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389" r:id="rId5"/>
    <p:sldId id="320" r:id="rId6"/>
    <p:sldId id="328" r:id="rId7"/>
    <p:sldId id="411" r:id="rId8"/>
    <p:sldId id="412" r:id="rId9"/>
    <p:sldId id="413" r:id="rId10"/>
    <p:sldId id="414" r:id="rId11"/>
    <p:sldId id="327" r:id="rId12"/>
    <p:sldId id="334" r:id="rId13"/>
    <p:sldId id="337" r:id="rId14"/>
    <p:sldId id="415" r:id="rId15"/>
    <p:sldId id="416" r:id="rId16"/>
    <p:sldId id="417" r:id="rId17"/>
    <p:sldId id="420" r:id="rId18"/>
    <p:sldId id="418" r:id="rId19"/>
    <p:sldId id="419" r:id="rId20"/>
    <p:sldId id="421" r:id="rId21"/>
    <p:sldId id="422" r:id="rId22"/>
    <p:sldId id="423" r:id="rId23"/>
    <p:sldId id="329" r:id="rId24"/>
    <p:sldId id="424" r:id="rId25"/>
    <p:sldId id="336" r:id="rId26"/>
    <p:sldId id="426" r:id="rId27"/>
    <p:sldId id="427" r:id="rId28"/>
    <p:sldId id="428" r:id="rId29"/>
    <p:sldId id="429" r:id="rId30"/>
    <p:sldId id="431" r:id="rId31"/>
    <p:sldId id="432" r:id="rId32"/>
    <p:sldId id="433" r:id="rId33"/>
    <p:sldId id="434" r:id="rId34"/>
    <p:sldId id="435" r:id="rId35"/>
    <p:sldId id="436" r:id="rId36"/>
    <p:sldId id="437" r:id="rId37"/>
    <p:sldId id="438" r:id="rId38"/>
    <p:sldId id="439" r:id="rId39"/>
    <p:sldId id="440" r:id="rId40"/>
    <p:sldId id="382" r:id="rId41"/>
    <p:sldId id="441" r:id="rId42"/>
    <p:sldId id="442" r:id="rId43"/>
    <p:sldId id="443" r:id="rId44"/>
    <p:sldId id="449" r:id="rId45"/>
    <p:sldId id="450" r:id="rId46"/>
    <p:sldId id="451" r:id="rId47"/>
    <p:sldId id="452" r:id="rId48"/>
    <p:sldId id="453" r:id="rId49"/>
    <p:sldId id="454" r:id="rId50"/>
    <p:sldId id="444" r:id="rId51"/>
    <p:sldId id="445" r:id="rId52"/>
    <p:sldId id="383" r:id="rId53"/>
    <p:sldId id="446" r:id="rId54"/>
    <p:sldId id="447" r:id="rId55"/>
    <p:sldId id="448" r:id="rId56"/>
    <p:sldId id="321" r:id="rId57"/>
    <p:sldId id="277" r:id="rId58"/>
  </p:sldIdLst>
  <p:sldSz cx="10080625" cy="7559675"/>
  <p:notesSz cx="6858000" cy="9144000"/>
  <p:defaultTextStyle>
    <a:defPPr>
      <a:defRPr lang="en-GB"/>
    </a:defPPr>
    <a:lvl1pPr marL="0" lvl="0" indent="0" algn="l" defTabSz="449580" eaLnBrk="1" fontAlgn="base" latinLnBrk="0" hangingPunct="1">
      <a:lnSpc>
        <a:spcPct val="150000"/>
      </a:lnSpc>
      <a:spcBef>
        <a:spcPct val="0"/>
      </a:spcBef>
      <a:spcAft>
        <a:spcPts val="1400"/>
      </a:spcAft>
      <a:buClr>
        <a:srgbClr val="000000"/>
      </a:buClr>
      <a:buSzPct val="100000"/>
      <a:buFont typeface="Wingdings" panose="05000000000000000000" pitchFamily="2" charset="2"/>
      <a:buChar char="Ø"/>
      <a:defRPr sz="2400" b="1" i="0" u="none" kern="1200" baseline="0">
        <a:solidFill>
          <a:srgbClr val="000000"/>
        </a:solidFill>
        <a:latin typeface="Arial" panose="020B0604020202020204" pitchFamily="34" charset="0"/>
        <a:ea typeface="宋体" panose="02010600030101010101" pitchFamily="2" charset="-122"/>
      </a:defRPr>
    </a:lvl1pPr>
    <a:lvl2pPr marL="742950" lvl="1" indent="-285750" algn="l" defTabSz="449580" eaLnBrk="1" fontAlgn="base" latinLnBrk="0" hangingPunct="1">
      <a:lnSpc>
        <a:spcPct val="150000"/>
      </a:lnSpc>
      <a:spcBef>
        <a:spcPct val="0"/>
      </a:spcBef>
      <a:spcAft>
        <a:spcPts val="1400"/>
      </a:spcAft>
      <a:buClr>
        <a:srgbClr val="000000"/>
      </a:buClr>
      <a:buSzPct val="100000"/>
      <a:buFont typeface="Wingdings" panose="05000000000000000000" pitchFamily="2" charset="2"/>
      <a:buChar char="Ø"/>
      <a:defRPr sz="2400" b="1" i="0" u="none" kern="1200" baseline="0">
        <a:solidFill>
          <a:srgbClr val="000000"/>
        </a:solidFill>
        <a:latin typeface="Arial" panose="020B0604020202020204" pitchFamily="34" charset="0"/>
        <a:ea typeface="宋体" panose="02010600030101010101" pitchFamily="2" charset="-122"/>
      </a:defRPr>
    </a:lvl2pPr>
    <a:lvl3pPr marL="1143000" lvl="2" indent="-228600" algn="l" defTabSz="449580" eaLnBrk="1" fontAlgn="base" latinLnBrk="0" hangingPunct="1">
      <a:lnSpc>
        <a:spcPct val="150000"/>
      </a:lnSpc>
      <a:spcBef>
        <a:spcPct val="0"/>
      </a:spcBef>
      <a:spcAft>
        <a:spcPts val="1400"/>
      </a:spcAft>
      <a:buClr>
        <a:srgbClr val="000000"/>
      </a:buClr>
      <a:buSzPct val="100000"/>
      <a:buFont typeface="Wingdings" panose="05000000000000000000" pitchFamily="2" charset="2"/>
      <a:buChar char="Ø"/>
      <a:defRPr sz="2400" b="1" i="0" u="none" kern="1200" baseline="0">
        <a:solidFill>
          <a:srgbClr val="000000"/>
        </a:solidFill>
        <a:latin typeface="Arial" panose="020B0604020202020204" pitchFamily="34" charset="0"/>
        <a:ea typeface="宋体" panose="02010600030101010101" pitchFamily="2" charset="-122"/>
      </a:defRPr>
    </a:lvl3pPr>
    <a:lvl4pPr marL="1600200" lvl="3" indent="-228600" algn="l" defTabSz="449580" eaLnBrk="1" fontAlgn="base" latinLnBrk="0" hangingPunct="1">
      <a:lnSpc>
        <a:spcPct val="150000"/>
      </a:lnSpc>
      <a:spcBef>
        <a:spcPct val="0"/>
      </a:spcBef>
      <a:spcAft>
        <a:spcPts val="1400"/>
      </a:spcAft>
      <a:buClr>
        <a:srgbClr val="000000"/>
      </a:buClr>
      <a:buSzPct val="100000"/>
      <a:buFont typeface="Wingdings" panose="05000000000000000000" pitchFamily="2" charset="2"/>
      <a:buChar char="Ø"/>
      <a:defRPr sz="2400" b="1" i="0" u="none" kern="1200" baseline="0">
        <a:solidFill>
          <a:srgbClr val="000000"/>
        </a:solidFill>
        <a:latin typeface="Arial" panose="020B0604020202020204" pitchFamily="34" charset="0"/>
        <a:ea typeface="宋体" panose="02010600030101010101" pitchFamily="2" charset="-122"/>
      </a:defRPr>
    </a:lvl4pPr>
    <a:lvl5pPr marL="2057400" lvl="4" indent="-228600" algn="l" defTabSz="449580" eaLnBrk="1" fontAlgn="base" latinLnBrk="0" hangingPunct="1">
      <a:lnSpc>
        <a:spcPct val="150000"/>
      </a:lnSpc>
      <a:spcBef>
        <a:spcPct val="0"/>
      </a:spcBef>
      <a:spcAft>
        <a:spcPts val="1400"/>
      </a:spcAft>
      <a:buClr>
        <a:srgbClr val="000000"/>
      </a:buClr>
      <a:buSzPct val="100000"/>
      <a:buFont typeface="Wingdings" panose="05000000000000000000" pitchFamily="2" charset="2"/>
      <a:buChar char="Ø"/>
      <a:defRPr sz="2400" b="1" i="0" u="none" kern="1200" baseline="0">
        <a:solidFill>
          <a:srgbClr val="000000"/>
        </a:solidFill>
        <a:latin typeface="Arial" panose="020B0604020202020204" pitchFamily="34" charset="0"/>
        <a:ea typeface="宋体" panose="02010600030101010101" pitchFamily="2" charset="-122"/>
      </a:defRPr>
    </a:lvl5pPr>
    <a:lvl6pPr marL="2286000" lvl="5" indent="-228600" algn="l" defTabSz="449580" eaLnBrk="1" fontAlgn="base" latinLnBrk="0" hangingPunct="1">
      <a:lnSpc>
        <a:spcPct val="150000"/>
      </a:lnSpc>
      <a:spcBef>
        <a:spcPct val="0"/>
      </a:spcBef>
      <a:spcAft>
        <a:spcPts val="1400"/>
      </a:spcAft>
      <a:buClr>
        <a:srgbClr val="000000"/>
      </a:buClr>
      <a:buSzPct val="100000"/>
      <a:buFont typeface="Wingdings" panose="05000000000000000000" pitchFamily="2" charset="2"/>
      <a:buChar char="Ø"/>
      <a:defRPr sz="2400" b="1" i="0" u="none" kern="1200" baseline="0">
        <a:solidFill>
          <a:srgbClr val="000000"/>
        </a:solidFill>
        <a:latin typeface="Arial" panose="020B0604020202020204" pitchFamily="34" charset="0"/>
        <a:ea typeface="宋体" panose="02010600030101010101" pitchFamily="2" charset="-122"/>
      </a:defRPr>
    </a:lvl6pPr>
    <a:lvl7pPr marL="2743200" lvl="6" indent="-228600" algn="l" defTabSz="449580" eaLnBrk="1" fontAlgn="base" latinLnBrk="0" hangingPunct="1">
      <a:lnSpc>
        <a:spcPct val="150000"/>
      </a:lnSpc>
      <a:spcBef>
        <a:spcPct val="0"/>
      </a:spcBef>
      <a:spcAft>
        <a:spcPts val="1400"/>
      </a:spcAft>
      <a:buClr>
        <a:srgbClr val="000000"/>
      </a:buClr>
      <a:buSzPct val="100000"/>
      <a:buFont typeface="Wingdings" panose="05000000000000000000" pitchFamily="2" charset="2"/>
      <a:buChar char="Ø"/>
      <a:defRPr sz="2400" b="1" i="0" u="none" kern="1200" baseline="0">
        <a:solidFill>
          <a:srgbClr val="000000"/>
        </a:solidFill>
        <a:latin typeface="Arial" panose="020B0604020202020204" pitchFamily="34" charset="0"/>
        <a:ea typeface="宋体" panose="02010600030101010101" pitchFamily="2" charset="-122"/>
      </a:defRPr>
    </a:lvl7pPr>
    <a:lvl8pPr marL="3200400" lvl="7" indent="-228600" algn="l" defTabSz="449580" eaLnBrk="1" fontAlgn="base" latinLnBrk="0" hangingPunct="1">
      <a:lnSpc>
        <a:spcPct val="150000"/>
      </a:lnSpc>
      <a:spcBef>
        <a:spcPct val="0"/>
      </a:spcBef>
      <a:spcAft>
        <a:spcPts val="1400"/>
      </a:spcAft>
      <a:buClr>
        <a:srgbClr val="000000"/>
      </a:buClr>
      <a:buSzPct val="100000"/>
      <a:buFont typeface="Wingdings" panose="05000000000000000000" pitchFamily="2" charset="2"/>
      <a:buChar char="Ø"/>
      <a:defRPr sz="2400" b="1" i="0" u="none" kern="1200" baseline="0">
        <a:solidFill>
          <a:srgbClr val="000000"/>
        </a:solidFill>
        <a:latin typeface="Arial" panose="020B0604020202020204" pitchFamily="34" charset="0"/>
        <a:ea typeface="宋体" panose="02010600030101010101" pitchFamily="2" charset="-122"/>
      </a:defRPr>
    </a:lvl8pPr>
    <a:lvl9pPr marL="3657600" lvl="8" indent="-228600" algn="l" defTabSz="449580" eaLnBrk="1" fontAlgn="base" latinLnBrk="0" hangingPunct="1">
      <a:lnSpc>
        <a:spcPct val="150000"/>
      </a:lnSpc>
      <a:spcBef>
        <a:spcPct val="0"/>
      </a:spcBef>
      <a:spcAft>
        <a:spcPts val="1400"/>
      </a:spcAft>
      <a:buClr>
        <a:srgbClr val="000000"/>
      </a:buClr>
      <a:buSzPct val="100000"/>
      <a:buFont typeface="Wingdings" panose="05000000000000000000" pitchFamily="2" charset="2"/>
      <a:buChar char="Ø"/>
      <a:defRPr sz="2400" b="1" i="0" u="none" kern="1200" baseline="0">
        <a:solidFill>
          <a:srgbClr val="000000"/>
        </a:solidFill>
        <a:latin typeface="Arial" panose="020B0604020202020204" pitchFamily="34" charset="0"/>
        <a:ea typeface="宋体" panose="02010600030101010101" pitchFamily="2" charset="-122"/>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2FDB2607-1784-4EEB-B798-7EB5836EED8A}">
        <p14:showMediaCtrls xmlns:p14="http://schemas.microsoft.com/office/powerpoint/2010/main" val="1"/>
      </p:ext>
    </p:extLst>
  </p:showPr>
  <p:clrMru>
    <a:srgbClr val="CC00FF"/>
    <a:srgbClr val="FF9933"/>
    <a:srgbClr val="FF6600"/>
    <a:srgbClr val="FF0000"/>
    <a:srgbClr val="FFFF66"/>
    <a:srgbClr val="66CCFF"/>
    <a:srgbClr val="FF9966"/>
    <a:srgbClr val="07C91E"/>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740"/>
    <p:restoredTop sz="95932"/>
  </p:normalViewPr>
  <p:slideViewPr>
    <p:cSldViewPr showGuides="1">
      <p:cViewPr>
        <p:scale>
          <a:sx n="100" d="100"/>
          <a:sy n="100" d="100"/>
        </p:scale>
        <p:origin x="1368" y="-78"/>
      </p:cViewPr>
      <p:guideLst>
        <p:guide orient="horz" pos="2035"/>
        <p:guide pos="2989"/>
      </p:guideLst>
    </p:cSldViewPr>
  </p:slideViewPr>
  <p:outlineViewPr>
    <p:cViewPr varScale="1">
      <p:scale>
        <a:sx n="170" d="200"/>
        <a:sy n="170" d="200"/>
      </p:scale>
      <p:origin x="60" y="0"/>
    </p:cViewPr>
  </p:outlineViewPr>
  <p:notesTextViewPr>
    <p:cViewPr>
      <p:scale>
        <a:sx n="1" d="1"/>
        <a:sy n="1" d="1"/>
      </p:scale>
      <p:origin x="0" y="0"/>
    </p:cViewPr>
  </p:notesTextViewPr>
  <p:sorterViewPr showFormatting="0">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1" Type="http://schemas.openxmlformats.org/officeDocument/2006/relationships/tableStyles" Target="tableStyles.xml"/><Relationship Id="rId60" Type="http://schemas.openxmlformats.org/officeDocument/2006/relationships/viewProps" Target="viewProps.xml"/><Relationship Id="rId6" Type="http://schemas.openxmlformats.org/officeDocument/2006/relationships/slide" Target="slides/slide3.xml"/><Relationship Id="rId59" Type="http://schemas.openxmlformats.org/officeDocument/2006/relationships/presProps" Target="presProps.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2050" name="Rectangle 1"/>
          <p:cNvSpPr>
            <a:spLocks noGrp="1"/>
          </p:cNvSpPr>
          <p:nvPr>
            <p:ph type="sldImg"/>
          </p:nvPr>
        </p:nvSpPr>
        <p:spPr>
          <a:xfrm>
            <a:off x="1106488" y="812800"/>
            <a:ext cx="5343525" cy="4006850"/>
          </a:xfrm>
          <a:prstGeom prst="rect">
            <a:avLst/>
          </a:prstGeom>
          <a:noFill/>
          <a:ln w="9525">
            <a:noFill/>
          </a:ln>
        </p:spPr>
      </p:sp>
      <p:sp>
        <p:nvSpPr>
          <p:cNvPr id="2" name="Rectangle 2"/>
          <p:cNvSpPr>
            <a:spLocks noGrp="1" noChangeArrowheads="1"/>
          </p:cNvSpPr>
          <p:nvPr>
            <p:ph type="body"/>
          </p:nvPr>
        </p:nvSpPr>
        <p:spPr bwMode="auto">
          <a:xfrm>
            <a:off x="755650" y="5078413"/>
            <a:ext cx="6046788" cy="4810125"/>
          </a:xfrm>
          <a:prstGeom prst="rect">
            <a:avLst/>
          </a:prstGeom>
          <a:noFill/>
          <a:ln>
            <a:noFill/>
          </a:ln>
          <a:effectLst/>
        </p:spPr>
        <p:txBody>
          <a:bodyPr vert="horz" wrap="square" lIns="0" tIns="0" rIns="0" bIns="0" numCol="1" anchor="t" anchorCtr="0" compatLnSpc="1"/>
          <a:lstStyle/>
          <a:p>
            <a:pPr marL="0" marR="0" lvl="0" indent="0" algn="l" defTabSz="448945" rtl="0" eaLnBrk="0" fontAlgn="base" latinLnBrk="0" hangingPunct="0">
              <a:spcBef>
                <a:spcPct val="30000"/>
              </a:spcBef>
              <a:spcAft>
                <a:spcPct val="0"/>
              </a:spcAft>
              <a:buClr>
                <a:srgbClr val="000000"/>
              </a:buClr>
              <a:buSzPct val="100000"/>
              <a:buFont typeface="Times New Roman" panose="02020603050405020304" pitchFamily="18" charset="0"/>
              <a:buNone/>
              <a:defRPr/>
            </a:pPr>
            <a:endParaRPr kumimoji="0" lang="zh-CN" altLang="zh-CN"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2051" name="Rectangle 3"/>
          <p:cNvSpPr>
            <a:spLocks noGrp="1" noChangeArrowheads="1"/>
          </p:cNvSpPr>
          <p:nvPr>
            <p:ph type="hdr"/>
          </p:nvPr>
        </p:nvSpPr>
        <p:spPr bwMode="auto">
          <a:xfrm>
            <a:off x="0" y="0"/>
            <a:ext cx="3279775" cy="533400"/>
          </a:xfrm>
          <a:prstGeom prst="rect">
            <a:avLst/>
          </a:prstGeom>
          <a:noFill/>
          <a:ln>
            <a:noFill/>
          </a:ln>
          <a:effectLst/>
        </p:spPr>
        <p:txBody>
          <a:bodyPr vert="horz" wrap="square" lIns="0" tIns="0" rIns="0" bIns="0" numCol="1" anchor="t" anchorCtr="0" compatLnSpc="1"/>
          <a:lstStyle>
            <a:lvl1pPr defTabSz="-635" eaLnBrk="1">
              <a:lnSpc>
                <a:spcPct val="95000"/>
              </a:lnSpc>
              <a:spcAft>
                <a:spcPct val="0"/>
              </a:spcAft>
              <a:buFont typeface="Times New Roman" panose="02020603050405020304" pitchFamily="18" charset="0"/>
              <a:buNone/>
              <a:tabLst>
                <a:tab pos="723900" algn="l"/>
                <a:tab pos="1447800" algn="l"/>
                <a:tab pos="2171700" algn="l"/>
                <a:tab pos="2895600" algn="l"/>
              </a:tabLst>
              <a:defRPr sz="1400" b="0">
                <a:solidFill>
                  <a:srgbClr val="000000"/>
                </a:solidFill>
                <a:latin typeface="Times New Roman" panose="02020603050405020304" pitchFamily="18" charset="0"/>
                <a:ea typeface="宋体" panose="02010600030101010101" pitchFamily="2" charset="-122"/>
                <a:cs typeface="方正宋体" charset="0"/>
              </a:defRPr>
            </a:lvl1pPr>
          </a:lstStyle>
          <a:p>
            <a:pPr marL="0" marR="0" lvl="0" indent="0" algn="l" defTabSz="448945"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endParaRPr kumimoji="0"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方正宋体" charset="0"/>
            </a:endParaRPr>
          </a:p>
        </p:txBody>
      </p:sp>
      <p:sp>
        <p:nvSpPr>
          <p:cNvPr id="2052" name="Rectangle 4"/>
          <p:cNvSpPr>
            <a:spLocks noGrp="1" noChangeArrowheads="1"/>
          </p:cNvSpPr>
          <p:nvPr>
            <p:ph type="dt"/>
          </p:nvPr>
        </p:nvSpPr>
        <p:spPr bwMode="auto">
          <a:xfrm>
            <a:off x="4278313" y="0"/>
            <a:ext cx="3279775" cy="533400"/>
          </a:xfrm>
          <a:prstGeom prst="rect">
            <a:avLst/>
          </a:prstGeom>
          <a:noFill/>
          <a:ln>
            <a:noFill/>
          </a:ln>
          <a:effectLst/>
        </p:spPr>
        <p:txBody>
          <a:bodyPr vert="horz" wrap="square" lIns="0" tIns="0" rIns="0" bIns="0" numCol="1" anchor="t" anchorCtr="0" compatLnSpc="1"/>
          <a:lstStyle>
            <a:lvl1pPr algn="r" defTabSz="-635" eaLnBrk="1">
              <a:lnSpc>
                <a:spcPct val="95000"/>
              </a:lnSpc>
              <a:spcAft>
                <a:spcPct val="0"/>
              </a:spcAft>
              <a:buFont typeface="Times New Roman" panose="02020603050405020304" pitchFamily="18" charset="0"/>
              <a:buNone/>
              <a:tabLst>
                <a:tab pos="723900" algn="l"/>
                <a:tab pos="1447800" algn="l"/>
                <a:tab pos="2171700" algn="l"/>
                <a:tab pos="2895600" algn="l"/>
              </a:tabLst>
              <a:defRPr sz="1400" b="0">
                <a:solidFill>
                  <a:srgbClr val="000000"/>
                </a:solidFill>
                <a:latin typeface="Times New Roman" panose="02020603050405020304" pitchFamily="18" charset="0"/>
                <a:ea typeface="宋体" panose="02010600030101010101" pitchFamily="2" charset="-122"/>
                <a:cs typeface="方正宋体" charset="0"/>
              </a:defRPr>
            </a:lvl1pPr>
          </a:lstStyle>
          <a:p>
            <a:pPr marL="0" marR="0" lvl="0" indent="0" algn="r" defTabSz="448945"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endParaRPr kumimoji="0"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方正宋体" charset="0"/>
            </a:endParaRPr>
          </a:p>
        </p:txBody>
      </p:sp>
      <p:sp>
        <p:nvSpPr>
          <p:cNvPr id="2053" name="Rectangle 5"/>
          <p:cNvSpPr>
            <a:spLocks noGrp="1" noChangeArrowheads="1"/>
          </p:cNvSpPr>
          <p:nvPr>
            <p:ph type="ftr"/>
          </p:nvPr>
        </p:nvSpPr>
        <p:spPr bwMode="auto">
          <a:xfrm>
            <a:off x="0" y="10156825"/>
            <a:ext cx="3279775" cy="533400"/>
          </a:xfrm>
          <a:prstGeom prst="rect">
            <a:avLst/>
          </a:prstGeom>
          <a:noFill/>
          <a:ln>
            <a:noFill/>
          </a:ln>
          <a:effectLst/>
        </p:spPr>
        <p:txBody>
          <a:bodyPr vert="horz" wrap="square" lIns="0" tIns="0" rIns="0" bIns="0" numCol="1" anchor="b" anchorCtr="0" compatLnSpc="1"/>
          <a:lstStyle>
            <a:lvl1pPr defTabSz="-635" eaLnBrk="1">
              <a:lnSpc>
                <a:spcPct val="95000"/>
              </a:lnSpc>
              <a:spcAft>
                <a:spcPct val="0"/>
              </a:spcAft>
              <a:buFont typeface="Times New Roman" panose="02020603050405020304" pitchFamily="18" charset="0"/>
              <a:buNone/>
              <a:tabLst>
                <a:tab pos="723900" algn="l"/>
                <a:tab pos="1447800" algn="l"/>
                <a:tab pos="2171700" algn="l"/>
                <a:tab pos="2895600" algn="l"/>
              </a:tabLst>
              <a:defRPr sz="1400" b="0">
                <a:solidFill>
                  <a:srgbClr val="000000"/>
                </a:solidFill>
                <a:latin typeface="Times New Roman" panose="02020603050405020304" pitchFamily="18" charset="0"/>
                <a:ea typeface="宋体" panose="02010600030101010101" pitchFamily="2" charset="-122"/>
                <a:cs typeface="方正宋体" charset="0"/>
              </a:defRPr>
            </a:lvl1pPr>
          </a:lstStyle>
          <a:p>
            <a:pPr marL="0" marR="0" lvl="0" indent="0" algn="l" defTabSz="448945"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endParaRPr kumimoji="0"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方正宋体" charset="0"/>
            </a:endParaRPr>
          </a:p>
        </p:txBody>
      </p:sp>
      <p:sp>
        <p:nvSpPr>
          <p:cNvPr id="2054" name="Rectangle 6"/>
          <p:cNvSpPr>
            <a:spLocks noGrp="1" noChangeArrowheads="1"/>
          </p:cNvSpPr>
          <p:nvPr>
            <p:ph type="sldNum"/>
          </p:nvPr>
        </p:nvSpPr>
        <p:spPr bwMode="auto">
          <a:xfrm>
            <a:off x="4278313" y="10156825"/>
            <a:ext cx="3279775" cy="533400"/>
          </a:xfrm>
          <a:prstGeom prst="rect">
            <a:avLst/>
          </a:prstGeom>
          <a:noFill/>
          <a:ln>
            <a:noFill/>
          </a:ln>
          <a:effectLst/>
        </p:spPr>
        <p:txBody>
          <a:bodyPr vert="horz" wrap="square" lIns="0" tIns="0" rIns="0" bIns="0" numCol="1" anchor="b" anchorCtr="0" compatLnSpc="1"/>
          <a:p>
            <a:pPr lvl="0" algn="r" defTabSz="0" eaLnBrk="1" fontAlgn="base">
              <a:lnSpc>
                <a:spcPct val="95000"/>
              </a:lnSpc>
              <a:spcAft>
                <a:spcPct val="0"/>
              </a:spcAft>
              <a:buFont typeface="Times New Roman" panose="02020603050405020304" pitchFamily="18" charset="0"/>
              <a:buNone/>
              <a:tabLst>
                <a:tab pos="723900" algn="l"/>
                <a:tab pos="1447800" algn="l"/>
                <a:tab pos="2171700" algn="l"/>
                <a:tab pos="2895600" algn="l"/>
              </a:tabLst>
            </a:pPr>
            <a:fld id="{9A0DB2DC-4C9A-4742-B13C-FB6460FD3503}" type="slidenum">
              <a:rPr lang="en-US" altLang="zh-CN" sz="1400" b="0" strike="noStrike" noProof="1" dirty="0">
                <a:latin typeface="Times New Roman" panose="02020603050405020304" pitchFamily="18" charset="0"/>
                <a:ea typeface="宋体" panose="02010600030101010101" pitchFamily="2" charset="-122"/>
                <a:cs typeface="+mn-ea"/>
              </a:rPr>
            </a:fld>
            <a:endParaRPr lang="en-US" altLang="zh-CN" sz="1400" b="0" strike="noStrike" noProof="1"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hf sldNum="0" hdr="0" ftr="0" dt="0"/>
  <p:notesStyle>
    <a:lvl1pPr algn="l" defTabSz="448945"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8945"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8945"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8945"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8945"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4098" name="Rectangle 6"/>
          <p:cNvSpPr txBox="1">
            <a:spLocks noGrp="1"/>
          </p:cNvSpPr>
          <p:nvPr>
            <p:ph type="sldNum" sz="quarter"/>
          </p:nvPr>
        </p:nvSpPr>
        <p:spPr>
          <a:xfrm>
            <a:off x="4278313" y="10156825"/>
            <a:ext cx="3279775" cy="533400"/>
          </a:xfrm>
          <a:prstGeom prst="rect">
            <a:avLst/>
          </a:prstGeom>
          <a:noFill/>
          <a:ln w="9525">
            <a:noFill/>
          </a:ln>
        </p:spPr>
        <p:txBody>
          <a:bodyPr wrap="square" lIns="0" tIns="0" rIns="0" bIns="0" anchor="b"/>
          <a:p>
            <a:pPr lvl="0" algn="r" defTabSz="0">
              <a:lnSpc>
                <a:spcPct val="95000"/>
              </a:lnSpc>
              <a:spcAft>
                <a:spcPct val="0"/>
              </a:spcAft>
              <a:buFont typeface="Times New Roman" panose="02020603050405020304" pitchFamily="18" charset="0"/>
              <a:buNone/>
              <a:tabLst>
                <a:tab pos="723900" algn="l"/>
                <a:tab pos="1447800" algn="l"/>
                <a:tab pos="2171700" algn="l"/>
                <a:tab pos="2895600" algn="l"/>
              </a:tabLst>
            </a:pPr>
            <a:fld id="{9A0DB2DC-4C9A-4742-B13C-FB6460FD3503}" type="slidenum">
              <a:rPr lang="en-US" altLang="zh-CN" sz="1400" b="0" dirty="0">
                <a:latin typeface="Times New Roman" panose="02020603050405020304" pitchFamily="18" charset="0"/>
              </a:rPr>
            </a:fld>
            <a:endParaRPr lang="en-US" altLang="zh-CN" sz="1400" b="0" dirty="0">
              <a:latin typeface="Times New Roman" panose="02020603050405020304" pitchFamily="18" charset="0"/>
            </a:endParaRPr>
          </a:p>
        </p:txBody>
      </p:sp>
      <p:sp>
        <p:nvSpPr>
          <p:cNvPr id="4099" name="Rectangle 1"/>
          <p:cNvSpPr>
            <a:spLocks noGrp="1" noTextEdit="1"/>
          </p:cNvSpPr>
          <p:nvPr>
            <p:ph type="sldImg"/>
          </p:nvPr>
        </p:nvSpPr>
        <p:spPr>
          <a:xfrm>
            <a:off x="1106488" y="812800"/>
            <a:ext cx="5345112" cy="4008438"/>
          </a:xfrm>
          <a:solidFill>
            <a:srgbClr val="FFFFFF"/>
          </a:solidFill>
          <a:ln>
            <a:solidFill>
              <a:srgbClr val="000000"/>
            </a:solidFill>
            <a:miter/>
          </a:ln>
        </p:spPr>
      </p:sp>
      <p:sp>
        <p:nvSpPr>
          <p:cNvPr id="4100" name="Rectangle 2"/>
          <p:cNvSpPr/>
          <p:nvPr>
            <p:ph type="body"/>
          </p:nvPr>
        </p:nvSpPr>
        <p:spPr>
          <a:xfrm>
            <a:off x="755650" y="5078413"/>
            <a:ext cx="6048375" cy="4811712"/>
          </a:xfrm>
        </p:spPr>
        <p:txBody>
          <a:bodyPr wrap="none" lIns="0" tIns="0" rIns="0" bIns="0" anchor="ctr"/>
          <a:p>
            <a:pPr lvl="0">
              <a:spcBef>
                <a:spcPct val="0"/>
              </a:spcBef>
            </a:pPr>
            <a:endParaRPr lang="zh-CN" altLang="zh-CN" dirty="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6146" name="Rectangle 6"/>
          <p:cNvSpPr txBox="1">
            <a:spLocks noGrp="1"/>
          </p:cNvSpPr>
          <p:nvPr>
            <p:ph type="sldNum" sz="quarter"/>
          </p:nvPr>
        </p:nvSpPr>
        <p:spPr>
          <a:xfrm>
            <a:off x="4278313" y="10156825"/>
            <a:ext cx="3279775" cy="533400"/>
          </a:xfrm>
          <a:prstGeom prst="rect">
            <a:avLst/>
          </a:prstGeom>
          <a:noFill/>
          <a:ln w="9525">
            <a:noFill/>
          </a:ln>
        </p:spPr>
        <p:txBody>
          <a:bodyPr wrap="square" lIns="0" tIns="0" rIns="0" bIns="0" anchor="b"/>
          <a:p>
            <a:pPr lvl="0" algn="r" defTabSz="0">
              <a:lnSpc>
                <a:spcPct val="95000"/>
              </a:lnSpc>
              <a:spcAft>
                <a:spcPct val="0"/>
              </a:spcAft>
              <a:buFont typeface="Times New Roman" panose="02020603050405020304" pitchFamily="18" charset="0"/>
              <a:buNone/>
              <a:tabLst>
                <a:tab pos="723900" algn="l"/>
                <a:tab pos="1447800" algn="l"/>
                <a:tab pos="2171700" algn="l"/>
                <a:tab pos="2895600" algn="l"/>
              </a:tabLst>
            </a:pPr>
            <a:fld id="{9A0DB2DC-4C9A-4742-B13C-FB6460FD3503}" type="slidenum">
              <a:rPr lang="en-US" altLang="zh-CN" sz="1400" b="0" dirty="0">
                <a:latin typeface="Times New Roman" panose="02020603050405020304" pitchFamily="18" charset="0"/>
              </a:rPr>
            </a:fld>
            <a:endParaRPr lang="en-US" altLang="zh-CN" sz="1400" b="0" dirty="0">
              <a:latin typeface="Times New Roman" panose="02020603050405020304" pitchFamily="18" charset="0"/>
            </a:endParaRPr>
          </a:p>
        </p:txBody>
      </p:sp>
      <p:sp>
        <p:nvSpPr>
          <p:cNvPr id="6147" name="Rectangle 1"/>
          <p:cNvSpPr>
            <a:spLocks noGrp="1" noTextEdit="1"/>
          </p:cNvSpPr>
          <p:nvPr>
            <p:ph type="sldImg"/>
          </p:nvPr>
        </p:nvSpPr>
        <p:spPr>
          <a:xfrm>
            <a:off x="1106488" y="812800"/>
            <a:ext cx="5345112" cy="4008438"/>
          </a:xfrm>
          <a:solidFill>
            <a:srgbClr val="FFFFFF"/>
          </a:solidFill>
          <a:ln>
            <a:solidFill>
              <a:srgbClr val="000000"/>
            </a:solidFill>
            <a:miter/>
          </a:ln>
        </p:spPr>
      </p:sp>
      <p:sp>
        <p:nvSpPr>
          <p:cNvPr id="6148" name="Rectangle 2"/>
          <p:cNvSpPr/>
          <p:nvPr>
            <p:ph type="body"/>
          </p:nvPr>
        </p:nvSpPr>
        <p:spPr>
          <a:xfrm>
            <a:off x="755650" y="5078413"/>
            <a:ext cx="6048375" cy="4811712"/>
          </a:xfrm>
        </p:spPr>
        <p:txBody>
          <a:bodyPr wrap="none" lIns="0" tIns="0" rIns="0" bIns="0" anchor="ctr"/>
          <a:p>
            <a:pPr lvl="0">
              <a:spcBef>
                <a:spcPct val="0"/>
              </a:spcBef>
            </a:pPr>
            <a:endParaRPr lang="zh-CN" altLang="zh-CN" dirty="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63490" name="Rectangle 6"/>
          <p:cNvSpPr txBox="1">
            <a:spLocks noGrp="1"/>
          </p:cNvSpPr>
          <p:nvPr>
            <p:ph type="sldNum" sz="quarter"/>
          </p:nvPr>
        </p:nvSpPr>
        <p:spPr>
          <a:xfrm>
            <a:off x="4278313" y="10156825"/>
            <a:ext cx="3279775" cy="533400"/>
          </a:xfrm>
          <a:prstGeom prst="rect">
            <a:avLst/>
          </a:prstGeom>
          <a:noFill/>
          <a:ln w="9525">
            <a:noFill/>
          </a:ln>
        </p:spPr>
        <p:txBody>
          <a:bodyPr wrap="square" lIns="0" tIns="0" rIns="0" bIns="0" anchor="b"/>
          <a:p>
            <a:pPr lvl="0" algn="r" defTabSz="0">
              <a:lnSpc>
                <a:spcPct val="95000"/>
              </a:lnSpc>
              <a:spcAft>
                <a:spcPct val="0"/>
              </a:spcAft>
              <a:buFont typeface="Times New Roman" panose="02020603050405020304" pitchFamily="18" charset="0"/>
              <a:buNone/>
              <a:tabLst>
                <a:tab pos="723900" algn="l"/>
                <a:tab pos="1447800" algn="l"/>
                <a:tab pos="2171700" algn="l"/>
                <a:tab pos="2895600" algn="l"/>
              </a:tabLst>
            </a:pPr>
            <a:fld id="{9A0DB2DC-4C9A-4742-B13C-FB6460FD3503}" type="slidenum">
              <a:rPr lang="en-US" altLang="zh-CN" sz="1400" b="0" dirty="0">
                <a:latin typeface="Times New Roman" panose="02020603050405020304" pitchFamily="18" charset="0"/>
              </a:rPr>
            </a:fld>
            <a:endParaRPr lang="en-US" altLang="zh-CN" sz="1400" b="0" dirty="0">
              <a:latin typeface="Times New Roman" panose="02020603050405020304" pitchFamily="18" charset="0"/>
            </a:endParaRPr>
          </a:p>
        </p:txBody>
      </p:sp>
      <p:sp>
        <p:nvSpPr>
          <p:cNvPr id="63491" name="Rectangle 1"/>
          <p:cNvSpPr>
            <a:spLocks noGrp="1" noTextEdit="1"/>
          </p:cNvSpPr>
          <p:nvPr>
            <p:ph type="sldImg"/>
          </p:nvPr>
        </p:nvSpPr>
        <p:spPr>
          <a:xfrm>
            <a:off x="1106488" y="812800"/>
            <a:ext cx="5345112" cy="4008438"/>
          </a:xfrm>
          <a:solidFill>
            <a:srgbClr val="FFFFFF"/>
          </a:solidFill>
          <a:ln>
            <a:solidFill>
              <a:srgbClr val="000000"/>
            </a:solidFill>
            <a:miter/>
          </a:ln>
        </p:spPr>
      </p:sp>
      <p:sp>
        <p:nvSpPr>
          <p:cNvPr id="63492" name="Rectangle 2"/>
          <p:cNvSpPr/>
          <p:nvPr>
            <p:ph type="body"/>
          </p:nvPr>
        </p:nvSpPr>
        <p:spPr>
          <a:xfrm>
            <a:off x="755650" y="5078413"/>
            <a:ext cx="6048375" cy="4811712"/>
          </a:xfrm>
        </p:spPr>
        <p:txBody>
          <a:bodyPr wrap="none" lIns="0" tIns="0" rIns="0" bIns="0" anchor="ctr"/>
          <a:p>
            <a:pPr lvl="0"/>
            <a:endParaRPr lang="zh-CN" altLang="zh-CN" dirty="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55650" y="2347913"/>
            <a:ext cx="8569325" cy="1620837"/>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idx="10"/>
          </p:nvPr>
        </p:nvSpPr>
        <p:spPr/>
        <p:txBody>
          <a:bodyPr/>
          <a:p>
            <a:pPr marL="0" marR="0" lvl="0" indent="0" algn="l" defTabSz="448945"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Lst>
              <a:defRPr/>
            </a:pPr>
            <a:endParaRPr kumimoji="0"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5" name="页脚占位符 4"/>
          <p:cNvSpPr>
            <a:spLocks noGrp="1"/>
          </p:cNvSpPr>
          <p:nvPr>
            <p:ph type="ftr" idx="11"/>
          </p:nvPr>
        </p:nvSpPr>
        <p:spPr/>
        <p:txBody>
          <a:bodyPr/>
          <a:p>
            <a:pPr marL="0" marR="0" lvl="0" indent="0" algn="ctr" defTabSz="448945"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endParaRPr kumimoji="0"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6" name="灯片编号占位符 5"/>
          <p:cNvSpPr>
            <a:spLocks noGrp="1"/>
          </p:cNvSpPr>
          <p:nvPr>
            <p:ph type="sldNum" idx="12"/>
          </p:nvPr>
        </p:nvSpPr>
        <p:spPr/>
        <p:txBody>
          <a:bodyPr/>
          <a:p>
            <a:pPr lvl="0" algn="r" eaLnBrk="1" fontAlgn="base">
              <a:lnSpc>
                <a:spcPct val="95000"/>
              </a:lnSpc>
              <a:spcAft>
                <a:spcPct val="0"/>
              </a:spcAft>
              <a:buFont typeface="Times New Roman" panose="02020603050405020304" pitchFamily="18" charset="0"/>
              <a:buNone/>
            </a:pPr>
            <a:fld id="{9A0DB2DC-4C9A-4742-B13C-FB6460FD3503}" type="slidenum">
              <a:rPr lang="en-US" altLang="zh-CN" sz="1400" b="0" strike="noStrike" noProof="1" dirty="0">
                <a:latin typeface="Times New Roman" panose="02020603050405020304" pitchFamily="18" charset="0"/>
                <a:ea typeface="宋体" panose="02010600030101010101" pitchFamily="2" charset="-122"/>
                <a:cs typeface="+mn-ea"/>
              </a:rPr>
            </a:fld>
            <a:endParaRPr lang="en-US" altLang="zh-CN" sz="1400" b="0" strike="noStrike" noProof="1" dirty="0">
              <a:latin typeface="Times New Roman" panose="02020603050405020304" pitchFamily="18" charset="0"/>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idx="10"/>
          </p:nvPr>
        </p:nvSpPr>
        <p:spPr/>
        <p:txBody>
          <a:bodyPr/>
          <a:p>
            <a:pPr marL="0" marR="0" lvl="0" indent="0" algn="l" defTabSz="448945"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Lst>
              <a:defRPr/>
            </a:pPr>
            <a:endParaRPr kumimoji="0"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5" name="页脚占位符 4"/>
          <p:cNvSpPr>
            <a:spLocks noGrp="1"/>
          </p:cNvSpPr>
          <p:nvPr>
            <p:ph type="ftr" idx="11"/>
          </p:nvPr>
        </p:nvSpPr>
        <p:spPr/>
        <p:txBody>
          <a:bodyPr/>
          <a:p>
            <a:pPr marL="0" marR="0" lvl="0" indent="0" algn="ctr" defTabSz="448945"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endParaRPr kumimoji="0"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6" name="灯片编号占位符 5"/>
          <p:cNvSpPr>
            <a:spLocks noGrp="1"/>
          </p:cNvSpPr>
          <p:nvPr>
            <p:ph type="sldNum" idx="12"/>
          </p:nvPr>
        </p:nvSpPr>
        <p:spPr/>
        <p:txBody>
          <a:bodyPr/>
          <a:p>
            <a:pPr lvl="0" algn="r" eaLnBrk="1" fontAlgn="base">
              <a:lnSpc>
                <a:spcPct val="95000"/>
              </a:lnSpc>
              <a:spcAft>
                <a:spcPct val="0"/>
              </a:spcAft>
              <a:buFont typeface="Times New Roman" panose="02020603050405020304" pitchFamily="18" charset="0"/>
              <a:buNone/>
            </a:pPr>
            <a:fld id="{9A0DB2DC-4C9A-4742-B13C-FB6460FD3503}" type="slidenum">
              <a:rPr lang="en-US" altLang="zh-CN" sz="1400" b="0" strike="noStrike" noProof="1" dirty="0">
                <a:latin typeface="Times New Roman" panose="02020603050405020304" pitchFamily="18" charset="0"/>
                <a:ea typeface="宋体" panose="02010600030101010101" pitchFamily="2" charset="-122"/>
                <a:cs typeface="+mn-ea"/>
              </a:rPr>
            </a:fld>
            <a:endParaRPr lang="en-US" altLang="zh-CN" sz="1400" b="0" strike="noStrike" noProof="1" dirty="0">
              <a:latin typeface="Times New Roman" panose="02020603050405020304" pitchFamily="18" charset="0"/>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305675" y="301625"/>
            <a:ext cx="2266950" cy="645477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503238" y="301625"/>
            <a:ext cx="6650037" cy="645477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idx="10"/>
          </p:nvPr>
        </p:nvSpPr>
        <p:spPr/>
        <p:txBody>
          <a:bodyPr/>
          <a:p>
            <a:pPr marL="0" marR="0" lvl="0" indent="0" algn="l" defTabSz="448945"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Lst>
              <a:defRPr/>
            </a:pPr>
            <a:endParaRPr kumimoji="0"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5" name="页脚占位符 4"/>
          <p:cNvSpPr>
            <a:spLocks noGrp="1"/>
          </p:cNvSpPr>
          <p:nvPr>
            <p:ph type="ftr" idx="11"/>
          </p:nvPr>
        </p:nvSpPr>
        <p:spPr/>
        <p:txBody>
          <a:bodyPr/>
          <a:p>
            <a:pPr marL="0" marR="0" lvl="0" indent="0" algn="ctr" defTabSz="448945"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endParaRPr kumimoji="0"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6" name="灯片编号占位符 5"/>
          <p:cNvSpPr>
            <a:spLocks noGrp="1"/>
          </p:cNvSpPr>
          <p:nvPr>
            <p:ph type="sldNum" idx="12"/>
          </p:nvPr>
        </p:nvSpPr>
        <p:spPr/>
        <p:txBody>
          <a:bodyPr/>
          <a:p>
            <a:pPr lvl="0" algn="r" eaLnBrk="1" fontAlgn="base">
              <a:lnSpc>
                <a:spcPct val="95000"/>
              </a:lnSpc>
              <a:spcAft>
                <a:spcPct val="0"/>
              </a:spcAft>
              <a:buFont typeface="Times New Roman" panose="02020603050405020304" pitchFamily="18" charset="0"/>
              <a:buNone/>
            </a:pPr>
            <a:fld id="{9A0DB2DC-4C9A-4742-B13C-FB6460FD3503}" type="slidenum">
              <a:rPr lang="en-US" altLang="zh-CN" sz="1400" b="0" strike="noStrike" noProof="1" dirty="0">
                <a:latin typeface="Times New Roman" panose="02020603050405020304" pitchFamily="18" charset="0"/>
                <a:ea typeface="宋体" panose="02010600030101010101" pitchFamily="2" charset="-122"/>
                <a:cs typeface="+mn-ea"/>
              </a:rPr>
            </a:fld>
            <a:endParaRPr lang="en-US" altLang="zh-CN" sz="1400" b="0" strike="noStrike" noProof="1" dirty="0">
              <a:latin typeface="Times New Roman" panose="02020603050405020304" pitchFamily="18" charset="0"/>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503238" y="301625"/>
            <a:ext cx="9069387" cy="1260475"/>
          </a:xfrm>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idx="10"/>
          </p:nvPr>
        </p:nvSpPr>
        <p:spPr/>
        <p:txBody>
          <a:bodyPr/>
          <a:p>
            <a:pPr marL="0" marR="0" lvl="0" indent="0" algn="l" defTabSz="448945"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Lst>
              <a:defRPr/>
            </a:pPr>
            <a:endParaRPr kumimoji="0"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4" name="页脚占位符 3"/>
          <p:cNvSpPr>
            <a:spLocks noGrp="1"/>
          </p:cNvSpPr>
          <p:nvPr>
            <p:ph type="ftr" idx="11"/>
          </p:nvPr>
        </p:nvSpPr>
        <p:spPr/>
        <p:txBody>
          <a:bodyPr/>
          <a:p>
            <a:pPr marL="0" marR="0" lvl="0" indent="0" algn="ctr" defTabSz="448945"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endParaRPr kumimoji="0"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5" name="灯片编号占位符 4"/>
          <p:cNvSpPr>
            <a:spLocks noGrp="1"/>
          </p:cNvSpPr>
          <p:nvPr>
            <p:ph type="sldNum" idx="12"/>
          </p:nvPr>
        </p:nvSpPr>
        <p:spPr/>
        <p:txBody>
          <a:bodyPr/>
          <a:p>
            <a:pPr lvl="0" algn="r" eaLnBrk="1" fontAlgn="base">
              <a:lnSpc>
                <a:spcPct val="95000"/>
              </a:lnSpc>
              <a:spcAft>
                <a:spcPct val="0"/>
              </a:spcAft>
              <a:buFont typeface="Times New Roman" panose="02020603050405020304" pitchFamily="18" charset="0"/>
              <a:buNone/>
            </a:pPr>
            <a:fld id="{9A0DB2DC-4C9A-4742-B13C-FB6460FD3503}" type="slidenum">
              <a:rPr lang="en-US" altLang="zh-CN" sz="1400" b="0" strike="noStrike" noProof="1" dirty="0">
                <a:latin typeface="Times New Roman" panose="02020603050405020304" pitchFamily="18" charset="0"/>
                <a:ea typeface="宋体" panose="02010600030101010101" pitchFamily="2" charset="-122"/>
                <a:cs typeface="+mn-ea"/>
              </a:rPr>
            </a:fld>
            <a:endParaRPr lang="en-US" altLang="zh-CN" sz="1400" b="0" strike="noStrike" noProof="1" dirty="0">
              <a:latin typeface="Times New Roman" panose="02020603050405020304" pitchFamily="18" charset="0"/>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idx="10"/>
          </p:nvPr>
        </p:nvSpPr>
        <p:spPr/>
        <p:txBody>
          <a:bodyPr/>
          <a:p>
            <a:pPr marL="0" marR="0" lvl="0" indent="0" algn="l" defTabSz="448945"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Lst>
              <a:defRPr/>
            </a:pPr>
            <a:endParaRPr kumimoji="0"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5" name="页脚占位符 4"/>
          <p:cNvSpPr>
            <a:spLocks noGrp="1"/>
          </p:cNvSpPr>
          <p:nvPr>
            <p:ph type="ftr" idx="11"/>
          </p:nvPr>
        </p:nvSpPr>
        <p:spPr/>
        <p:txBody>
          <a:bodyPr/>
          <a:p>
            <a:pPr marL="0" marR="0" lvl="0" indent="0" algn="ctr" defTabSz="448945"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endParaRPr kumimoji="0"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6" name="灯片编号占位符 5"/>
          <p:cNvSpPr>
            <a:spLocks noGrp="1"/>
          </p:cNvSpPr>
          <p:nvPr>
            <p:ph type="sldNum" idx="12"/>
          </p:nvPr>
        </p:nvSpPr>
        <p:spPr/>
        <p:txBody>
          <a:bodyPr/>
          <a:p>
            <a:pPr lvl="0" algn="r" eaLnBrk="1" fontAlgn="base">
              <a:lnSpc>
                <a:spcPct val="95000"/>
              </a:lnSpc>
              <a:spcAft>
                <a:spcPct val="0"/>
              </a:spcAft>
              <a:buFont typeface="Times New Roman" panose="02020603050405020304" pitchFamily="18" charset="0"/>
              <a:buNone/>
            </a:pPr>
            <a:fld id="{9A0DB2DC-4C9A-4742-B13C-FB6460FD3503}" type="slidenum">
              <a:rPr lang="en-US" altLang="zh-CN" sz="1400" b="0" strike="noStrike" noProof="1" dirty="0">
                <a:latin typeface="Times New Roman" panose="02020603050405020304" pitchFamily="18" charset="0"/>
                <a:ea typeface="宋体" panose="02010600030101010101" pitchFamily="2" charset="-122"/>
                <a:cs typeface="+mn-ea"/>
              </a:rPr>
            </a:fld>
            <a:endParaRPr lang="en-US" altLang="zh-CN" sz="1400" b="0" strike="noStrike" noProof="1" dirty="0">
              <a:latin typeface="Times New Roman" panose="02020603050405020304" pitchFamily="18" charset="0"/>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96925" y="4857750"/>
            <a:ext cx="8567738" cy="15017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idx="10"/>
          </p:nvPr>
        </p:nvSpPr>
        <p:spPr/>
        <p:txBody>
          <a:bodyPr/>
          <a:p>
            <a:pPr marL="0" marR="0" lvl="0" indent="0" algn="l" defTabSz="448945"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Lst>
              <a:defRPr/>
            </a:pPr>
            <a:endParaRPr kumimoji="0"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5" name="页脚占位符 4"/>
          <p:cNvSpPr>
            <a:spLocks noGrp="1"/>
          </p:cNvSpPr>
          <p:nvPr>
            <p:ph type="ftr" idx="11"/>
          </p:nvPr>
        </p:nvSpPr>
        <p:spPr/>
        <p:txBody>
          <a:bodyPr/>
          <a:p>
            <a:pPr marL="0" marR="0" lvl="0" indent="0" algn="ctr" defTabSz="448945"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endParaRPr kumimoji="0"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6" name="灯片编号占位符 5"/>
          <p:cNvSpPr>
            <a:spLocks noGrp="1"/>
          </p:cNvSpPr>
          <p:nvPr>
            <p:ph type="sldNum" idx="12"/>
          </p:nvPr>
        </p:nvSpPr>
        <p:spPr/>
        <p:txBody>
          <a:bodyPr/>
          <a:p>
            <a:pPr lvl="0" algn="r" eaLnBrk="1" fontAlgn="base">
              <a:lnSpc>
                <a:spcPct val="95000"/>
              </a:lnSpc>
              <a:spcAft>
                <a:spcPct val="0"/>
              </a:spcAft>
              <a:buFont typeface="Times New Roman" panose="02020603050405020304" pitchFamily="18" charset="0"/>
              <a:buNone/>
            </a:pPr>
            <a:fld id="{9A0DB2DC-4C9A-4742-B13C-FB6460FD3503}" type="slidenum">
              <a:rPr lang="en-US" altLang="zh-CN" sz="1400" b="0" strike="noStrike" noProof="1" dirty="0">
                <a:latin typeface="Times New Roman" panose="02020603050405020304" pitchFamily="18" charset="0"/>
                <a:ea typeface="宋体" panose="02010600030101010101" pitchFamily="2" charset="-122"/>
                <a:cs typeface="+mn-ea"/>
              </a:rPr>
            </a:fld>
            <a:endParaRPr lang="en-US" altLang="zh-CN" sz="1400" b="0" strike="noStrike" noProof="1" dirty="0">
              <a:latin typeface="Times New Roman" panose="02020603050405020304" pitchFamily="18" charset="0"/>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503238" y="1768475"/>
            <a:ext cx="44577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5113338" y="1768475"/>
            <a:ext cx="4459287"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idx="10"/>
          </p:nvPr>
        </p:nvSpPr>
        <p:spPr/>
        <p:txBody>
          <a:bodyPr/>
          <a:p>
            <a:pPr marL="0" marR="0" lvl="0" indent="0" algn="l" defTabSz="448945"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Lst>
              <a:defRPr/>
            </a:pPr>
            <a:endParaRPr kumimoji="0"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6" name="页脚占位符 5"/>
          <p:cNvSpPr>
            <a:spLocks noGrp="1"/>
          </p:cNvSpPr>
          <p:nvPr>
            <p:ph type="ftr" idx="11"/>
          </p:nvPr>
        </p:nvSpPr>
        <p:spPr/>
        <p:txBody>
          <a:bodyPr/>
          <a:p>
            <a:pPr marL="0" marR="0" lvl="0" indent="0" algn="ctr" defTabSz="448945"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endParaRPr kumimoji="0"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7" name="灯片编号占位符 6"/>
          <p:cNvSpPr>
            <a:spLocks noGrp="1"/>
          </p:cNvSpPr>
          <p:nvPr>
            <p:ph type="sldNum" idx="12"/>
          </p:nvPr>
        </p:nvSpPr>
        <p:spPr/>
        <p:txBody>
          <a:bodyPr/>
          <a:p>
            <a:pPr lvl="0" algn="r" eaLnBrk="1" fontAlgn="base">
              <a:lnSpc>
                <a:spcPct val="95000"/>
              </a:lnSpc>
              <a:spcAft>
                <a:spcPct val="0"/>
              </a:spcAft>
              <a:buFont typeface="Times New Roman" panose="02020603050405020304" pitchFamily="18" charset="0"/>
              <a:buNone/>
            </a:pPr>
            <a:fld id="{9A0DB2DC-4C9A-4742-B13C-FB6460FD3503}" type="slidenum">
              <a:rPr lang="en-US" altLang="zh-CN" sz="1400" b="0" strike="noStrike" noProof="1" dirty="0">
                <a:latin typeface="Times New Roman" panose="02020603050405020304" pitchFamily="18" charset="0"/>
                <a:ea typeface="宋体" panose="02010600030101010101" pitchFamily="2" charset="-122"/>
                <a:cs typeface="+mn-ea"/>
              </a:rPr>
            </a:fld>
            <a:endParaRPr lang="en-US" altLang="zh-CN" sz="1400" b="0" strike="noStrike" noProof="1" dirty="0">
              <a:latin typeface="Times New Roman" panose="02020603050405020304" pitchFamily="18" charset="0"/>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04825" y="303213"/>
            <a:ext cx="9072563" cy="1258887"/>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idx="10"/>
          </p:nvPr>
        </p:nvSpPr>
        <p:spPr/>
        <p:txBody>
          <a:bodyPr/>
          <a:p>
            <a:pPr marL="0" marR="0" lvl="0" indent="0" algn="l" defTabSz="448945"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Lst>
              <a:defRPr/>
            </a:pPr>
            <a:endParaRPr kumimoji="0"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8" name="页脚占位符 7"/>
          <p:cNvSpPr>
            <a:spLocks noGrp="1"/>
          </p:cNvSpPr>
          <p:nvPr>
            <p:ph type="ftr" idx="11"/>
          </p:nvPr>
        </p:nvSpPr>
        <p:spPr/>
        <p:txBody>
          <a:bodyPr/>
          <a:p>
            <a:pPr marL="0" marR="0" lvl="0" indent="0" algn="ctr" defTabSz="448945"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endParaRPr kumimoji="0"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8"/>
          <p:cNvSpPr>
            <a:spLocks noGrp="1"/>
          </p:cNvSpPr>
          <p:nvPr>
            <p:ph type="sldNum" idx="12"/>
          </p:nvPr>
        </p:nvSpPr>
        <p:spPr/>
        <p:txBody>
          <a:bodyPr/>
          <a:p>
            <a:pPr lvl="0" algn="r" eaLnBrk="1" fontAlgn="base">
              <a:lnSpc>
                <a:spcPct val="95000"/>
              </a:lnSpc>
              <a:spcAft>
                <a:spcPct val="0"/>
              </a:spcAft>
              <a:buFont typeface="Times New Roman" panose="02020603050405020304" pitchFamily="18" charset="0"/>
              <a:buNone/>
            </a:pPr>
            <a:fld id="{9A0DB2DC-4C9A-4742-B13C-FB6460FD3503}" type="slidenum">
              <a:rPr lang="en-US" altLang="zh-CN" sz="1400" b="0" strike="noStrike" noProof="1" dirty="0">
                <a:latin typeface="Times New Roman" panose="02020603050405020304" pitchFamily="18" charset="0"/>
                <a:ea typeface="宋体" panose="02010600030101010101" pitchFamily="2" charset="-122"/>
                <a:cs typeface="+mn-ea"/>
              </a:rPr>
            </a:fld>
            <a:endParaRPr lang="en-US" altLang="zh-CN" sz="1400" b="0" strike="noStrike" noProof="1" dirty="0">
              <a:latin typeface="Times New Roman" panose="02020603050405020304" pitchFamily="18" charset="0"/>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idx="10"/>
          </p:nvPr>
        </p:nvSpPr>
        <p:spPr/>
        <p:txBody>
          <a:bodyPr/>
          <a:p>
            <a:pPr marL="0" marR="0" lvl="0" indent="0" algn="l" defTabSz="448945"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Lst>
              <a:defRPr/>
            </a:pPr>
            <a:endParaRPr kumimoji="0"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4" name="页脚占位符 3"/>
          <p:cNvSpPr>
            <a:spLocks noGrp="1"/>
          </p:cNvSpPr>
          <p:nvPr>
            <p:ph type="ftr" idx="11"/>
          </p:nvPr>
        </p:nvSpPr>
        <p:spPr/>
        <p:txBody>
          <a:bodyPr/>
          <a:p>
            <a:pPr marL="0" marR="0" lvl="0" indent="0" algn="ctr" defTabSz="448945"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endParaRPr kumimoji="0"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5" name="灯片编号占位符 4"/>
          <p:cNvSpPr>
            <a:spLocks noGrp="1"/>
          </p:cNvSpPr>
          <p:nvPr>
            <p:ph type="sldNum" idx="12"/>
          </p:nvPr>
        </p:nvSpPr>
        <p:spPr/>
        <p:txBody>
          <a:bodyPr/>
          <a:p>
            <a:pPr lvl="0" algn="r" eaLnBrk="1" fontAlgn="base">
              <a:lnSpc>
                <a:spcPct val="95000"/>
              </a:lnSpc>
              <a:spcAft>
                <a:spcPct val="0"/>
              </a:spcAft>
              <a:buFont typeface="Times New Roman" panose="02020603050405020304" pitchFamily="18" charset="0"/>
              <a:buNone/>
            </a:pPr>
            <a:fld id="{9A0DB2DC-4C9A-4742-B13C-FB6460FD3503}" type="slidenum">
              <a:rPr lang="en-US" altLang="zh-CN" sz="1400" b="0" strike="noStrike" noProof="1" dirty="0">
                <a:latin typeface="Times New Roman" panose="02020603050405020304" pitchFamily="18" charset="0"/>
                <a:ea typeface="宋体" panose="02010600030101010101" pitchFamily="2" charset="-122"/>
                <a:cs typeface="+mn-ea"/>
              </a:rPr>
            </a:fld>
            <a:endParaRPr lang="en-US" altLang="zh-CN" sz="1400" b="0" strike="noStrike" noProof="1" dirty="0">
              <a:latin typeface="Times New Roman" panose="02020603050405020304" pitchFamily="18" charset="0"/>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idx="10"/>
          </p:nvPr>
        </p:nvSpPr>
        <p:spPr/>
        <p:txBody>
          <a:bodyPr/>
          <a:p>
            <a:pPr marL="0" marR="0" lvl="0" indent="0" algn="l" defTabSz="448945"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Lst>
              <a:defRPr/>
            </a:pPr>
            <a:endParaRPr kumimoji="0"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3" name="页脚占位符 2"/>
          <p:cNvSpPr>
            <a:spLocks noGrp="1"/>
          </p:cNvSpPr>
          <p:nvPr>
            <p:ph type="ftr" idx="11"/>
          </p:nvPr>
        </p:nvSpPr>
        <p:spPr/>
        <p:txBody>
          <a:bodyPr/>
          <a:p>
            <a:pPr marL="0" marR="0" lvl="0" indent="0" algn="ctr" defTabSz="448945"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endParaRPr kumimoji="0"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4" name="灯片编号占位符 3"/>
          <p:cNvSpPr>
            <a:spLocks noGrp="1"/>
          </p:cNvSpPr>
          <p:nvPr>
            <p:ph type="sldNum" idx="12"/>
          </p:nvPr>
        </p:nvSpPr>
        <p:spPr/>
        <p:txBody>
          <a:bodyPr/>
          <a:p>
            <a:pPr lvl="0" algn="r" eaLnBrk="1" fontAlgn="base">
              <a:lnSpc>
                <a:spcPct val="95000"/>
              </a:lnSpc>
              <a:spcAft>
                <a:spcPct val="0"/>
              </a:spcAft>
              <a:buFont typeface="Times New Roman" panose="02020603050405020304" pitchFamily="18" charset="0"/>
              <a:buNone/>
            </a:pPr>
            <a:fld id="{9A0DB2DC-4C9A-4742-B13C-FB6460FD3503}" type="slidenum">
              <a:rPr lang="en-US" altLang="zh-CN" sz="1400" b="0" strike="noStrike" noProof="1" dirty="0">
                <a:latin typeface="Times New Roman" panose="02020603050405020304" pitchFamily="18" charset="0"/>
                <a:ea typeface="宋体" panose="02010600030101010101" pitchFamily="2" charset="-122"/>
                <a:cs typeface="+mn-ea"/>
              </a:rPr>
            </a:fld>
            <a:endParaRPr lang="en-US" altLang="zh-CN" sz="1400" b="0" strike="noStrike" noProof="1" dirty="0">
              <a:latin typeface="Times New Roman" panose="02020603050405020304" pitchFamily="18" charset="0"/>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04825" y="301625"/>
            <a:ext cx="3316288" cy="1279525"/>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idx="10"/>
          </p:nvPr>
        </p:nvSpPr>
        <p:spPr/>
        <p:txBody>
          <a:bodyPr/>
          <a:p>
            <a:pPr marL="0" marR="0" lvl="0" indent="0" algn="l" defTabSz="448945"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Lst>
              <a:defRPr/>
            </a:pPr>
            <a:endParaRPr kumimoji="0"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6" name="页脚占位符 5"/>
          <p:cNvSpPr>
            <a:spLocks noGrp="1"/>
          </p:cNvSpPr>
          <p:nvPr>
            <p:ph type="ftr" idx="11"/>
          </p:nvPr>
        </p:nvSpPr>
        <p:spPr/>
        <p:txBody>
          <a:bodyPr/>
          <a:p>
            <a:pPr marL="0" marR="0" lvl="0" indent="0" algn="ctr" defTabSz="448945"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endParaRPr kumimoji="0"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7" name="灯片编号占位符 6"/>
          <p:cNvSpPr>
            <a:spLocks noGrp="1"/>
          </p:cNvSpPr>
          <p:nvPr>
            <p:ph type="sldNum" idx="12"/>
          </p:nvPr>
        </p:nvSpPr>
        <p:spPr/>
        <p:txBody>
          <a:bodyPr/>
          <a:p>
            <a:pPr lvl="0" algn="r" eaLnBrk="1" fontAlgn="base">
              <a:lnSpc>
                <a:spcPct val="95000"/>
              </a:lnSpc>
              <a:spcAft>
                <a:spcPct val="0"/>
              </a:spcAft>
              <a:buFont typeface="Times New Roman" panose="02020603050405020304" pitchFamily="18" charset="0"/>
              <a:buNone/>
            </a:pPr>
            <a:fld id="{9A0DB2DC-4C9A-4742-B13C-FB6460FD3503}" type="slidenum">
              <a:rPr lang="en-US" altLang="zh-CN" sz="1400" b="0" strike="noStrike" noProof="1" dirty="0">
                <a:latin typeface="Times New Roman" panose="02020603050405020304" pitchFamily="18" charset="0"/>
                <a:ea typeface="宋体" panose="02010600030101010101" pitchFamily="2" charset="-122"/>
                <a:cs typeface="+mn-ea"/>
              </a:rPr>
            </a:fld>
            <a:endParaRPr lang="en-US" altLang="zh-CN" sz="1400" b="0" strike="noStrike" noProof="1" dirty="0">
              <a:latin typeface="Times New Roman" panose="02020603050405020304" pitchFamily="18" charset="0"/>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76438" y="5291138"/>
            <a:ext cx="6048375" cy="625475"/>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976438" y="674688"/>
            <a:ext cx="6048375" cy="4537075"/>
          </a:xfrm>
        </p:spPr>
        <p:txBody>
          <a:bodyPr vert="horz" wrap="square" lIns="0" tIns="28224" rIns="0" bIns="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48945" rtl="0" eaLnBrk="0" fontAlgn="base" latinLnBrk="0" hangingPunct="0">
              <a:lnSpc>
                <a:spcPct val="93000"/>
              </a:lnSpc>
              <a:spcBef>
                <a:spcPct val="0"/>
              </a:spcBef>
              <a:spcAft>
                <a:spcPts val="1425"/>
              </a:spcAft>
              <a:buClr>
                <a:srgbClr val="000000"/>
              </a:buClr>
              <a:buSzPct val="100000"/>
              <a:buFont typeface="Times New Roman" panose="02020603050405020304" pitchFamily="18" charset="0"/>
              <a:buNone/>
              <a:defRPr/>
            </a:pPr>
            <a:endParaRPr kumimoji="0" lang="zh-CN" altLang="en-US" sz="3200" b="0" i="0" u="none" strike="noStrike" kern="0" cap="none" spc="0" normalizeH="0" baseline="0" noProof="0" smtClean="0">
              <a:ln>
                <a:noFill/>
              </a:ln>
              <a:solidFill>
                <a:srgbClr val="000000"/>
              </a:solidFill>
              <a:effectLst/>
              <a:uLnTx/>
              <a:uFillTx/>
              <a:latin typeface="+mn-lt"/>
              <a:ea typeface="+mn-ea"/>
              <a:cs typeface="+mn-cs"/>
            </a:endParaRPr>
          </a:p>
        </p:txBody>
      </p:sp>
      <p:sp>
        <p:nvSpPr>
          <p:cNvPr id="4" name="文本占位符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idx="10"/>
          </p:nvPr>
        </p:nvSpPr>
        <p:spPr/>
        <p:txBody>
          <a:bodyPr/>
          <a:p>
            <a:pPr marL="0" marR="0" lvl="0" indent="0" algn="l" defTabSz="448945"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Lst>
              <a:defRPr/>
            </a:pPr>
            <a:endParaRPr kumimoji="0"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6" name="页脚占位符 5"/>
          <p:cNvSpPr>
            <a:spLocks noGrp="1"/>
          </p:cNvSpPr>
          <p:nvPr>
            <p:ph type="ftr" idx="11"/>
          </p:nvPr>
        </p:nvSpPr>
        <p:spPr/>
        <p:txBody>
          <a:bodyPr/>
          <a:p>
            <a:pPr marL="0" marR="0" lvl="0" indent="0" algn="ctr" defTabSz="448945"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endParaRPr kumimoji="0"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7" name="灯片编号占位符 6"/>
          <p:cNvSpPr>
            <a:spLocks noGrp="1"/>
          </p:cNvSpPr>
          <p:nvPr>
            <p:ph type="sldNum" idx="12"/>
          </p:nvPr>
        </p:nvSpPr>
        <p:spPr/>
        <p:txBody>
          <a:bodyPr/>
          <a:p>
            <a:pPr lvl="0" algn="r" eaLnBrk="1" fontAlgn="base">
              <a:lnSpc>
                <a:spcPct val="95000"/>
              </a:lnSpc>
              <a:spcAft>
                <a:spcPct val="0"/>
              </a:spcAft>
              <a:buFont typeface="Times New Roman" panose="02020603050405020304" pitchFamily="18" charset="0"/>
              <a:buNone/>
            </a:pPr>
            <a:fld id="{9A0DB2DC-4C9A-4742-B13C-FB6460FD3503}" type="slidenum">
              <a:rPr lang="en-US" altLang="zh-CN" sz="1400" b="0" strike="noStrike" noProof="1" dirty="0">
                <a:latin typeface="Times New Roman" panose="02020603050405020304" pitchFamily="18" charset="0"/>
                <a:ea typeface="宋体" panose="02010600030101010101" pitchFamily="2" charset="-122"/>
                <a:cs typeface="+mn-ea"/>
              </a:rPr>
            </a:fld>
            <a:endParaRPr lang="en-US" altLang="zh-CN" sz="1400" b="0" strike="noStrike" noProof="1" dirty="0">
              <a:latin typeface="Times New Roman" panose="02020603050405020304" pitchFamily="18" charset="0"/>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p:sp>
        <p:nvSpPr>
          <p:cNvPr id="1026" name="Rectangle 1"/>
          <p:cNvSpPr>
            <a:spLocks noGrp="1"/>
          </p:cNvSpPr>
          <p:nvPr>
            <p:ph type="title"/>
          </p:nvPr>
        </p:nvSpPr>
        <p:spPr>
          <a:xfrm>
            <a:off x="503238" y="301625"/>
            <a:ext cx="9069387" cy="1260475"/>
          </a:xfrm>
          <a:prstGeom prst="rect">
            <a:avLst/>
          </a:prstGeom>
          <a:noFill/>
          <a:ln w="9525">
            <a:noFill/>
          </a:ln>
        </p:spPr>
        <p:txBody>
          <a:bodyPr lIns="0" tIns="0" rIns="0" bIns="0" anchor="ctr"/>
          <a:p>
            <a:pPr lvl="0"/>
            <a:r>
              <a:rPr lang="zh-CN" altLang="en-GB" dirty="0"/>
              <a:t>单击鼠标编辑标题文的格式</a:t>
            </a:r>
            <a:endParaRPr lang="zh-CN" altLang="en-GB" dirty="0"/>
          </a:p>
        </p:txBody>
      </p:sp>
      <p:sp>
        <p:nvSpPr>
          <p:cNvPr id="1027" name="Rectangle 2"/>
          <p:cNvSpPr>
            <a:spLocks noGrp="1"/>
          </p:cNvSpPr>
          <p:nvPr>
            <p:ph type="body"/>
          </p:nvPr>
        </p:nvSpPr>
        <p:spPr>
          <a:xfrm>
            <a:off x="503238" y="1768475"/>
            <a:ext cx="9069387" cy="4987925"/>
          </a:xfrm>
          <a:prstGeom prst="rect">
            <a:avLst/>
          </a:prstGeom>
          <a:noFill/>
          <a:ln w="9525">
            <a:noFill/>
          </a:ln>
        </p:spPr>
        <p:txBody>
          <a:bodyPr lIns="0" tIns="28224" rIns="0" bIns="0" anchor="t"/>
          <a:p>
            <a:pPr lvl="0"/>
            <a:r>
              <a:rPr lang="zh-CN" altLang="en-GB" dirty="0"/>
              <a:t>单击鼠标编辑大纲正文格式</a:t>
            </a:r>
            <a:endParaRPr lang="zh-CN" altLang="en-GB" dirty="0"/>
          </a:p>
          <a:p>
            <a:pPr lvl="1" indent="-285750"/>
            <a:r>
              <a:rPr lang="zh-CN" altLang="en-GB" dirty="0"/>
              <a:t>第二个大纲级</a:t>
            </a:r>
            <a:endParaRPr lang="zh-CN" altLang="en-GB" dirty="0"/>
          </a:p>
          <a:p>
            <a:pPr lvl="2" indent="-228600"/>
            <a:r>
              <a:rPr lang="zh-CN" altLang="en-GB" dirty="0"/>
              <a:t>第三个大纲级</a:t>
            </a:r>
            <a:endParaRPr lang="zh-CN" altLang="en-GB" dirty="0"/>
          </a:p>
          <a:p>
            <a:pPr lvl="3" indent="-228600"/>
            <a:r>
              <a:rPr lang="zh-CN" altLang="en-GB" dirty="0"/>
              <a:t>第四个大纲级</a:t>
            </a:r>
            <a:endParaRPr lang="zh-CN" altLang="en-GB" dirty="0"/>
          </a:p>
          <a:p>
            <a:pPr lvl="4" indent="-228600"/>
            <a:r>
              <a:rPr lang="zh-CN" altLang="en-GB" dirty="0"/>
              <a:t>第五个大纲级</a:t>
            </a:r>
            <a:endParaRPr lang="zh-CN" altLang="en-GB" dirty="0"/>
          </a:p>
          <a:p>
            <a:pPr lvl="4" indent="-228600"/>
            <a:r>
              <a:rPr lang="zh-CN" altLang="en-GB" dirty="0"/>
              <a:t>第六个大纲级</a:t>
            </a:r>
            <a:endParaRPr lang="zh-CN" altLang="en-GB" dirty="0"/>
          </a:p>
          <a:p>
            <a:pPr lvl="4" indent="-228600"/>
            <a:r>
              <a:rPr lang="zh-CN" altLang="en-GB" dirty="0"/>
              <a:t>第七个大纲级</a:t>
            </a:r>
            <a:endParaRPr lang="zh-CN" altLang="en-GB" dirty="0"/>
          </a:p>
          <a:p>
            <a:pPr lvl="4" indent="-228600"/>
            <a:r>
              <a:rPr lang="zh-CN" altLang="en-GB" dirty="0"/>
              <a:t>第八个大纲级</a:t>
            </a:r>
            <a:endParaRPr lang="zh-CN" altLang="en-GB" dirty="0"/>
          </a:p>
          <a:p>
            <a:pPr lvl="4" indent="-228600"/>
            <a:r>
              <a:rPr lang="zh-CN" altLang="en-GB" dirty="0"/>
              <a:t>第九个大纲级</a:t>
            </a:r>
            <a:endParaRPr lang="zh-CN" altLang="en-GB" dirty="0"/>
          </a:p>
        </p:txBody>
      </p:sp>
      <p:sp>
        <p:nvSpPr>
          <p:cNvPr id="2" name="Rectangle 3"/>
          <p:cNvSpPr>
            <a:spLocks noGrp="1" noChangeArrowheads="1"/>
          </p:cNvSpPr>
          <p:nvPr>
            <p:ph type="dt"/>
          </p:nvPr>
        </p:nvSpPr>
        <p:spPr bwMode="auto">
          <a:xfrm>
            <a:off x="503238" y="6886575"/>
            <a:ext cx="2346325" cy="519113"/>
          </a:xfrm>
          <a:prstGeom prst="rect">
            <a:avLst/>
          </a:prstGeom>
          <a:noFill/>
          <a:ln>
            <a:noFill/>
          </a:ln>
          <a:effectLst/>
        </p:spPr>
        <p:txBody>
          <a:bodyPr vert="horz" wrap="square" lIns="0" tIns="0" rIns="0" bIns="0" numCol="1" anchor="t" anchorCtr="0" compatLnSpc="1"/>
          <a:lstStyle>
            <a:lvl1pPr defTabSz="-635" eaLnBrk="1">
              <a:lnSpc>
                <a:spcPct val="95000"/>
              </a:lnSpc>
              <a:spcAft>
                <a:spcPct val="0"/>
              </a:spcAft>
              <a:buFont typeface="Times New Roman" panose="02020603050405020304" pitchFamily="18" charset="0"/>
              <a:buNone/>
              <a:tabLst>
                <a:tab pos="723900" algn="l"/>
                <a:tab pos="1447800" algn="l"/>
                <a:tab pos="2171700" algn="l"/>
              </a:tabLst>
              <a:defRPr sz="1400" b="0">
                <a:solidFill>
                  <a:srgbClr val="000000"/>
                </a:solidFill>
                <a:latin typeface="Times New Roman" panose="02020603050405020304" pitchFamily="18" charset="0"/>
                <a:ea typeface="宋体" panose="02010600030101010101" pitchFamily="2" charset="-122"/>
              </a:defRPr>
            </a:lvl1pPr>
          </a:lstStyle>
          <a:p>
            <a:pPr marL="0" marR="0" lvl="0" indent="0" algn="l" defTabSz="448945"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Lst>
              <a:defRPr/>
            </a:pPr>
            <a:endParaRPr kumimoji="0"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1028" name="Rectangle 4"/>
          <p:cNvSpPr>
            <a:spLocks noGrp="1" noChangeArrowheads="1"/>
          </p:cNvSpPr>
          <p:nvPr>
            <p:ph type="ftr"/>
          </p:nvPr>
        </p:nvSpPr>
        <p:spPr bwMode="auto">
          <a:xfrm>
            <a:off x="3448050" y="6886575"/>
            <a:ext cx="3194050" cy="519113"/>
          </a:xfrm>
          <a:prstGeom prst="rect">
            <a:avLst/>
          </a:prstGeom>
          <a:noFill/>
          <a:ln>
            <a:noFill/>
          </a:ln>
          <a:effectLst/>
        </p:spPr>
        <p:txBody>
          <a:bodyPr vert="horz" wrap="square" lIns="0" tIns="0" rIns="0" bIns="0" numCol="1" anchor="t" anchorCtr="0" compatLnSpc="1"/>
          <a:lstStyle>
            <a:lvl1pPr algn="ctr" defTabSz="-635" eaLnBrk="1">
              <a:lnSpc>
                <a:spcPct val="95000"/>
              </a:lnSpc>
              <a:spcAft>
                <a:spcPct val="0"/>
              </a:spcAft>
              <a:buFont typeface="Times New Roman" panose="02020603050405020304" pitchFamily="18" charset="0"/>
              <a:buNone/>
              <a:tabLst>
                <a:tab pos="723900" algn="l"/>
                <a:tab pos="1447800" algn="l"/>
                <a:tab pos="2171700" algn="l"/>
                <a:tab pos="2895600" algn="l"/>
              </a:tabLst>
              <a:defRPr sz="1400" b="0">
                <a:solidFill>
                  <a:srgbClr val="000000"/>
                </a:solidFill>
                <a:latin typeface="Times New Roman" panose="02020603050405020304" pitchFamily="18" charset="0"/>
                <a:ea typeface="宋体" panose="02010600030101010101" pitchFamily="2" charset="-122"/>
              </a:defRPr>
            </a:lvl1pPr>
          </a:lstStyle>
          <a:p>
            <a:pPr marL="0" marR="0" lvl="0" indent="0" algn="ctr" defTabSz="448945"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endParaRPr kumimoji="0" lang="en-US" altLang="zh-CN" sz="14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1029" name="Rectangle 5"/>
          <p:cNvSpPr>
            <a:spLocks noGrp="1" noChangeArrowheads="1"/>
          </p:cNvSpPr>
          <p:nvPr>
            <p:ph type="sldNum"/>
          </p:nvPr>
        </p:nvSpPr>
        <p:spPr bwMode="auto">
          <a:xfrm>
            <a:off x="7227888" y="6886575"/>
            <a:ext cx="2346325" cy="519113"/>
          </a:xfrm>
          <a:prstGeom prst="rect">
            <a:avLst/>
          </a:prstGeom>
          <a:noFill/>
          <a:ln>
            <a:noFill/>
          </a:ln>
          <a:effectLst/>
        </p:spPr>
        <p:txBody>
          <a:bodyPr vert="horz" wrap="square" lIns="0" tIns="0" rIns="0" bIns="0" numCol="1" anchor="t" anchorCtr="0" compatLnSpc="1"/>
          <a:p>
            <a:pPr lvl="0" algn="r" eaLnBrk="1" fontAlgn="base">
              <a:lnSpc>
                <a:spcPct val="95000"/>
              </a:lnSpc>
              <a:spcAft>
                <a:spcPct val="0"/>
              </a:spcAft>
              <a:buFont typeface="Times New Roman" panose="02020603050405020304" pitchFamily="18" charset="0"/>
              <a:buNone/>
            </a:pPr>
            <a:fld id="{9A0DB2DC-4C9A-4742-B13C-FB6460FD3503}" type="slidenum">
              <a:rPr lang="en-US" altLang="zh-CN" sz="1400" b="0" strike="noStrike" noProof="1" dirty="0">
                <a:latin typeface="Times New Roman" panose="02020603050405020304" pitchFamily="18" charset="0"/>
                <a:ea typeface="宋体" panose="02010600030101010101" pitchFamily="2" charset="-122"/>
                <a:cs typeface="+mn-ea"/>
              </a:rPr>
            </a:fld>
            <a:endParaRPr lang="en-US" altLang="zh-CN" sz="1400" b="0" strike="noStrike" noProof="1"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hf sldNum="0" hdr="0" ftr="0" dt="0"/>
  <p:txStyles>
    <p:titleStyle>
      <a:lvl1pPr algn="ctr" defTabSz="448945"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8945"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方正宋体" charset="0"/>
          <a:cs typeface="方正宋体" charset="0"/>
        </a:defRPr>
      </a:lvl2pPr>
      <a:lvl3pPr algn="ctr" defTabSz="448945"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方正宋体" charset="0"/>
          <a:cs typeface="方正宋体" charset="0"/>
        </a:defRPr>
      </a:lvl3pPr>
      <a:lvl4pPr algn="ctr" defTabSz="448945"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方正宋体" charset="0"/>
          <a:cs typeface="方正宋体" charset="0"/>
        </a:defRPr>
      </a:lvl4pPr>
      <a:lvl5pPr algn="ctr" defTabSz="448945"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方正宋体" charset="0"/>
          <a:cs typeface="方正宋体" charset="0"/>
        </a:defRPr>
      </a:lvl5pPr>
      <a:lvl6pPr marL="2514600" indent="-228600" algn="ctr" defTabSz="448945"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方正宋体" charset="0"/>
          <a:cs typeface="方正宋体" charset="0"/>
        </a:defRPr>
      </a:lvl6pPr>
      <a:lvl7pPr marL="2971800" indent="-228600" algn="ctr" defTabSz="448945"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方正宋体" charset="0"/>
          <a:cs typeface="方正宋体" charset="0"/>
        </a:defRPr>
      </a:lvl7pPr>
      <a:lvl8pPr marL="3429000" indent="-228600" algn="ctr" defTabSz="448945"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方正宋体" charset="0"/>
          <a:cs typeface="方正宋体" charset="0"/>
        </a:defRPr>
      </a:lvl8pPr>
      <a:lvl9pPr marL="3886200" indent="-228600" algn="ctr" defTabSz="448945"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方正宋体" charset="0"/>
          <a:cs typeface="方正宋体" charset="0"/>
        </a:defRPr>
      </a:lvl9pPr>
    </p:titleStyle>
    <p:bodyStyle>
      <a:lvl1pPr marL="342900" indent="-342900" algn="l" defTabSz="448945" rtl="0" eaLnBrk="0" fontAlgn="base" hangingPunct="0">
        <a:lnSpc>
          <a:spcPct val="93000"/>
        </a:lnSpc>
        <a:spcBef>
          <a:spcPct val="0"/>
        </a:spcBef>
        <a:spcAft>
          <a:spcPts val="1425"/>
        </a:spcAft>
        <a:buClr>
          <a:srgbClr val="000000"/>
        </a:buClr>
        <a:buSzPct val="100000"/>
        <a:buFont typeface="Times New Roman" panose="02020603050405020304" pitchFamily="18" charset="0"/>
        <a:buChar char="•"/>
        <a:defRPr sz="3200">
          <a:solidFill>
            <a:srgbClr val="000000"/>
          </a:solidFill>
          <a:latin typeface="+mn-lt"/>
          <a:ea typeface="+mn-ea"/>
          <a:cs typeface="+mn-cs"/>
        </a:defRPr>
      </a:lvl1pPr>
      <a:lvl2pPr marL="742950" indent="-285750" algn="l" defTabSz="448945" rtl="0" eaLnBrk="0" fontAlgn="base" hangingPunct="0">
        <a:lnSpc>
          <a:spcPct val="93000"/>
        </a:lnSpc>
        <a:spcBef>
          <a:spcPct val="0"/>
        </a:spcBef>
        <a:spcAft>
          <a:spcPts val="1140"/>
        </a:spcAft>
        <a:buClr>
          <a:srgbClr val="000000"/>
        </a:buClr>
        <a:buSzPct val="100000"/>
        <a:buFont typeface="Times New Roman" panose="02020603050405020304" pitchFamily="18" charset="0"/>
        <a:buChar char="–"/>
        <a:defRPr sz="2800">
          <a:solidFill>
            <a:srgbClr val="000000"/>
          </a:solidFill>
          <a:latin typeface="+mn-lt"/>
          <a:ea typeface="+mn-ea"/>
          <a:cs typeface="+mn-cs"/>
        </a:defRPr>
      </a:lvl2pPr>
      <a:lvl3pPr marL="1143000" indent="-228600" algn="l" defTabSz="448945" rtl="0" eaLnBrk="0" fontAlgn="base" hangingPunct="0">
        <a:lnSpc>
          <a:spcPct val="93000"/>
        </a:lnSpc>
        <a:spcBef>
          <a:spcPct val="0"/>
        </a:spcBef>
        <a:spcAft>
          <a:spcPts val="850"/>
        </a:spcAft>
        <a:buClr>
          <a:srgbClr val="000000"/>
        </a:buClr>
        <a:buSzPct val="100000"/>
        <a:buFont typeface="Times New Roman" panose="02020603050405020304" pitchFamily="18" charset="0"/>
        <a:buChar char="•"/>
        <a:defRPr sz="2400">
          <a:solidFill>
            <a:srgbClr val="000000"/>
          </a:solidFill>
          <a:latin typeface="+mn-lt"/>
          <a:ea typeface="+mn-ea"/>
          <a:cs typeface="+mn-cs"/>
        </a:defRPr>
      </a:lvl3pPr>
      <a:lvl4pPr marL="1600200" indent="-228600" algn="l" defTabSz="448945" rtl="0" eaLnBrk="0" fontAlgn="base" hangingPunct="0">
        <a:lnSpc>
          <a:spcPct val="93000"/>
        </a:lnSpc>
        <a:spcBef>
          <a:spcPct val="0"/>
        </a:spcBef>
        <a:spcAft>
          <a:spcPts val="575"/>
        </a:spcAft>
        <a:buClr>
          <a:srgbClr val="000000"/>
        </a:buClr>
        <a:buSzPct val="100000"/>
        <a:buFont typeface="Times New Roman" panose="02020603050405020304" pitchFamily="18" charset="0"/>
        <a:buChar char="–"/>
        <a:defRPr sz="2000">
          <a:solidFill>
            <a:srgbClr val="000000"/>
          </a:solidFill>
          <a:latin typeface="+mn-lt"/>
          <a:ea typeface="+mn-ea"/>
          <a:cs typeface="+mn-cs"/>
        </a:defRPr>
      </a:lvl4pPr>
      <a:lvl5pPr marL="2057400" indent="-228600" algn="l" defTabSz="448945" rtl="0" eaLnBrk="0" fontAlgn="base" hangingPunct="0">
        <a:lnSpc>
          <a:spcPct val="93000"/>
        </a:lnSpc>
        <a:spcBef>
          <a:spcPct val="0"/>
        </a:spcBef>
        <a:spcAft>
          <a:spcPts val="290"/>
        </a:spcAft>
        <a:buClr>
          <a:srgbClr val="000000"/>
        </a:buClr>
        <a:buSzPct val="100000"/>
        <a:buFont typeface="Times New Roman" panose="02020603050405020304" pitchFamily="18" charset="0"/>
        <a:buChar char="»"/>
        <a:defRPr sz="2000">
          <a:solidFill>
            <a:srgbClr val="000000"/>
          </a:solidFill>
          <a:latin typeface="+mn-lt"/>
          <a:ea typeface="+mn-ea"/>
          <a:cs typeface="+mn-cs"/>
        </a:defRPr>
      </a:lvl5pPr>
      <a:lvl6pPr marL="2514600" indent="-228600" algn="l" defTabSz="448945" rtl="0" fontAlgn="base" hangingPunct="0">
        <a:lnSpc>
          <a:spcPct val="93000"/>
        </a:lnSpc>
        <a:spcBef>
          <a:spcPct val="0"/>
        </a:spcBef>
        <a:spcAft>
          <a:spcPts val="290"/>
        </a:spcAft>
        <a:buClr>
          <a:srgbClr val="000000"/>
        </a:buClr>
        <a:buSzPct val="100000"/>
        <a:buFont typeface="Times New Roman" panose="02020603050405020304" pitchFamily="18" charset="0"/>
        <a:defRPr sz="2000">
          <a:solidFill>
            <a:srgbClr val="000000"/>
          </a:solidFill>
          <a:latin typeface="+mn-lt"/>
          <a:ea typeface="+mn-ea"/>
          <a:cs typeface="+mn-cs"/>
        </a:defRPr>
      </a:lvl6pPr>
      <a:lvl7pPr marL="2971800" indent="-228600" algn="l" defTabSz="448945" rtl="0" fontAlgn="base" hangingPunct="0">
        <a:lnSpc>
          <a:spcPct val="93000"/>
        </a:lnSpc>
        <a:spcBef>
          <a:spcPct val="0"/>
        </a:spcBef>
        <a:spcAft>
          <a:spcPts val="290"/>
        </a:spcAft>
        <a:buClr>
          <a:srgbClr val="000000"/>
        </a:buClr>
        <a:buSzPct val="100000"/>
        <a:buFont typeface="Times New Roman" panose="02020603050405020304" pitchFamily="18" charset="0"/>
        <a:defRPr sz="2000">
          <a:solidFill>
            <a:srgbClr val="000000"/>
          </a:solidFill>
          <a:latin typeface="+mn-lt"/>
          <a:ea typeface="+mn-ea"/>
          <a:cs typeface="+mn-cs"/>
        </a:defRPr>
      </a:lvl7pPr>
      <a:lvl8pPr marL="3429000" indent="-228600" algn="l" defTabSz="448945" rtl="0" fontAlgn="base" hangingPunct="0">
        <a:lnSpc>
          <a:spcPct val="93000"/>
        </a:lnSpc>
        <a:spcBef>
          <a:spcPct val="0"/>
        </a:spcBef>
        <a:spcAft>
          <a:spcPts val="290"/>
        </a:spcAft>
        <a:buClr>
          <a:srgbClr val="000000"/>
        </a:buClr>
        <a:buSzPct val="100000"/>
        <a:buFont typeface="Times New Roman" panose="02020603050405020304" pitchFamily="18" charset="0"/>
        <a:defRPr sz="2000">
          <a:solidFill>
            <a:srgbClr val="000000"/>
          </a:solidFill>
          <a:latin typeface="+mn-lt"/>
          <a:ea typeface="+mn-ea"/>
          <a:cs typeface="+mn-cs"/>
        </a:defRPr>
      </a:lvl8pPr>
      <a:lvl9pPr marL="3886200" indent="-228600" algn="l" defTabSz="448945" rtl="0" fontAlgn="base" hangingPunct="0">
        <a:lnSpc>
          <a:spcPct val="93000"/>
        </a:lnSpc>
        <a:spcBef>
          <a:spcPct val="0"/>
        </a:spcBef>
        <a:spcAft>
          <a:spcPts val="290"/>
        </a:spcAft>
        <a:buClr>
          <a:srgbClr val="000000"/>
        </a:buClr>
        <a:buSzPct val="100000"/>
        <a:buFont typeface="Times New Roman" panose="02020603050405020304" pitchFamily="18" charset="0"/>
        <a:defRPr sz="2000">
          <a:solidFill>
            <a:srgbClr val="000000"/>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2.xml"/><Relationship Id="rId2" Type="http://schemas.openxmlformats.org/officeDocument/2006/relationships/image" Target="../media/image4.png"/><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4098" name="Rectangle 1"/>
          <p:cNvSpPr>
            <a:spLocks noGrp="1" noChangeArrowheads="1"/>
          </p:cNvSpPr>
          <p:nvPr>
            <p:ph type="title"/>
          </p:nvPr>
        </p:nvSpPr>
        <p:spPr>
          <a:xfrm>
            <a:off x="366395" y="2632710"/>
            <a:ext cx="9191625" cy="4114800"/>
          </a:xfrm>
          <a:ln>
            <a:miter/>
          </a:ln>
        </p:spPr>
        <p:txBody>
          <a:bodyPr vert="horz" wrap="square" lIns="0" tIns="0" rIns="0" bIns="0" numCol="1" anchor="ctr" anchorCtr="0" compatLnSpc="1">
            <a:spAutoFit/>
          </a:bodyPr>
          <a:lstStyle/>
          <a:p>
            <a:pPr marL="0" marR="0" lvl="0" indent="0" algn="ctr" defTabSz="448945" rtl="0" eaLnBrk="1" latinLnBrk="0">
              <a:lnSpc>
                <a:spcPct val="150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kumimoji="0" lang="en-US" altLang="zh-CN" sz="4800" b="1" i="0" u="none" strike="noStrike" kern="0" cap="none" spc="0" normalizeH="0" baseline="0" noProof="0" dirty="0" smtClean="0">
                <a:ln>
                  <a:noFill/>
                </a:ln>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uLnTx/>
                <a:uFillTx/>
                <a:latin typeface="黑体" panose="02010609060101010101" pitchFamily="49" charset="-122"/>
                <a:ea typeface="黑体" panose="02010609060101010101" pitchFamily="49" charset="-122"/>
                <a:cs typeface="+mj-cs"/>
              </a:rPr>
              <a:t>2016</a:t>
            </a:r>
            <a:r>
              <a:rPr kumimoji="0" lang="zh-CN" altLang="en-US" sz="4800" b="1" i="0" u="none" strike="noStrike" kern="0" cap="none" spc="0" normalizeH="0" baseline="0" noProof="0" dirty="0" smtClean="0">
                <a:ln>
                  <a:noFill/>
                </a:ln>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uLnTx/>
                <a:uFillTx/>
                <a:latin typeface="黑体" panose="02010609060101010101" pitchFamily="49" charset="-122"/>
                <a:ea typeface="黑体" panose="02010609060101010101" pitchFamily="49" charset="-122"/>
                <a:cs typeface="+mj-cs"/>
              </a:rPr>
              <a:t>年朝阳区教育系统</a:t>
            </a:r>
            <a:br>
              <a:rPr kumimoji="0" lang="en-US" altLang="zh-CN" sz="4800" b="1" i="0" u="none" strike="noStrike" kern="0" cap="none" spc="0" normalizeH="0" baseline="0" noProof="0" dirty="0" smtClean="0">
                <a:ln>
                  <a:noFill/>
                </a:ln>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uLnTx/>
                <a:uFillTx/>
                <a:latin typeface="黑体" panose="02010609060101010101" pitchFamily="49" charset="-122"/>
                <a:ea typeface="黑体" panose="02010609060101010101" pitchFamily="49" charset="-122"/>
                <a:cs typeface="+mj-cs"/>
              </a:rPr>
            </a:br>
            <a:r>
              <a:rPr kumimoji="0" lang="en-US" altLang="zh-CN" sz="4800" b="1" i="0" u="none" strike="noStrike" kern="0" cap="none" spc="0" normalizeH="0" baseline="0" noProof="0" dirty="0" smtClean="0">
                <a:ln>
                  <a:noFill/>
                </a:ln>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uLnTx/>
                <a:uFillTx/>
                <a:latin typeface="黑体" panose="02010609060101010101" pitchFamily="49" charset="-122"/>
                <a:ea typeface="黑体" panose="02010609060101010101" pitchFamily="49" charset="-122"/>
                <a:cs typeface="+mj-cs"/>
              </a:rPr>
              <a:t>组</a:t>
            </a:r>
            <a:r>
              <a:rPr kumimoji="0" lang="zh-CN" altLang="en-US" sz="4800" b="1" i="0" u="none" strike="noStrike" kern="0" cap="none" spc="0" normalizeH="0" baseline="0" noProof="0" dirty="0" smtClean="0">
                <a:ln>
                  <a:noFill/>
                </a:ln>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uLnTx/>
                <a:uFillTx/>
                <a:latin typeface="黑体" panose="02010609060101010101" pitchFamily="49" charset="-122"/>
                <a:ea typeface="黑体" panose="02010609060101010101" pitchFamily="49" charset="-122"/>
                <a:cs typeface="+mj-cs"/>
              </a:rPr>
              <a:t>工业务专题培训</a:t>
            </a:r>
            <a:br>
              <a:rPr kumimoji="0" lang="en-US" altLang="zh-CN" sz="4800" b="1" i="0" u="none" strike="noStrike" kern="0" cap="none" spc="0" normalizeH="0" baseline="0" noProof="0" dirty="0" smtClean="0">
                <a:ln>
                  <a:noFill/>
                </a:ln>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uLnTx/>
                <a:uFillTx/>
                <a:latin typeface="黑体" panose="02010609060101010101" pitchFamily="49" charset="-122"/>
                <a:ea typeface="黑体" panose="02010609060101010101" pitchFamily="49" charset="-122"/>
                <a:cs typeface="+mj-cs"/>
              </a:rPr>
            </a:br>
            <a:br>
              <a:rPr kumimoji="0" lang="en-US" altLang="zh-CN" sz="2800" b="1" i="1" u="none" strike="noStrike" kern="0" cap="none" spc="0" normalizeH="0" baseline="0" noProof="0" dirty="0" smtClean="0">
                <a:ln>
                  <a:noFill/>
                </a:ln>
                <a:solidFill>
                  <a:srgbClr val="FFFFFF"/>
                </a:solidFill>
                <a:effectLst/>
                <a:uLnTx/>
                <a:uFillTx/>
                <a:latin typeface="华文新魏" panose="02010800040101010101" pitchFamily="2" charset="-122"/>
                <a:ea typeface="华文新魏" panose="02010800040101010101" pitchFamily="2" charset="-122"/>
                <a:cs typeface="+mj-cs"/>
              </a:rPr>
            </a:br>
            <a:r>
              <a:rPr kumimoji="0" lang="en-US" altLang="zh-CN" sz="2800" b="1" u="none" strike="noStrike" kern="0" cap="none" spc="0" normalizeH="0" baseline="0" noProof="0" dirty="0" smtClean="0">
                <a:ln>
                  <a:noFill/>
                </a:ln>
                <a:solidFill>
                  <a:srgbClr val="FFFFFF"/>
                </a:solidFill>
                <a:effectLst/>
                <a:uLnTx/>
                <a:uFillTx/>
                <a:latin typeface="华文新魏" panose="02010800040101010101" pitchFamily="2" charset="-122"/>
                <a:ea typeface="华文新魏" panose="02010800040101010101" pitchFamily="2" charset="-122"/>
                <a:cs typeface="+mj-cs"/>
              </a:rPr>
              <a:t>教</a:t>
            </a:r>
            <a:r>
              <a:rPr kumimoji="0" lang="zh-CN" altLang="en-US" sz="2800" b="1" u="none" strike="noStrike" kern="0" cap="none" spc="0" normalizeH="0" baseline="0" noProof="0" dirty="0" smtClean="0">
                <a:ln>
                  <a:noFill/>
                </a:ln>
                <a:solidFill>
                  <a:srgbClr val="FFFFFF"/>
                </a:solidFill>
                <a:effectLst/>
                <a:uLnTx/>
                <a:uFillTx/>
                <a:latin typeface="华文新魏" panose="02010800040101010101" pitchFamily="2" charset="-122"/>
                <a:ea typeface="华文新魏" panose="02010800040101010101" pitchFamily="2" charset="-122"/>
                <a:cs typeface="+mj-cs"/>
              </a:rPr>
              <a:t>工委</a:t>
            </a:r>
            <a:r>
              <a:rPr kumimoji="0" lang="zh-CN" altLang="en-US" sz="2800" b="1" i="0" u="none" strike="noStrike" kern="0" cap="none" spc="0" normalizeH="0" baseline="0" noProof="0" dirty="0" smtClean="0">
                <a:ln>
                  <a:noFill/>
                </a:ln>
                <a:solidFill>
                  <a:srgbClr val="FFFFFF"/>
                </a:solidFill>
                <a:effectLst/>
                <a:uLnTx/>
                <a:uFillTx/>
                <a:latin typeface="华文新魏" panose="02010800040101010101" pitchFamily="2" charset="-122"/>
                <a:ea typeface="华文新魏" panose="02010800040101010101" pitchFamily="2" charset="-122"/>
                <a:cs typeface="+mj-cs"/>
              </a:rPr>
              <a:t>组干科   冉师建</a:t>
            </a:r>
            <a:br>
              <a:rPr kumimoji="0" lang="en-US" altLang="zh-CN" sz="2800" b="1" i="0" u="none" strike="noStrike" kern="0" cap="none" spc="0" normalizeH="0" baseline="0" noProof="0" dirty="0" smtClean="0">
                <a:ln>
                  <a:noFill/>
                </a:ln>
                <a:solidFill>
                  <a:srgbClr val="FFFFFF"/>
                </a:solidFill>
                <a:effectLst/>
                <a:uLnTx/>
                <a:uFillTx/>
                <a:latin typeface="华文新魏" panose="02010800040101010101" pitchFamily="2" charset="-122"/>
                <a:ea typeface="华文新魏" panose="02010800040101010101" pitchFamily="2" charset="-122"/>
                <a:cs typeface="+mj-cs"/>
              </a:rPr>
            </a:br>
            <a:r>
              <a:rPr kumimoji="0" lang="en-US" altLang="zh-CN" sz="2800" b="1" i="0" u="none" strike="noStrike" kern="0" cap="none" spc="0" normalizeH="0" baseline="0" noProof="0" dirty="0" smtClean="0">
                <a:ln>
                  <a:noFill/>
                </a:ln>
                <a:solidFill>
                  <a:srgbClr val="FFFF00"/>
                </a:solidFill>
                <a:effectLst/>
                <a:uLnTx/>
                <a:uFillTx/>
                <a:latin typeface="华文新魏" panose="02010800040101010101" pitchFamily="2" charset="-122"/>
                <a:ea typeface="华文新魏" panose="02010800040101010101" pitchFamily="2" charset="-122"/>
                <a:cs typeface="+mj-cs"/>
              </a:rPr>
              <a:t>2016</a:t>
            </a:r>
            <a:r>
              <a:rPr kumimoji="0" lang="zh-CN" altLang="en-US" sz="2800" b="1" i="0" u="none" strike="noStrike" kern="0" cap="none" spc="0" normalizeH="0" baseline="0" noProof="0" dirty="0" smtClean="0">
                <a:ln>
                  <a:noFill/>
                </a:ln>
                <a:solidFill>
                  <a:srgbClr val="FFFF00"/>
                </a:solidFill>
                <a:effectLst/>
                <a:uLnTx/>
                <a:uFillTx/>
                <a:latin typeface="华文新魏" panose="02010800040101010101" pitchFamily="2" charset="-122"/>
                <a:ea typeface="华文新魏" panose="02010800040101010101" pitchFamily="2" charset="-122"/>
                <a:cs typeface="+mj-cs"/>
              </a:rPr>
              <a:t>年</a:t>
            </a:r>
            <a:r>
              <a:rPr kumimoji="0" lang="en-US" altLang="zh-CN" sz="2800" b="1" i="0" u="none" strike="noStrike" kern="0" cap="none" spc="0" normalizeH="0" baseline="0" noProof="0" dirty="0" smtClean="0">
                <a:ln>
                  <a:noFill/>
                </a:ln>
                <a:solidFill>
                  <a:srgbClr val="FFFF00"/>
                </a:solidFill>
                <a:effectLst/>
                <a:uLnTx/>
                <a:uFillTx/>
                <a:latin typeface="华文新魏" panose="02010800040101010101" pitchFamily="2" charset="-122"/>
                <a:ea typeface="华文新魏" panose="02010800040101010101" pitchFamily="2" charset="-122"/>
                <a:cs typeface="+mj-cs"/>
              </a:rPr>
              <a:t>10</a:t>
            </a:r>
            <a:r>
              <a:rPr kumimoji="0" lang="zh-CN" altLang="en-US" sz="2800" b="1" i="0" u="none" strike="noStrike" kern="0" cap="none" spc="0" normalizeH="0" baseline="0" noProof="0" dirty="0" smtClean="0">
                <a:ln>
                  <a:noFill/>
                </a:ln>
                <a:solidFill>
                  <a:srgbClr val="FFFF00"/>
                </a:solidFill>
                <a:effectLst/>
                <a:uLnTx/>
                <a:uFillTx/>
                <a:latin typeface="华文新魏" panose="02010800040101010101" pitchFamily="2" charset="-122"/>
                <a:ea typeface="华文新魏" panose="02010800040101010101" pitchFamily="2" charset="-122"/>
                <a:cs typeface="+mj-cs"/>
              </a:rPr>
              <a:t>月</a:t>
            </a:r>
            <a:r>
              <a:rPr kumimoji="0" lang="en-US" altLang="zh-CN" sz="2800" b="1" i="0" u="none" strike="noStrike" kern="0" cap="none" spc="0" normalizeH="0" baseline="0" noProof="0" dirty="0" smtClean="0">
                <a:ln>
                  <a:noFill/>
                </a:ln>
                <a:solidFill>
                  <a:srgbClr val="FFFF00"/>
                </a:solidFill>
                <a:effectLst/>
                <a:uLnTx/>
                <a:uFillTx/>
                <a:latin typeface="华文新魏" panose="02010800040101010101" pitchFamily="2" charset="-122"/>
                <a:ea typeface="华文新魏" panose="02010800040101010101" pitchFamily="2" charset="-122"/>
                <a:cs typeface="+mj-cs"/>
              </a:rPr>
              <a:t>26</a:t>
            </a:r>
            <a:r>
              <a:rPr kumimoji="0" lang="zh-CN" altLang="en-US" sz="2800" b="1" i="0" u="none" strike="noStrike" kern="0" cap="none" spc="0" normalizeH="0" baseline="0" noProof="0" dirty="0" smtClean="0">
                <a:ln>
                  <a:noFill/>
                </a:ln>
                <a:solidFill>
                  <a:srgbClr val="FFFF00"/>
                </a:solidFill>
                <a:effectLst/>
                <a:uLnTx/>
                <a:uFillTx/>
                <a:latin typeface="华文新魏" panose="02010800040101010101" pitchFamily="2" charset="-122"/>
                <a:ea typeface="华文新魏" panose="02010800040101010101" pitchFamily="2" charset="-122"/>
                <a:cs typeface="+mj-cs"/>
              </a:rPr>
              <a:t>日</a:t>
            </a:r>
            <a:endParaRPr kumimoji="0" lang="en-US" sz="2800" b="1" i="0" u="none" strike="noStrike" kern="0" cap="none" spc="0" normalizeH="0" baseline="0" noProof="0" dirty="0" smtClean="0">
              <a:ln>
                <a:noFill/>
              </a:ln>
              <a:solidFill>
                <a:srgbClr val="FFFF00"/>
              </a:solidFill>
              <a:effectLst/>
              <a:uLnTx/>
              <a:uFillTx/>
              <a:latin typeface="华文新魏" panose="02010800040101010101" pitchFamily="2" charset="-122"/>
              <a:ea typeface="华文新魏" panose="02010800040101010101" pitchFamily="2" charset="-122"/>
              <a:cs typeface="+mj-cs"/>
            </a:endParaRPr>
          </a:p>
        </p:txBody>
      </p:sp>
    </p:spTree>
  </p:cSld>
  <p:clrMapOvr>
    <a:masterClrMapping/>
  </p:clrMapOvr>
  <p:transition/>
  <p:timing>
    <p:tnLst>
      <p:par>
        <p:cTn id="1" dur="indefinite" restart="never" nodeType="tmRoot"/>
      </p:par>
    </p:tnLst>
    <p:bldLst>
      <p:bldP spid="4098" grpId="3"/>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Text Box 8"/>
          <p:cNvSpPr txBox="1"/>
          <p:nvPr/>
        </p:nvSpPr>
        <p:spPr>
          <a:xfrm>
            <a:off x="6408738" y="2266950"/>
            <a:ext cx="2879725" cy="347663"/>
          </a:xfrm>
          <a:prstGeom prst="rect">
            <a:avLst/>
          </a:prstGeom>
          <a:noFill/>
          <a:ln w="9525">
            <a:noFill/>
          </a:ln>
        </p:spPr>
        <p:txBody>
          <a:bodyPr anchor="t">
            <a:spAutoFit/>
          </a:bodyPr>
          <a:p>
            <a:pPr lvl="0" hangingPunct="0">
              <a:lnSpc>
                <a:spcPct val="93000"/>
              </a:lnSpc>
              <a:spcBef>
                <a:spcPct val="50000"/>
              </a:spcBef>
              <a:spcAft>
                <a:spcPct val="0"/>
              </a:spcAft>
              <a:buFont typeface="Times New Roman" panose="02020603050405020304" pitchFamily="18" charset="0"/>
              <a:buNone/>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10243" name="Text Box 9"/>
          <p:cNvSpPr txBox="1"/>
          <p:nvPr/>
        </p:nvSpPr>
        <p:spPr>
          <a:xfrm>
            <a:off x="6776720" y="2555875"/>
            <a:ext cx="3095625" cy="347663"/>
          </a:xfrm>
          <a:prstGeom prst="rect">
            <a:avLst/>
          </a:prstGeom>
          <a:noFill/>
          <a:ln w="9525">
            <a:noFill/>
          </a:ln>
        </p:spPr>
        <p:txBody>
          <a:bodyPr anchor="t">
            <a:spAutoFit/>
          </a:bodyPr>
          <a:p>
            <a:pPr lvl="0" hangingPunct="0">
              <a:lnSpc>
                <a:spcPct val="93000"/>
              </a:lnSpc>
              <a:spcBef>
                <a:spcPct val="50000"/>
              </a:spcBef>
              <a:spcAft>
                <a:spcPct val="0"/>
              </a:spcAft>
              <a:buFont typeface="Times New Roman" panose="02020603050405020304" pitchFamily="18" charset="0"/>
              <a:buNone/>
            </a:pPr>
            <a:endParaRPr lang="zh-CN" altLang="en-US" sz="1800" b="0" dirty="0">
              <a:solidFill>
                <a:schemeClr val="tx1"/>
              </a:solidFill>
              <a:latin typeface="Arial" panose="020B0604020202020204" pitchFamily="34" charset="0"/>
              <a:ea typeface="宋体" panose="02010600030101010101" pitchFamily="2" charset="-122"/>
            </a:endParaRPr>
          </a:p>
        </p:txBody>
      </p:sp>
      <p:grpSp>
        <p:nvGrpSpPr>
          <p:cNvPr id="7174" name="Group 7"/>
          <p:cNvGrpSpPr/>
          <p:nvPr/>
        </p:nvGrpSpPr>
        <p:grpSpPr>
          <a:xfrm>
            <a:off x="681355" y="1398012"/>
            <a:ext cx="4572000" cy="731778"/>
            <a:chOff x="657" y="2335"/>
            <a:chExt cx="2751" cy="1138"/>
          </a:xfrm>
        </p:grpSpPr>
        <p:sp>
          <p:nvSpPr>
            <p:cNvPr id="7175" name="Rectangle 8"/>
            <p:cNvSpPr/>
            <p:nvPr/>
          </p:nvSpPr>
          <p:spPr>
            <a:xfrm>
              <a:off x="657" y="3099"/>
              <a:ext cx="2751" cy="374"/>
            </a:xfrm>
            <a:prstGeom prst="rect">
              <a:avLst/>
            </a:prstGeom>
            <a:gradFill rotWithShape="0">
              <a:gsLst>
                <a:gs pos="0">
                  <a:srgbClr val="EFD006"/>
                </a:gs>
                <a:gs pos="100000">
                  <a:srgbClr val="FCE980"/>
                </a:gs>
              </a:gsLst>
              <a:lin ang="10800000" scaled="1"/>
              <a:tileRect/>
            </a:gradFill>
            <a:ln w="36000" cap="flat" cmpd="sng">
              <a:solidFill>
                <a:srgbClr val="EFD006"/>
              </a:solidFill>
              <a:prstDash val="solid"/>
              <a:round/>
              <a:headEnd type="none" w="med" len="med"/>
              <a:tailEnd type="none" w="med" len="med"/>
            </a:ln>
          </p:spPr>
          <p:txBody>
            <a:bodyPr lIns="1818000" tIns="74340" rIns="378000" bIns="63000" anchor="ctr"/>
            <a:p>
              <a:pPr lvl="0" defTabSz="0" hangingPunct="0">
                <a:lnSpc>
                  <a:spcPct val="95000"/>
                </a:lnSpc>
                <a:spcAft>
                  <a:spcPct val="0"/>
                </a:spcAft>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ltLang="zh-CN" sz="2800" b="0" dirty="0">
                <a:solidFill>
                  <a:srgbClr val="FFFFFF"/>
                </a:solidFill>
                <a:latin typeface="黑体" panose="02010609060101010101" pitchFamily="49" charset="-122"/>
                <a:ea typeface="黑体" panose="02010609060101010101" pitchFamily="49" charset="-122"/>
              </a:endParaRPr>
            </a:p>
          </p:txBody>
        </p:sp>
        <p:sp>
          <p:nvSpPr>
            <p:cNvPr id="7176" name="Oval 9"/>
            <p:cNvSpPr/>
            <p:nvPr/>
          </p:nvSpPr>
          <p:spPr>
            <a:xfrm>
              <a:off x="905" y="2335"/>
              <a:ext cx="425" cy="762"/>
            </a:xfrm>
            <a:prstGeom prst="ellipse">
              <a:avLst/>
            </a:prstGeom>
            <a:gradFill rotWithShape="0">
              <a:gsLst>
                <a:gs pos="0">
                  <a:srgbClr val="A80404"/>
                </a:gs>
                <a:gs pos="100000">
                  <a:srgbClr val="D26163"/>
                </a:gs>
              </a:gsLst>
              <a:lin ang="16200000" scaled="1"/>
              <a:tileRect/>
            </a:gradFill>
            <a:ln w="36000" cap="flat" cmpd="sng">
              <a:solidFill>
                <a:srgbClr val="A80404"/>
              </a:solidFill>
              <a:prstDash val="solid"/>
              <a:round/>
              <a:headEnd type="none" w="med" len="med"/>
              <a:tailEnd type="none" w="med" len="med"/>
            </a:ln>
          </p:spPr>
          <p:txBody>
            <a:bodyPr lIns="108000" tIns="98280" rIns="108000" bIns="63000" anchor="ctr"/>
            <a:p>
              <a:pPr lvl="0" algn="ctr" defTabSz="0" hangingPunct="0">
                <a:lnSpc>
                  <a:spcPct val="93000"/>
                </a:lnSpc>
                <a:spcAft>
                  <a:spcPct val="0"/>
                </a:spcAft>
                <a:buFont typeface="Times New Roman" panose="02020603050405020304" pitchFamily="18" charset="0"/>
                <a:buNone/>
                <a:tabLst>
                  <a:tab pos="723900" algn="l"/>
                </a:tabLst>
              </a:pPr>
              <a:r>
                <a:rPr lang="en-US" altLang="zh-CN" sz="2800" dirty="0">
                  <a:solidFill>
                    <a:srgbClr val="FFFFFF"/>
                  </a:solidFill>
                  <a:latin typeface="黑体" panose="02010609060101010101" pitchFamily="49" charset="-122"/>
                  <a:ea typeface="黑体" panose="02010609060101010101" pitchFamily="49" charset="-122"/>
                </a:rPr>
                <a:t>3</a:t>
              </a:r>
              <a:endParaRPr lang="en-US" altLang="zh-CN" sz="2800" dirty="0">
                <a:solidFill>
                  <a:srgbClr val="FFFFFF"/>
                </a:solidFill>
                <a:latin typeface="黑体" panose="02010609060101010101" pitchFamily="49" charset="-122"/>
                <a:ea typeface="黑体" panose="02010609060101010101" pitchFamily="49" charset="-122"/>
              </a:endParaRPr>
            </a:p>
          </p:txBody>
        </p:sp>
        <p:pic>
          <p:nvPicPr>
            <p:cNvPr id="7177" name="Picture 10"/>
            <p:cNvPicPr>
              <a:picLocks noChangeAspect="1"/>
            </p:cNvPicPr>
            <p:nvPr/>
          </p:nvPicPr>
          <p:blipFill>
            <a:blip r:embed="rId1"/>
            <a:stretch>
              <a:fillRect/>
            </a:stretch>
          </p:blipFill>
          <p:spPr>
            <a:xfrm>
              <a:off x="1006" y="2765"/>
              <a:ext cx="307" cy="203"/>
            </a:xfrm>
            <a:prstGeom prst="rect">
              <a:avLst/>
            </a:prstGeom>
            <a:noFill/>
            <a:ln w="9525">
              <a:noFill/>
            </a:ln>
          </p:spPr>
        </p:pic>
        <p:sp>
          <p:nvSpPr>
            <p:cNvPr id="7178" name="Oval 11"/>
            <p:cNvSpPr/>
            <p:nvPr/>
          </p:nvSpPr>
          <p:spPr>
            <a:xfrm>
              <a:off x="1084" y="3312"/>
              <a:ext cx="383" cy="69"/>
            </a:xfrm>
            <a:prstGeom prst="ellipse">
              <a:avLst/>
            </a:prstGeom>
            <a:solidFill>
              <a:srgbClr val="989898">
                <a:alpha val="50195"/>
              </a:srgbClr>
            </a:solidFill>
            <a:ln w="9525">
              <a:noFill/>
            </a:ln>
          </p:spPr>
          <p:txBody>
            <a:bodyPr wrap="none" anchor="ctr"/>
            <a:p>
              <a:pPr lvl="0" hangingPunct="0">
                <a:lnSpc>
                  <a:spcPct val="93000"/>
                </a:lnSpc>
                <a:spcAft>
                  <a:spcPct val="0"/>
                </a:spcAft>
                <a:buFont typeface="Times New Roman" panose="02020603050405020304" pitchFamily="18" charset="0"/>
                <a:buNone/>
              </a:pPr>
              <a:endParaRPr lang="zh-CN" altLang="en-US" sz="2800" b="0" dirty="0">
                <a:solidFill>
                  <a:schemeClr val="tx1"/>
                </a:solidFill>
                <a:latin typeface="黑体" panose="02010609060101010101" pitchFamily="49" charset="-122"/>
                <a:ea typeface="黑体" panose="02010609060101010101" pitchFamily="49" charset="-122"/>
              </a:endParaRPr>
            </a:p>
          </p:txBody>
        </p:sp>
      </p:grpSp>
      <p:sp>
        <p:nvSpPr>
          <p:cNvPr id="3" name="文本框 2"/>
          <p:cNvSpPr txBox="1"/>
          <p:nvPr/>
        </p:nvSpPr>
        <p:spPr>
          <a:xfrm>
            <a:off x="1958975" y="1210945"/>
            <a:ext cx="3400425" cy="731520"/>
          </a:xfrm>
          <a:prstGeom prst="rect">
            <a:avLst/>
          </a:prstGeom>
          <a:noFill/>
        </p:spPr>
        <p:txBody>
          <a:bodyPr wrap="none" rtlCol="0" anchor="t">
            <a:spAutoFit/>
          </a:bodyPr>
          <a:p>
            <a:pPr>
              <a:buNone/>
            </a:pPr>
            <a:r>
              <a:rPr lang="zh-CN" altLang="en-US" sz="2800">
                <a:latin typeface="宋体" panose="02010600030101010101" pitchFamily="2" charset="-122"/>
                <a:cs typeface="方正小标宋简体" charset="0"/>
                <a:sym typeface="+mn-ea"/>
              </a:rPr>
              <a:t>发展工作的主要程序</a:t>
            </a:r>
            <a:endParaRPr lang="zh-CN" altLang="en-US" sz="2800">
              <a:latin typeface="宋体" panose="02010600030101010101" pitchFamily="2" charset="-122"/>
              <a:cs typeface="方正小标宋简体" charset="0"/>
              <a:sym typeface="+mn-ea"/>
            </a:endParaRPr>
          </a:p>
        </p:txBody>
      </p:sp>
      <p:sp>
        <p:nvSpPr>
          <p:cNvPr id="100" name="文本框 99"/>
          <p:cNvSpPr txBox="1"/>
          <p:nvPr/>
        </p:nvSpPr>
        <p:spPr>
          <a:xfrm>
            <a:off x="445770" y="2075180"/>
            <a:ext cx="2002155" cy="731520"/>
          </a:xfrm>
          <a:prstGeom prst="rect">
            <a:avLst/>
          </a:prstGeom>
          <a:noFill/>
          <a:ln w="9525">
            <a:noFill/>
          </a:ln>
        </p:spPr>
        <p:txBody>
          <a:bodyPr wrap="square">
            <a:spAutoFit/>
          </a:bodyPr>
          <a:p>
            <a:pPr marL="0" algn="l">
              <a:buNone/>
            </a:pPr>
            <a:r>
              <a:rPr lang="zh-CN" altLang="en-US" sz="2800" u="none">
                <a:solidFill>
                  <a:srgbClr val="FF0000"/>
                </a:solidFill>
                <a:latin typeface="隶书" panose="02010509060101010101" charset="-122"/>
                <a:ea typeface="隶书" panose="02010509060101010101" charset="-122"/>
                <a:cs typeface="仿宋_GB2312" panose="02010609030101010101" charset="-122"/>
              </a:rPr>
              <a:t>整体程序</a:t>
            </a:r>
            <a:endParaRPr lang="zh-CN" altLang="en-US" sz="2800" u="none">
              <a:solidFill>
                <a:srgbClr val="FF0000"/>
              </a:solidFill>
              <a:latin typeface="隶书" panose="02010509060101010101" charset="-122"/>
              <a:ea typeface="隶书" panose="02010509060101010101" charset="-122"/>
              <a:cs typeface="仿宋_GB2312" panose="02010609030101010101" charset="-122"/>
            </a:endParaRPr>
          </a:p>
        </p:txBody>
      </p:sp>
      <p:sp>
        <p:nvSpPr>
          <p:cNvPr id="4" name="AutoShape 15"/>
          <p:cNvSpPr/>
          <p:nvPr/>
        </p:nvSpPr>
        <p:spPr>
          <a:xfrm>
            <a:off x="3827145" y="2903855"/>
            <a:ext cx="2216150" cy="1122045"/>
          </a:xfrm>
          <a:prstGeom prst="rightArrowCallout">
            <a:avLst>
              <a:gd name="adj1" fmla="val 25000"/>
              <a:gd name="adj2" fmla="val 25000"/>
              <a:gd name="adj3" fmla="val 28267"/>
              <a:gd name="adj4" fmla="val 66667"/>
            </a:avLst>
          </a:prstGeom>
          <a:solidFill>
            <a:srgbClr val="FFFF00"/>
          </a:solidFill>
          <a:ln w="9525">
            <a:noFill/>
          </a:ln>
          <a:effectLst>
            <a:prstShdw prst="shdw17" dist="17961" dir="2699999">
              <a:srgbClr val="999900"/>
            </a:prstShdw>
          </a:effectLst>
        </p:spPr>
        <p:txBody>
          <a:bodyPr wrap="none" anchor="ctr"/>
          <a:lstStyle>
            <a:lvl1pPr marL="342900" indent="-342900" algn="l" rtl="0" eaLnBrk="0" fontAlgn="base" hangingPunct="0">
              <a:spcBef>
                <a:spcPct val="20000"/>
              </a:spcBef>
              <a:spcAft>
                <a:spcPct val="0"/>
              </a:spcAft>
              <a:buClr>
                <a:schemeClr val="fo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algn="ctr">
              <a:buNone/>
            </a:pPr>
            <a:r>
              <a:rPr lang="zh-CN" altLang="en-US" sz="1200" b="0">
                <a:solidFill>
                  <a:schemeClr val="accent2"/>
                </a:solidFill>
                <a:latin typeface="方正隶二_GBK" charset="0"/>
                <a:ea typeface="方正隶二_GBK" charset="0"/>
                <a:cs typeface="方正隶二_GBK" charset="0"/>
                <a:sym typeface="+mn-ea"/>
              </a:rPr>
              <a:t>对入党积极分子进行</a:t>
            </a:r>
            <a:endParaRPr lang="zh-CN" altLang="en-US" sz="1200" b="0">
              <a:solidFill>
                <a:schemeClr val="accent2"/>
              </a:solidFill>
              <a:latin typeface="方正隶二_GBK" charset="0"/>
              <a:ea typeface="方正隶二_GBK" charset="0"/>
              <a:cs typeface="方正隶二_GBK" charset="0"/>
              <a:sym typeface="+mn-ea"/>
            </a:endParaRPr>
          </a:p>
          <a:p>
            <a:pPr marL="342900" lvl="0" indent="-342900" algn="ctr">
              <a:buNone/>
            </a:pPr>
            <a:r>
              <a:rPr lang="zh-CN" altLang="en-US" sz="1200" b="0">
                <a:solidFill>
                  <a:schemeClr val="accent2"/>
                </a:solidFill>
                <a:latin typeface="方正隶二_GBK" charset="0"/>
                <a:ea typeface="方正隶二_GBK" charset="0"/>
                <a:cs typeface="方正隶二_GBK" charset="0"/>
                <a:sym typeface="+mn-ea"/>
              </a:rPr>
              <a:t>培养、教育和考察</a:t>
            </a:r>
            <a:endParaRPr lang="zh-CN" altLang="en-US" sz="1200" b="0" dirty="0">
              <a:solidFill>
                <a:schemeClr val="accent2"/>
              </a:solidFill>
              <a:latin typeface="方正隶二_GBK" charset="0"/>
              <a:ea typeface="方正隶二_GBK" charset="0"/>
              <a:cs typeface="方正隶二_GBK" charset="0"/>
              <a:sym typeface="+mn-ea"/>
            </a:endParaRPr>
          </a:p>
        </p:txBody>
      </p:sp>
      <p:sp>
        <p:nvSpPr>
          <p:cNvPr id="5" name="AutoShape 15"/>
          <p:cNvSpPr/>
          <p:nvPr/>
        </p:nvSpPr>
        <p:spPr>
          <a:xfrm>
            <a:off x="6348095" y="2902585"/>
            <a:ext cx="2185035" cy="1123315"/>
          </a:xfrm>
          <a:prstGeom prst="rightArrowCallout">
            <a:avLst>
              <a:gd name="adj1" fmla="val 23053"/>
              <a:gd name="adj2" fmla="val 25000"/>
              <a:gd name="adj3" fmla="val 28267"/>
              <a:gd name="adj4" fmla="val 66667"/>
            </a:avLst>
          </a:prstGeom>
          <a:solidFill>
            <a:srgbClr val="FFFF00"/>
          </a:solidFill>
          <a:ln w="9525">
            <a:noFill/>
          </a:ln>
          <a:effectLst>
            <a:prstShdw prst="shdw17" dist="17961" dir="2699999">
              <a:srgbClr val="999900"/>
            </a:prstShdw>
          </a:effectLst>
        </p:spPr>
        <p:txBody>
          <a:bodyPr wrap="none" anchor="ctr"/>
          <a:lstStyle>
            <a:lvl1pPr marL="342900" indent="-342900" algn="l" rtl="0" eaLnBrk="0" fontAlgn="base" hangingPunct="0">
              <a:spcBef>
                <a:spcPct val="20000"/>
              </a:spcBef>
              <a:spcAft>
                <a:spcPct val="0"/>
              </a:spcAft>
              <a:buClr>
                <a:schemeClr val="fo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algn="ctr">
              <a:buNone/>
            </a:pPr>
            <a:r>
              <a:rPr lang="zh-CN" altLang="en-US" sz="1600" b="1" dirty="0">
                <a:solidFill>
                  <a:srgbClr val="0000FF"/>
                </a:solidFill>
                <a:ea typeface="汉仪雁翎体简" pitchFamily="49" charset="-122"/>
              </a:rPr>
              <a:t>确定发展对象</a:t>
            </a:r>
            <a:endParaRPr lang="zh-CN" altLang="en-US" sz="1600" b="1" dirty="0">
              <a:solidFill>
                <a:srgbClr val="0000FF"/>
              </a:solidFill>
              <a:ea typeface="汉仪雁翎体简" pitchFamily="49" charset="-122"/>
            </a:endParaRPr>
          </a:p>
        </p:txBody>
      </p:sp>
      <p:sp>
        <p:nvSpPr>
          <p:cNvPr id="6" name="AutoShape 15"/>
          <p:cNvSpPr/>
          <p:nvPr/>
        </p:nvSpPr>
        <p:spPr>
          <a:xfrm>
            <a:off x="1306195" y="2903855"/>
            <a:ext cx="2248535" cy="1122045"/>
          </a:xfrm>
          <a:prstGeom prst="rightArrowCallout">
            <a:avLst>
              <a:gd name="adj1" fmla="val 25000"/>
              <a:gd name="adj2" fmla="val 25000"/>
              <a:gd name="adj3" fmla="val 28267"/>
              <a:gd name="adj4" fmla="val 66667"/>
            </a:avLst>
          </a:prstGeom>
          <a:solidFill>
            <a:srgbClr val="FFFF00"/>
          </a:solidFill>
          <a:ln w="9525">
            <a:noFill/>
          </a:ln>
          <a:effectLst>
            <a:prstShdw prst="shdw17" dist="17961" dir="2699999">
              <a:srgbClr val="999900"/>
            </a:prstShdw>
          </a:effectLst>
        </p:spPr>
        <p:txBody>
          <a:bodyPr wrap="none" anchor="ctr"/>
          <a:lstStyle>
            <a:lvl1pPr marL="342900" indent="-342900" algn="l" rtl="0" eaLnBrk="0" fontAlgn="base" hangingPunct="0">
              <a:spcBef>
                <a:spcPct val="20000"/>
              </a:spcBef>
              <a:spcAft>
                <a:spcPct val="0"/>
              </a:spcAft>
              <a:buClr>
                <a:schemeClr val="fo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algn="ctr">
              <a:buNone/>
            </a:pPr>
            <a:r>
              <a:rPr lang="zh-CN" altLang="en-US" sz="1600" b="1" dirty="0">
                <a:solidFill>
                  <a:srgbClr val="0000FF"/>
                </a:solidFill>
                <a:ea typeface="汉仪雁翎体简" pitchFamily="49" charset="-122"/>
              </a:rPr>
              <a:t>确定入党</a:t>
            </a:r>
            <a:endParaRPr lang="zh-CN" altLang="en-US" sz="1600" b="1" dirty="0">
              <a:solidFill>
                <a:srgbClr val="0000FF"/>
              </a:solidFill>
              <a:ea typeface="汉仪雁翎体简" pitchFamily="49" charset="-122"/>
            </a:endParaRPr>
          </a:p>
          <a:p>
            <a:pPr marL="342900" lvl="0" indent="-342900" algn="ctr">
              <a:buNone/>
            </a:pPr>
            <a:r>
              <a:rPr lang="zh-CN" altLang="en-US" sz="1600" b="1" dirty="0">
                <a:solidFill>
                  <a:srgbClr val="0000FF"/>
                </a:solidFill>
                <a:ea typeface="汉仪雁翎体简" pitchFamily="49" charset="-122"/>
              </a:rPr>
              <a:t>积极分子</a:t>
            </a:r>
            <a:endParaRPr lang="zh-CN" altLang="en-US" sz="1600" b="1" dirty="0">
              <a:solidFill>
                <a:srgbClr val="0000FF"/>
              </a:solidFill>
              <a:ea typeface="汉仪雁翎体简" pitchFamily="49" charset="-122"/>
            </a:endParaRPr>
          </a:p>
        </p:txBody>
      </p:sp>
      <p:sp>
        <p:nvSpPr>
          <p:cNvPr id="7" name="AutoShape 15"/>
          <p:cNvSpPr/>
          <p:nvPr/>
        </p:nvSpPr>
        <p:spPr>
          <a:xfrm>
            <a:off x="1351915" y="4657090"/>
            <a:ext cx="2131060" cy="1129030"/>
          </a:xfrm>
          <a:prstGeom prst="rightArrowCallout">
            <a:avLst>
              <a:gd name="adj1" fmla="val 25000"/>
              <a:gd name="adj2" fmla="val 25000"/>
              <a:gd name="adj3" fmla="val 28267"/>
              <a:gd name="adj4" fmla="val 66667"/>
            </a:avLst>
          </a:prstGeom>
          <a:solidFill>
            <a:srgbClr val="FFFF00"/>
          </a:solidFill>
          <a:ln w="9525">
            <a:noFill/>
          </a:ln>
          <a:effectLst>
            <a:prstShdw prst="shdw17" dist="17961" dir="2699999">
              <a:srgbClr val="999900"/>
            </a:prstShdw>
          </a:effectLst>
        </p:spPr>
        <p:txBody>
          <a:bodyPr wrap="none" anchor="ctr"/>
          <a:lstStyle>
            <a:lvl1pPr marL="342900" indent="-342900" algn="l" rtl="0" eaLnBrk="0" fontAlgn="base" hangingPunct="0">
              <a:spcBef>
                <a:spcPct val="20000"/>
              </a:spcBef>
              <a:spcAft>
                <a:spcPct val="0"/>
              </a:spcAft>
              <a:buClr>
                <a:schemeClr val="fo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algn="ctr">
              <a:buNone/>
            </a:pPr>
            <a:r>
              <a:rPr lang="zh-CN" altLang="en-US" sz="1600" b="1" dirty="0">
                <a:solidFill>
                  <a:srgbClr val="0000FF"/>
                </a:solidFill>
                <a:ea typeface="汉仪雁翎体简" pitchFamily="49" charset="-122"/>
              </a:rPr>
              <a:t>接收预备党员</a:t>
            </a:r>
            <a:endParaRPr lang="zh-CN" altLang="en-US" sz="1600" b="1" dirty="0">
              <a:solidFill>
                <a:srgbClr val="0000FF"/>
              </a:solidFill>
              <a:ea typeface="汉仪雁翎体简" pitchFamily="49" charset="-122"/>
            </a:endParaRPr>
          </a:p>
        </p:txBody>
      </p:sp>
      <p:sp>
        <p:nvSpPr>
          <p:cNvPr id="10" name="AutoShape 15"/>
          <p:cNvSpPr/>
          <p:nvPr/>
        </p:nvSpPr>
        <p:spPr>
          <a:xfrm>
            <a:off x="3758565" y="4657090"/>
            <a:ext cx="2284730" cy="1129030"/>
          </a:xfrm>
          <a:prstGeom prst="rightArrowCallout">
            <a:avLst>
              <a:gd name="adj1" fmla="val 25000"/>
              <a:gd name="adj2" fmla="val 25000"/>
              <a:gd name="adj3" fmla="val 28267"/>
              <a:gd name="adj4" fmla="val 66667"/>
            </a:avLst>
          </a:prstGeom>
          <a:solidFill>
            <a:srgbClr val="FFFF00"/>
          </a:solidFill>
          <a:ln w="9525">
            <a:noFill/>
          </a:ln>
          <a:effectLst>
            <a:prstShdw prst="shdw17" dist="17961" dir="2699999">
              <a:srgbClr val="999900"/>
            </a:prstShdw>
          </a:effectLst>
        </p:spPr>
        <p:txBody>
          <a:bodyPr wrap="none" anchor="ctr"/>
          <a:lstStyle>
            <a:lvl1pPr marL="342900" indent="-342900" algn="l" rtl="0" eaLnBrk="0" fontAlgn="base" hangingPunct="0">
              <a:spcBef>
                <a:spcPct val="20000"/>
              </a:spcBef>
              <a:spcAft>
                <a:spcPct val="0"/>
              </a:spcAft>
              <a:buClr>
                <a:schemeClr val="fo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algn="ctr">
              <a:buNone/>
            </a:pPr>
            <a:r>
              <a:rPr lang="zh-CN" altLang="en-US" sz="1400" b="1" dirty="0">
                <a:solidFill>
                  <a:srgbClr val="0000FF"/>
                </a:solidFill>
                <a:ea typeface="汉仪雁翎体简" pitchFamily="49" charset="-122"/>
              </a:rPr>
              <a:t>对预备党员进行</a:t>
            </a:r>
            <a:endParaRPr lang="zh-CN" altLang="en-US" sz="1400" b="1" dirty="0">
              <a:solidFill>
                <a:srgbClr val="0000FF"/>
              </a:solidFill>
              <a:ea typeface="汉仪雁翎体简" pitchFamily="49" charset="-122"/>
            </a:endParaRPr>
          </a:p>
          <a:p>
            <a:pPr marL="342900" lvl="0" indent="-342900" algn="ctr">
              <a:buNone/>
            </a:pPr>
            <a:r>
              <a:rPr lang="zh-CN" altLang="en-US" sz="1400" b="1" dirty="0">
                <a:solidFill>
                  <a:srgbClr val="0000FF"/>
                </a:solidFill>
                <a:ea typeface="汉仪雁翎体简" pitchFamily="49" charset="-122"/>
              </a:rPr>
              <a:t>教育、考察</a:t>
            </a:r>
            <a:endParaRPr lang="zh-CN" altLang="en-US" sz="1400" b="1" dirty="0">
              <a:solidFill>
                <a:srgbClr val="0000FF"/>
              </a:solidFill>
              <a:ea typeface="汉仪雁翎体简" pitchFamily="49" charset="-122"/>
            </a:endParaRPr>
          </a:p>
        </p:txBody>
      </p:sp>
      <p:sp>
        <p:nvSpPr>
          <p:cNvPr id="11" name="AutoShape 15"/>
          <p:cNvSpPr/>
          <p:nvPr/>
        </p:nvSpPr>
        <p:spPr>
          <a:xfrm>
            <a:off x="6348095" y="4657090"/>
            <a:ext cx="2185035" cy="1153160"/>
          </a:xfrm>
          <a:prstGeom prst="rightArrowCallout">
            <a:avLst>
              <a:gd name="adj1" fmla="val 25000"/>
              <a:gd name="adj2" fmla="val 25000"/>
              <a:gd name="adj3" fmla="val 28267"/>
              <a:gd name="adj4" fmla="val 66667"/>
            </a:avLst>
          </a:prstGeom>
          <a:solidFill>
            <a:srgbClr val="FFFF00"/>
          </a:solidFill>
          <a:ln w="9525">
            <a:noFill/>
          </a:ln>
          <a:effectLst>
            <a:prstShdw prst="shdw17" dist="17961" dir="2699999">
              <a:srgbClr val="999900"/>
            </a:prstShdw>
          </a:effectLst>
        </p:spPr>
        <p:txBody>
          <a:bodyPr wrap="none" anchor="ctr"/>
          <a:lstStyle>
            <a:lvl1pPr marL="342900" indent="-342900" algn="l" rtl="0" eaLnBrk="0" fontAlgn="base" hangingPunct="0">
              <a:spcBef>
                <a:spcPct val="20000"/>
              </a:spcBef>
              <a:spcAft>
                <a:spcPct val="0"/>
              </a:spcAft>
              <a:buClr>
                <a:schemeClr val="fo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algn="ctr">
              <a:buNone/>
            </a:pPr>
            <a:r>
              <a:rPr lang="zh-CN" altLang="en-US" sz="1600" b="1" dirty="0">
                <a:solidFill>
                  <a:srgbClr val="0000FF"/>
                </a:solidFill>
                <a:ea typeface="汉仪雁翎体简" pitchFamily="49" charset="-122"/>
              </a:rPr>
              <a:t>预备党员转正</a:t>
            </a:r>
            <a:endParaRPr lang="zh-CN" altLang="en-US" sz="1600" b="1" dirty="0">
              <a:solidFill>
                <a:srgbClr val="0000FF"/>
              </a:solidFill>
              <a:ea typeface="汉仪雁翎体简"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ox(i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ox(in)">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4" grpId="0" bldLvl="0" animBg="1"/>
      <p:bldP spid="5" grpId="0" bldLvl="0" animBg="1"/>
      <p:bldP spid="7" grpId="0" bldLvl="0" animBg="1"/>
      <p:bldP spid="10" grpId="0" bldLvl="0" animBg="1"/>
      <p:bldP spid="11"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633730" y="2488565"/>
            <a:ext cx="3848735" cy="640080"/>
          </a:xfrm>
          <a:prstGeom prst="rect">
            <a:avLst/>
          </a:prstGeom>
          <a:noFill/>
          <a:ln w="9525">
            <a:noFill/>
          </a:ln>
        </p:spPr>
        <p:txBody>
          <a:bodyPr wrap="square">
            <a:spAutoFit/>
          </a:bodyPr>
          <a:p>
            <a:pPr marL="0" algn="l">
              <a:buNone/>
            </a:pPr>
            <a:r>
              <a:rPr lang="zh-CN" altLang="en-US" u="none">
                <a:ln w="22225">
                  <a:solidFill>
                    <a:schemeClr val="accent2"/>
                  </a:solidFill>
                  <a:prstDash val="solid"/>
                </a:ln>
                <a:solidFill>
                  <a:schemeClr val="accent2">
                    <a:lumMod val="40000"/>
                    <a:lumOff val="60000"/>
                  </a:schemeClr>
                </a:solidFill>
                <a:effectLst/>
                <a:latin typeface="宋体" panose="02010600030101010101" pitchFamily="2" charset="-122"/>
                <a:cs typeface="方正小标宋简体" charset="0"/>
              </a:rPr>
              <a:t>一、确定入党积极分子</a:t>
            </a:r>
            <a:endParaRPr lang="zh-CN" altLang="en-US" u="none">
              <a:ln w="22225">
                <a:solidFill>
                  <a:schemeClr val="accent2"/>
                </a:solidFill>
                <a:prstDash val="solid"/>
              </a:ln>
              <a:solidFill>
                <a:schemeClr val="accent2">
                  <a:lumMod val="40000"/>
                  <a:lumOff val="60000"/>
                </a:schemeClr>
              </a:solidFill>
              <a:effectLst/>
              <a:latin typeface="宋体" panose="02010600030101010101" pitchFamily="2" charset="-122"/>
              <a:cs typeface="方正小标宋简体" charset="0"/>
            </a:endParaRPr>
          </a:p>
        </p:txBody>
      </p:sp>
      <p:sp>
        <p:nvSpPr>
          <p:cNvPr id="4" name="文本框 3"/>
          <p:cNvSpPr txBox="1"/>
          <p:nvPr/>
        </p:nvSpPr>
        <p:spPr>
          <a:xfrm>
            <a:off x="633730" y="3338195"/>
            <a:ext cx="8418195" cy="3017520"/>
          </a:xfrm>
          <a:prstGeom prst="rect">
            <a:avLst/>
          </a:prstGeom>
          <a:noFill/>
          <a:ln w="9525">
            <a:noFill/>
          </a:ln>
        </p:spPr>
        <p:txBody>
          <a:bodyPr wrap="square">
            <a:spAutoFit/>
          </a:bodyPr>
          <a:p>
            <a:pPr marL="0" algn="l">
              <a:lnSpc>
                <a:spcPct val="200000"/>
              </a:lnSpc>
              <a:buNone/>
            </a:pPr>
            <a:r>
              <a:rPr lang="en-US" altLang="zh-CN" sz="1600" b="0" u="none">
                <a:latin typeface="方正隶二_GBK" charset="0"/>
                <a:ea typeface="方正隶二_GBK" charset="0"/>
                <a:cs typeface="方正隶二_GBK" charset="0"/>
              </a:rPr>
              <a:t> </a:t>
            </a:r>
            <a:r>
              <a:rPr lang="en-US" altLang="zh-CN" sz="1800" b="0" u="none">
                <a:latin typeface="方正隶二_GBK" charset="0"/>
                <a:ea typeface="方正隶二_GBK" charset="0"/>
                <a:cs typeface="方正隶二_GBK" charset="0"/>
              </a:rPr>
              <a:t> </a:t>
            </a:r>
            <a:r>
              <a:rPr lang="zh-CN" altLang="en-US" u="none">
                <a:solidFill>
                  <a:srgbClr val="FF0000"/>
                </a:solidFill>
                <a:latin typeface="方正隶二_GBK" charset="0"/>
                <a:ea typeface="方正隶二_GBK" charset="0"/>
                <a:cs typeface="方正隶二_GBK" charset="0"/>
              </a:rPr>
              <a:t>（</a:t>
            </a:r>
            <a:r>
              <a:rPr lang="en-US" altLang="zh-CN" u="none">
                <a:solidFill>
                  <a:srgbClr val="FF0000"/>
                </a:solidFill>
                <a:latin typeface="方正隶二_GBK" charset="0"/>
                <a:ea typeface="方正隶二_GBK" charset="0"/>
                <a:cs typeface="方正隶二_GBK" charset="0"/>
              </a:rPr>
              <a:t>1</a:t>
            </a:r>
            <a:r>
              <a:rPr lang="zh-CN" altLang="en-US" u="none">
                <a:solidFill>
                  <a:srgbClr val="FF0000"/>
                </a:solidFill>
                <a:latin typeface="方正隶二_GBK" charset="0"/>
                <a:ea typeface="方正隶二_GBK" charset="0"/>
                <a:cs typeface="方正隶二_GBK" charset="0"/>
              </a:rPr>
              <a:t>）</a:t>
            </a:r>
            <a:r>
              <a:rPr lang="zh-CN" altLang="en-US" u="none">
                <a:latin typeface="方正隶二_GBK" charset="0"/>
                <a:ea typeface="方正隶二_GBK" charset="0"/>
                <a:cs typeface="方正隶二_GBK" charset="0"/>
              </a:rPr>
              <a:t>递交书面入党申请书</a:t>
            </a:r>
            <a:r>
              <a:rPr lang="en-US" altLang="zh-CN" u="none">
                <a:latin typeface="方正隶二_GBK" charset="0"/>
                <a:ea typeface="方正隶二_GBK" charset="0"/>
                <a:cs typeface="方正隶二_GBK" charset="0"/>
              </a:rPr>
              <a:t>→</a:t>
            </a:r>
            <a:r>
              <a:rPr lang="zh-CN" altLang="en-US" u="none">
                <a:solidFill>
                  <a:srgbClr val="FF0000"/>
                </a:solidFill>
                <a:latin typeface="方正隶二_GBK" charset="0"/>
                <a:ea typeface="方正隶二_GBK" charset="0"/>
                <a:cs typeface="方正隶二_GBK" charset="0"/>
              </a:rPr>
              <a:t>（</a:t>
            </a:r>
            <a:r>
              <a:rPr lang="en-US" altLang="zh-CN" u="none">
                <a:solidFill>
                  <a:srgbClr val="FF0000"/>
                </a:solidFill>
                <a:latin typeface="方正隶二_GBK" charset="0"/>
                <a:ea typeface="方正隶二_GBK" charset="0"/>
                <a:cs typeface="方正隶二_GBK" charset="0"/>
              </a:rPr>
              <a:t>2</a:t>
            </a:r>
            <a:r>
              <a:rPr lang="zh-CN" altLang="en-US" u="none">
                <a:solidFill>
                  <a:srgbClr val="FF0000"/>
                </a:solidFill>
                <a:latin typeface="方正隶二_GBK" charset="0"/>
                <a:ea typeface="方正隶二_GBK" charset="0"/>
                <a:cs typeface="方正隶二_GBK" charset="0"/>
              </a:rPr>
              <a:t>）</a:t>
            </a:r>
            <a:r>
              <a:rPr lang="zh-CN" altLang="en-US" u="none">
                <a:latin typeface="方正隶二_GBK" charset="0"/>
                <a:ea typeface="方正隶二_GBK" charset="0"/>
                <a:cs typeface="方正隶二_GBK" charset="0"/>
              </a:rPr>
              <a:t>一个月内派人谈话</a:t>
            </a:r>
            <a:r>
              <a:rPr lang="en-US" altLang="zh-CN" u="none">
                <a:latin typeface="方正隶二_GBK" charset="0"/>
                <a:ea typeface="方正隶二_GBK" charset="0"/>
                <a:cs typeface="方正隶二_GBK" charset="0"/>
              </a:rPr>
              <a:t>→</a:t>
            </a:r>
            <a:r>
              <a:rPr lang="zh-CN" altLang="en-US" u="none">
                <a:solidFill>
                  <a:srgbClr val="FF0000"/>
                </a:solidFill>
                <a:latin typeface="方正隶二_GBK" charset="0"/>
                <a:ea typeface="方正隶二_GBK" charset="0"/>
                <a:cs typeface="方正隶二_GBK" charset="0"/>
              </a:rPr>
              <a:t>（</a:t>
            </a:r>
            <a:r>
              <a:rPr lang="en-US" altLang="zh-CN" u="none">
                <a:solidFill>
                  <a:srgbClr val="FF0000"/>
                </a:solidFill>
                <a:latin typeface="方正隶二_GBK" charset="0"/>
                <a:ea typeface="方正隶二_GBK" charset="0"/>
                <a:cs typeface="方正隶二_GBK" charset="0"/>
              </a:rPr>
              <a:t>3</a:t>
            </a:r>
            <a:r>
              <a:rPr lang="zh-CN" altLang="en-US" u="none">
                <a:solidFill>
                  <a:srgbClr val="FF0000"/>
                </a:solidFill>
                <a:latin typeface="方正隶二_GBK" charset="0"/>
                <a:ea typeface="方正隶二_GBK" charset="0"/>
                <a:cs typeface="方正隶二_GBK" charset="0"/>
              </a:rPr>
              <a:t>）</a:t>
            </a:r>
            <a:r>
              <a:rPr lang="zh-CN" altLang="en-US" u="none">
                <a:latin typeface="方正隶二_GBK" charset="0"/>
                <a:ea typeface="方正隶二_GBK" charset="0"/>
                <a:cs typeface="方正隶二_GBK" charset="0"/>
              </a:rPr>
              <a:t>党员推荐、群团组织推优</a:t>
            </a:r>
            <a:r>
              <a:rPr lang="en-US" altLang="zh-CN" u="none">
                <a:latin typeface="方正隶二_GBK" charset="0"/>
                <a:ea typeface="方正隶二_GBK" charset="0"/>
                <a:cs typeface="方正隶二_GBK" charset="0"/>
              </a:rPr>
              <a:t>→</a:t>
            </a:r>
            <a:r>
              <a:rPr lang="zh-CN" altLang="en-US" u="none">
                <a:solidFill>
                  <a:srgbClr val="FF0000"/>
                </a:solidFill>
                <a:latin typeface="方正隶二_GBK" charset="0"/>
                <a:ea typeface="方正隶二_GBK" charset="0"/>
                <a:cs typeface="方正隶二_GBK" charset="0"/>
              </a:rPr>
              <a:t>（</a:t>
            </a:r>
            <a:r>
              <a:rPr lang="en-US" altLang="zh-CN" u="none">
                <a:solidFill>
                  <a:srgbClr val="FF0000"/>
                </a:solidFill>
                <a:latin typeface="方正隶二_GBK" charset="0"/>
                <a:ea typeface="方正隶二_GBK" charset="0"/>
                <a:cs typeface="方正隶二_GBK" charset="0"/>
              </a:rPr>
              <a:t>4</a:t>
            </a:r>
            <a:r>
              <a:rPr lang="zh-CN" altLang="en-US" u="none">
                <a:solidFill>
                  <a:srgbClr val="FF0000"/>
                </a:solidFill>
                <a:latin typeface="方正隶二_GBK" charset="0"/>
                <a:ea typeface="方正隶二_GBK" charset="0"/>
                <a:cs typeface="方正隶二_GBK" charset="0"/>
              </a:rPr>
              <a:t>）</a:t>
            </a:r>
            <a:r>
              <a:rPr lang="zh-CN" altLang="en-US" u="none">
                <a:latin typeface="方正隶二_GBK" charset="0"/>
                <a:ea typeface="方正隶二_GBK" charset="0"/>
                <a:cs typeface="方正隶二_GBK" charset="0"/>
              </a:rPr>
              <a:t>支委会研究确定入党积极分子</a:t>
            </a:r>
            <a:r>
              <a:rPr lang="en-US" altLang="zh-CN" u="none">
                <a:latin typeface="方正隶二_GBK" charset="0"/>
                <a:ea typeface="方正隶二_GBK" charset="0"/>
                <a:cs typeface="方正隶二_GBK" charset="0"/>
              </a:rPr>
              <a:t>→</a:t>
            </a:r>
            <a:r>
              <a:rPr lang="zh-CN" altLang="en-US" u="none">
                <a:solidFill>
                  <a:srgbClr val="FF0000"/>
                </a:solidFill>
                <a:latin typeface="方正隶二_GBK" charset="0"/>
                <a:ea typeface="方正隶二_GBK" charset="0"/>
                <a:cs typeface="方正隶二_GBK" charset="0"/>
              </a:rPr>
              <a:t>（</a:t>
            </a:r>
            <a:r>
              <a:rPr lang="en-US" altLang="zh-CN" u="none">
                <a:solidFill>
                  <a:srgbClr val="FF0000"/>
                </a:solidFill>
                <a:latin typeface="方正隶二_GBK" charset="0"/>
                <a:ea typeface="方正隶二_GBK" charset="0"/>
                <a:cs typeface="方正隶二_GBK" charset="0"/>
              </a:rPr>
              <a:t>5</a:t>
            </a:r>
            <a:r>
              <a:rPr lang="zh-CN" altLang="en-US" u="none">
                <a:solidFill>
                  <a:srgbClr val="FF0000"/>
                </a:solidFill>
                <a:latin typeface="方正隶二_GBK" charset="0"/>
                <a:ea typeface="方正隶二_GBK" charset="0"/>
                <a:cs typeface="方正隶二_GBK" charset="0"/>
              </a:rPr>
              <a:t>）</a:t>
            </a:r>
            <a:r>
              <a:rPr lang="zh-CN" altLang="en-US" u="none">
                <a:latin typeface="方正隶二_GBK" charset="0"/>
                <a:ea typeface="方正隶二_GBK" charset="0"/>
                <a:cs typeface="方正隶二_GBK" charset="0"/>
              </a:rPr>
              <a:t>确定培养联系人</a:t>
            </a:r>
            <a:r>
              <a:rPr lang="en-US" altLang="zh-CN" u="none">
                <a:latin typeface="方正隶二_GBK" charset="0"/>
                <a:ea typeface="方正隶二_GBK" charset="0"/>
                <a:cs typeface="方正隶二_GBK" charset="0"/>
              </a:rPr>
              <a:t>→</a:t>
            </a:r>
            <a:r>
              <a:rPr lang="zh-CN" altLang="en-US" u="none">
                <a:solidFill>
                  <a:srgbClr val="FF0000"/>
                </a:solidFill>
                <a:latin typeface="方正隶二_GBK" charset="0"/>
                <a:ea typeface="方正隶二_GBK" charset="0"/>
                <a:cs typeface="方正隶二_GBK" charset="0"/>
              </a:rPr>
              <a:t>（</a:t>
            </a:r>
            <a:r>
              <a:rPr lang="en-US" altLang="zh-CN" u="none">
                <a:solidFill>
                  <a:srgbClr val="FF0000"/>
                </a:solidFill>
                <a:latin typeface="方正隶二_GBK" charset="0"/>
                <a:ea typeface="方正隶二_GBK" charset="0"/>
                <a:cs typeface="方正隶二_GBK" charset="0"/>
              </a:rPr>
              <a:t>6</a:t>
            </a:r>
            <a:r>
              <a:rPr lang="zh-CN" altLang="en-US" u="none">
                <a:solidFill>
                  <a:srgbClr val="FF0000"/>
                </a:solidFill>
                <a:latin typeface="方正隶二_GBK" charset="0"/>
                <a:ea typeface="方正隶二_GBK" charset="0"/>
                <a:cs typeface="方正隶二_GBK" charset="0"/>
              </a:rPr>
              <a:t>）</a:t>
            </a:r>
            <a:r>
              <a:rPr lang="zh-CN" altLang="en-US" u="none">
                <a:latin typeface="方正隶二_GBK" charset="0"/>
                <a:ea typeface="方正隶二_GBK" charset="0"/>
                <a:cs typeface="方正隶二_GBK" charset="0"/>
              </a:rPr>
              <a:t>对入党积极分子进行</a:t>
            </a:r>
            <a:r>
              <a:rPr lang="en-US" altLang="zh-CN" u="none">
                <a:latin typeface="方正隶二_GBK" charset="0"/>
                <a:ea typeface="方正隶二_GBK" charset="0"/>
                <a:cs typeface="方正隶二_GBK" charset="0"/>
              </a:rPr>
              <a:t>1</a:t>
            </a:r>
            <a:r>
              <a:rPr lang="zh-CN" altLang="en-US" u="none">
                <a:latin typeface="方正隶二_GBK" charset="0"/>
                <a:ea typeface="方正隶二_GBK" charset="0"/>
                <a:cs typeface="方正隶二_GBK" charset="0"/>
              </a:rPr>
              <a:t>年以上的培养教育和考察</a:t>
            </a:r>
            <a:endParaRPr lang="zh-CN" altLang="en-US" u="none">
              <a:latin typeface="方正隶二_GBK" charset="0"/>
              <a:ea typeface="方正隶二_GBK" charset="0"/>
              <a:cs typeface="方正隶二_GBK" charset="0"/>
            </a:endParaRPr>
          </a:p>
        </p:txBody>
      </p:sp>
      <p:grpSp>
        <p:nvGrpSpPr>
          <p:cNvPr id="7174" name="Group 7"/>
          <p:cNvGrpSpPr/>
          <p:nvPr/>
        </p:nvGrpSpPr>
        <p:grpSpPr>
          <a:xfrm>
            <a:off x="633730" y="1397731"/>
            <a:ext cx="4572000" cy="805084"/>
            <a:chOff x="657" y="2221"/>
            <a:chExt cx="2751" cy="1252"/>
          </a:xfrm>
        </p:grpSpPr>
        <p:sp>
          <p:nvSpPr>
            <p:cNvPr id="7175" name="Rectangle 8"/>
            <p:cNvSpPr/>
            <p:nvPr/>
          </p:nvSpPr>
          <p:spPr>
            <a:xfrm>
              <a:off x="657" y="3099"/>
              <a:ext cx="2751" cy="374"/>
            </a:xfrm>
            <a:prstGeom prst="rect">
              <a:avLst/>
            </a:prstGeom>
            <a:gradFill rotWithShape="0">
              <a:gsLst>
                <a:gs pos="0">
                  <a:srgbClr val="EFD006"/>
                </a:gs>
                <a:gs pos="100000">
                  <a:srgbClr val="FCE980"/>
                </a:gs>
              </a:gsLst>
              <a:lin ang="10800000" scaled="1"/>
              <a:tileRect/>
            </a:gradFill>
            <a:ln w="36000" cap="flat" cmpd="sng">
              <a:solidFill>
                <a:srgbClr val="EFD006"/>
              </a:solidFill>
              <a:prstDash val="solid"/>
              <a:round/>
              <a:headEnd type="none" w="med" len="med"/>
              <a:tailEnd type="none" w="med" len="med"/>
            </a:ln>
          </p:spPr>
          <p:txBody>
            <a:bodyPr lIns="1818000" tIns="74340" rIns="378000" bIns="63000" anchor="ctr"/>
            <a:p>
              <a:pPr lvl="0" defTabSz="0" hangingPunct="0">
                <a:lnSpc>
                  <a:spcPct val="95000"/>
                </a:lnSpc>
                <a:spcAft>
                  <a:spcPct val="0"/>
                </a:spcAft>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ltLang="zh-CN" sz="2800" b="0" dirty="0">
                <a:solidFill>
                  <a:srgbClr val="FFFFFF"/>
                </a:solidFill>
                <a:latin typeface="黑体" panose="02010609060101010101" pitchFamily="49" charset="-122"/>
                <a:ea typeface="黑体" panose="02010609060101010101" pitchFamily="49" charset="-122"/>
              </a:endParaRPr>
            </a:p>
          </p:txBody>
        </p:sp>
        <p:sp>
          <p:nvSpPr>
            <p:cNvPr id="7176" name="Oval 9"/>
            <p:cNvSpPr/>
            <p:nvPr/>
          </p:nvSpPr>
          <p:spPr>
            <a:xfrm>
              <a:off x="868" y="2221"/>
              <a:ext cx="462" cy="877"/>
            </a:xfrm>
            <a:prstGeom prst="ellipse">
              <a:avLst/>
            </a:prstGeom>
            <a:gradFill rotWithShape="0">
              <a:gsLst>
                <a:gs pos="0">
                  <a:srgbClr val="A80404"/>
                </a:gs>
                <a:gs pos="100000">
                  <a:srgbClr val="D26163"/>
                </a:gs>
              </a:gsLst>
              <a:lin ang="16200000" scaled="1"/>
              <a:tileRect/>
            </a:gradFill>
            <a:ln w="36000" cap="flat" cmpd="sng">
              <a:solidFill>
                <a:srgbClr val="A80404"/>
              </a:solidFill>
              <a:prstDash val="solid"/>
              <a:round/>
              <a:headEnd type="none" w="med" len="med"/>
              <a:tailEnd type="none" w="med" len="med"/>
            </a:ln>
          </p:spPr>
          <p:txBody>
            <a:bodyPr lIns="108000" tIns="98280" rIns="108000" bIns="63000" anchor="ctr"/>
            <a:p>
              <a:pPr lvl="0" algn="ctr" defTabSz="0" hangingPunct="0">
                <a:lnSpc>
                  <a:spcPct val="93000"/>
                </a:lnSpc>
                <a:spcAft>
                  <a:spcPct val="0"/>
                </a:spcAft>
                <a:buFont typeface="Times New Roman" panose="02020603050405020304" pitchFamily="18" charset="0"/>
                <a:buNone/>
                <a:tabLst>
                  <a:tab pos="723900" algn="l"/>
                </a:tabLst>
              </a:pPr>
              <a:r>
                <a:rPr lang="en-US" altLang="zh-CN" sz="2800" dirty="0">
                  <a:solidFill>
                    <a:srgbClr val="FFFFFF"/>
                  </a:solidFill>
                  <a:latin typeface="黑体" panose="02010609060101010101" pitchFamily="49" charset="-122"/>
                  <a:ea typeface="黑体" panose="02010609060101010101" pitchFamily="49" charset="-122"/>
                </a:rPr>
                <a:t>3</a:t>
              </a:r>
              <a:endParaRPr lang="en-US" altLang="zh-CN" sz="2800" dirty="0">
                <a:solidFill>
                  <a:srgbClr val="FFFFFF"/>
                </a:solidFill>
                <a:latin typeface="黑体" panose="02010609060101010101" pitchFamily="49" charset="-122"/>
                <a:ea typeface="黑体" panose="02010609060101010101" pitchFamily="49" charset="-122"/>
              </a:endParaRPr>
            </a:p>
          </p:txBody>
        </p:sp>
        <p:pic>
          <p:nvPicPr>
            <p:cNvPr id="7177" name="Picture 10"/>
            <p:cNvPicPr>
              <a:picLocks noChangeAspect="1"/>
            </p:cNvPicPr>
            <p:nvPr/>
          </p:nvPicPr>
          <p:blipFill>
            <a:blip r:embed="rId1"/>
            <a:stretch>
              <a:fillRect/>
            </a:stretch>
          </p:blipFill>
          <p:spPr>
            <a:xfrm>
              <a:off x="1006" y="2765"/>
              <a:ext cx="307" cy="203"/>
            </a:xfrm>
            <a:prstGeom prst="rect">
              <a:avLst/>
            </a:prstGeom>
            <a:noFill/>
            <a:ln w="9525">
              <a:noFill/>
            </a:ln>
          </p:spPr>
        </p:pic>
        <p:sp>
          <p:nvSpPr>
            <p:cNvPr id="7178" name="Oval 11"/>
            <p:cNvSpPr/>
            <p:nvPr/>
          </p:nvSpPr>
          <p:spPr>
            <a:xfrm>
              <a:off x="1084" y="3312"/>
              <a:ext cx="383" cy="69"/>
            </a:xfrm>
            <a:prstGeom prst="ellipse">
              <a:avLst/>
            </a:prstGeom>
            <a:solidFill>
              <a:srgbClr val="989898">
                <a:alpha val="50195"/>
              </a:srgbClr>
            </a:solidFill>
            <a:ln w="9525">
              <a:noFill/>
            </a:ln>
          </p:spPr>
          <p:txBody>
            <a:bodyPr wrap="none" anchor="ctr"/>
            <a:p>
              <a:pPr lvl="0" hangingPunct="0">
                <a:lnSpc>
                  <a:spcPct val="93000"/>
                </a:lnSpc>
                <a:spcAft>
                  <a:spcPct val="0"/>
                </a:spcAft>
                <a:buFont typeface="Times New Roman" panose="02020603050405020304" pitchFamily="18" charset="0"/>
                <a:buNone/>
              </a:pPr>
              <a:endParaRPr lang="zh-CN" altLang="en-US" sz="2800" b="0" dirty="0">
                <a:solidFill>
                  <a:schemeClr val="tx1"/>
                </a:solidFill>
                <a:latin typeface="黑体" panose="02010609060101010101" pitchFamily="49" charset="-122"/>
                <a:ea typeface="黑体" panose="02010609060101010101" pitchFamily="49" charset="-122"/>
              </a:endParaRPr>
            </a:p>
          </p:txBody>
        </p:sp>
      </p:grpSp>
      <p:sp>
        <p:nvSpPr>
          <p:cNvPr id="6" name="文本框 5"/>
          <p:cNvSpPr txBox="1"/>
          <p:nvPr/>
        </p:nvSpPr>
        <p:spPr>
          <a:xfrm>
            <a:off x="1983740" y="1315720"/>
            <a:ext cx="3400425" cy="731520"/>
          </a:xfrm>
          <a:prstGeom prst="rect">
            <a:avLst/>
          </a:prstGeom>
          <a:noFill/>
        </p:spPr>
        <p:txBody>
          <a:bodyPr wrap="none" rtlCol="0" anchor="t">
            <a:spAutoFit/>
          </a:bodyPr>
          <a:p>
            <a:pPr>
              <a:buNone/>
            </a:pPr>
            <a:r>
              <a:rPr lang="zh-CN" altLang="en-US" sz="2800">
                <a:latin typeface="宋体" panose="02010600030101010101" pitchFamily="2" charset="-122"/>
                <a:cs typeface="方正小标宋简体" charset="0"/>
                <a:sym typeface="+mn-ea"/>
              </a:rPr>
              <a:t>发展工作的主要程序</a:t>
            </a:r>
            <a:endParaRPr lang="zh-CN" altLang="en-US" sz="2800">
              <a:latin typeface="宋体" panose="02010600030101010101" pitchFamily="2" charset="-122"/>
              <a:cs typeface="方正小标宋简体" charset="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633730" y="2815590"/>
            <a:ext cx="8418195" cy="822960"/>
          </a:xfrm>
          <a:prstGeom prst="rect">
            <a:avLst/>
          </a:prstGeom>
          <a:noFill/>
          <a:ln w="9525">
            <a:noFill/>
          </a:ln>
        </p:spPr>
        <p:txBody>
          <a:bodyPr wrap="square">
            <a:spAutoFit/>
            <a:scene3d>
              <a:camera prst="orthographicFront"/>
              <a:lightRig rig="threePt" dir="t"/>
            </a:scene3d>
          </a:bodyPr>
          <a:p>
            <a:pPr marL="0" algn="l">
              <a:lnSpc>
                <a:spcPct val="200000"/>
              </a:lnSpc>
              <a:buNone/>
            </a:pPr>
            <a:r>
              <a:rPr lang="en-US" altLang="zh-CN" sz="1600" b="0" u="none">
                <a:solidFill>
                  <a:schemeClr val="accent1"/>
                </a:solidFill>
                <a:effectLst>
                  <a:outerShdw blurRad="38100" dist="25400" dir="5400000" algn="ctr" rotWithShape="0">
                    <a:srgbClr val="6E747A">
                      <a:alpha val="43000"/>
                    </a:srgbClr>
                  </a:outerShdw>
                </a:effectLst>
                <a:latin typeface="方正隶二_GBK" charset="0"/>
                <a:ea typeface="方正隶二_GBK" charset="0"/>
                <a:cs typeface="方正隶二_GBK" charset="0"/>
              </a:rPr>
              <a:t> </a:t>
            </a:r>
            <a:r>
              <a:rPr lang="en-US" altLang="zh-CN" sz="1800" b="0" u="none">
                <a:solidFill>
                  <a:srgbClr val="FF0000"/>
                </a:solidFill>
                <a:effectLst>
                  <a:outerShdw blurRad="38100" dist="25400" dir="5400000" algn="ctr" rotWithShape="0">
                    <a:srgbClr val="6E747A">
                      <a:alpha val="43000"/>
                    </a:srgbClr>
                  </a:outerShdw>
                </a:effectLst>
                <a:latin typeface="方正隶二_GBK" charset="0"/>
                <a:ea typeface="方正隶二_GBK" charset="0"/>
                <a:cs typeface="方正隶二_GBK" charset="0"/>
              </a:rPr>
              <a:t> </a:t>
            </a:r>
            <a:r>
              <a:rPr lang="zh-CN" altLang="en-US" b="0" u="none">
                <a:solidFill>
                  <a:srgbClr val="FF0000"/>
                </a:solidFill>
                <a:effectLst>
                  <a:outerShdw blurRad="38100" dist="25400" dir="5400000" algn="ctr" rotWithShape="0">
                    <a:srgbClr val="6E747A">
                      <a:alpha val="43000"/>
                    </a:srgbClr>
                  </a:outerShdw>
                </a:effectLst>
                <a:latin typeface="方正隶二_GBK" charset="0"/>
                <a:ea typeface="方正隶二_GBK" charset="0"/>
                <a:cs typeface="方正隶二_GBK" charset="0"/>
              </a:rPr>
              <a:t>第一步：向党组织提出入党申请</a:t>
            </a:r>
            <a:endParaRPr lang="zh-CN" altLang="en-US" b="0" u="none">
              <a:solidFill>
                <a:srgbClr val="FF0000"/>
              </a:solidFill>
              <a:effectLst>
                <a:outerShdw blurRad="38100" dist="25400" dir="5400000" algn="ctr" rotWithShape="0">
                  <a:srgbClr val="6E747A">
                    <a:alpha val="43000"/>
                  </a:srgbClr>
                </a:outerShdw>
              </a:effectLst>
              <a:latin typeface="方正隶二_GBK" charset="0"/>
              <a:ea typeface="方正隶二_GBK" charset="0"/>
              <a:cs typeface="方正隶二_GBK" charset="0"/>
            </a:endParaRPr>
          </a:p>
        </p:txBody>
      </p:sp>
      <p:sp>
        <p:nvSpPr>
          <p:cNvPr id="100" name="文本框 99"/>
          <p:cNvSpPr txBox="1"/>
          <p:nvPr/>
        </p:nvSpPr>
        <p:spPr>
          <a:xfrm>
            <a:off x="633730" y="2267585"/>
            <a:ext cx="3848735" cy="640080"/>
          </a:xfrm>
          <a:prstGeom prst="rect">
            <a:avLst/>
          </a:prstGeom>
          <a:noFill/>
          <a:ln w="9525">
            <a:noFill/>
          </a:ln>
        </p:spPr>
        <p:txBody>
          <a:bodyPr wrap="square">
            <a:spAutoFit/>
          </a:bodyPr>
          <a:p>
            <a:pPr marL="0" algn="l">
              <a:buNone/>
            </a:pPr>
            <a:r>
              <a:rPr lang="zh-CN" altLang="en-US" u="none">
                <a:ln w="22225">
                  <a:solidFill>
                    <a:schemeClr val="accent2"/>
                  </a:solidFill>
                  <a:prstDash val="solid"/>
                </a:ln>
                <a:solidFill>
                  <a:schemeClr val="accent2">
                    <a:lumMod val="40000"/>
                    <a:lumOff val="60000"/>
                  </a:schemeClr>
                </a:solidFill>
                <a:effectLst/>
                <a:latin typeface="宋体" panose="02010600030101010101" pitchFamily="2" charset="-122"/>
                <a:cs typeface="方正小标宋简体" charset="0"/>
              </a:rPr>
              <a:t>一、确定入党积极分子</a:t>
            </a:r>
            <a:endParaRPr lang="zh-CN" altLang="en-US" u="none">
              <a:ln w="22225">
                <a:solidFill>
                  <a:schemeClr val="accent2"/>
                </a:solidFill>
                <a:prstDash val="solid"/>
              </a:ln>
              <a:solidFill>
                <a:schemeClr val="accent2">
                  <a:lumMod val="40000"/>
                  <a:lumOff val="60000"/>
                </a:schemeClr>
              </a:solidFill>
              <a:effectLst/>
              <a:latin typeface="宋体" panose="02010600030101010101" pitchFamily="2" charset="-122"/>
              <a:cs typeface="方正小标宋简体" charset="0"/>
            </a:endParaRPr>
          </a:p>
        </p:txBody>
      </p:sp>
      <p:grpSp>
        <p:nvGrpSpPr>
          <p:cNvPr id="7174" name="Group 7"/>
          <p:cNvGrpSpPr/>
          <p:nvPr/>
        </p:nvGrpSpPr>
        <p:grpSpPr>
          <a:xfrm>
            <a:off x="633730" y="1397731"/>
            <a:ext cx="4572000" cy="805084"/>
            <a:chOff x="657" y="2221"/>
            <a:chExt cx="2751" cy="1252"/>
          </a:xfrm>
        </p:grpSpPr>
        <p:sp>
          <p:nvSpPr>
            <p:cNvPr id="7175" name="Rectangle 8"/>
            <p:cNvSpPr/>
            <p:nvPr/>
          </p:nvSpPr>
          <p:spPr>
            <a:xfrm>
              <a:off x="657" y="3099"/>
              <a:ext cx="2751" cy="374"/>
            </a:xfrm>
            <a:prstGeom prst="rect">
              <a:avLst/>
            </a:prstGeom>
            <a:gradFill rotWithShape="0">
              <a:gsLst>
                <a:gs pos="0">
                  <a:srgbClr val="EFD006"/>
                </a:gs>
                <a:gs pos="100000">
                  <a:srgbClr val="FCE980"/>
                </a:gs>
              </a:gsLst>
              <a:lin ang="10800000" scaled="1"/>
              <a:tileRect/>
            </a:gradFill>
            <a:ln w="36000" cap="flat" cmpd="sng">
              <a:solidFill>
                <a:srgbClr val="EFD006"/>
              </a:solidFill>
              <a:prstDash val="solid"/>
              <a:round/>
              <a:headEnd type="none" w="med" len="med"/>
              <a:tailEnd type="none" w="med" len="med"/>
            </a:ln>
          </p:spPr>
          <p:txBody>
            <a:bodyPr lIns="1818000" tIns="74340" rIns="378000" bIns="63000" anchor="ctr"/>
            <a:p>
              <a:pPr lvl="0" defTabSz="0" hangingPunct="0">
                <a:lnSpc>
                  <a:spcPct val="95000"/>
                </a:lnSpc>
                <a:spcAft>
                  <a:spcPct val="0"/>
                </a:spcAft>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ltLang="zh-CN" sz="2800" b="0" dirty="0">
                <a:solidFill>
                  <a:srgbClr val="FFFFFF"/>
                </a:solidFill>
                <a:latin typeface="黑体" panose="02010609060101010101" pitchFamily="49" charset="-122"/>
                <a:ea typeface="黑体" panose="02010609060101010101" pitchFamily="49" charset="-122"/>
              </a:endParaRPr>
            </a:p>
          </p:txBody>
        </p:sp>
        <p:sp>
          <p:nvSpPr>
            <p:cNvPr id="7176" name="Oval 9"/>
            <p:cNvSpPr/>
            <p:nvPr/>
          </p:nvSpPr>
          <p:spPr>
            <a:xfrm>
              <a:off x="868" y="2221"/>
              <a:ext cx="462" cy="877"/>
            </a:xfrm>
            <a:prstGeom prst="ellipse">
              <a:avLst/>
            </a:prstGeom>
            <a:gradFill rotWithShape="0">
              <a:gsLst>
                <a:gs pos="0">
                  <a:srgbClr val="A80404"/>
                </a:gs>
                <a:gs pos="100000">
                  <a:srgbClr val="D26163"/>
                </a:gs>
              </a:gsLst>
              <a:lin ang="16200000" scaled="1"/>
              <a:tileRect/>
            </a:gradFill>
            <a:ln w="36000" cap="flat" cmpd="sng">
              <a:solidFill>
                <a:srgbClr val="A80404"/>
              </a:solidFill>
              <a:prstDash val="solid"/>
              <a:round/>
              <a:headEnd type="none" w="med" len="med"/>
              <a:tailEnd type="none" w="med" len="med"/>
            </a:ln>
          </p:spPr>
          <p:txBody>
            <a:bodyPr lIns="108000" tIns="98280" rIns="108000" bIns="63000" anchor="ctr"/>
            <a:p>
              <a:pPr lvl="0" algn="ctr" defTabSz="0" hangingPunct="0">
                <a:lnSpc>
                  <a:spcPct val="93000"/>
                </a:lnSpc>
                <a:spcAft>
                  <a:spcPct val="0"/>
                </a:spcAft>
                <a:buFont typeface="Times New Roman" panose="02020603050405020304" pitchFamily="18" charset="0"/>
                <a:buNone/>
                <a:tabLst>
                  <a:tab pos="723900" algn="l"/>
                </a:tabLst>
              </a:pPr>
              <a:r>
                <a:rPr lang="en-US" altLang="zh-CN" sz="2800" dirty="0">
                  <a:solidFill>
                    <a:srgbClr val="FFFFFF"/>
                  </a:solidFill>
                  <a:latin typeface="黑体" panose="02010609060101010101" pitchFamily="49" charset="-122"/>
                  <a:ea typeface="黑体" panose="02010609060101010101" pitchFamily="49" charset="-122"/>
                </a:rPr>
                <a:t>3</a:t>
              </a:r>
              <a:endParaRPr lang="en-US" altLang="zh-CN" sz="2800" dirty="0">
                <a:solidFill>
                  <a:srgbClr val="FFFFFF"/>
                </a:solidFill>
                <a:latin typeface="黑体" panose="02010609060101010101" pitchFamily="49" charset="-122"/>
                <a:ea typeface="黑体" panose="02010609060101010101" pitchFamily="49" charset="-122"/>
              </a:endParaRPr>
            </a:p>
          </p:txBody>
        </p:sp>
        <p:pic>
          <p:nvPicPr>
            <p:cNvPr id="7177" name="Picture 10"/>
            <p:cNvPicPr>
              <a:picLocks noChangeAspect="1"/>
            </p:cNvPicPr>
            <p:nvPr/>
          </p:nvPicPr>
          <p:blipFill>
            <a:blip r:embed="rId1"/>
            <a:stretch>
              <a:fillRect/>
            </a:stretch>
          </p:blipFill>
          <p:spPr>
            <a:xfrm>
              <a:off x="1006" y="2765"/>
              <a:ext cx="307" cy="203"/>
            </a:xfrm>
            <a:prstGeom prst="rect">
              <a:avLst/>
            </a:prstGeom>
            <a:noFill/>
            <a:ln w="9525">
              <a:noFill/>
            </a:ln>
          </p:spPr>
        </p:pic>
        <p:sp>
          <p:nvSpPr>
            <p:cNvPr id="7178" name="Oval 11"/>
            <p:cNvSpPr/>
            <p:nvPr/>
          </p:nvSpPr>
          <p:spPr>
            <a:xfrm>
              <a:off x="1084" y="3312"/>
              <a:ext cx="383" cy="69"/>
            </a:xfrm>
            <a:prstGeom prst="ellipse">
              <a:avLst/>
            </a:prstGeom>
            <a:solidFill>
              <a:srgbClr val="989898">
                <a:alpha val="50195"/>
              </a:srgbClr>
            </a:solidFill>
            <a:ln w="9525">
              <a:noFill/>
            </a:ln>
          </p:spPr>
          <p:txBody>
            <a:bodyPr wrap="none" anchor="ctr"/>
            <a:p>
              <a:pPr lvl="0" hangingPunct="0">
                <a:lnSpc>
                  <a:spcPct val="93000"/>
                </a:lnSpc>
                <a:spcAft>
                  <a:spcPct val="0"/>
                </a:spcAft>
                <a:buFont typeface="Times New Roman" panose="02020603050405020304" pitchFamily="18" charset="0"/>
                <a:buNone/>
              </a:pPr>
              <a:endParaRPr lang="zh-CN" altLang="en-US" sz="2800" b="0" dirty="0">
                <a:solidFill>
                  <a:schemeClr val="tx1"/>
                </a:solidFill>
                <a:latin typeface="黑体" panose="02010609060101010101" pitchFamily="49" charset="-122"/>
                <a:ea typeface="黑体" panose="02010609060101010101" pitchFamily="49" charset="-122"/>
              </a:endParaRPr>
            </a:p>
          </p:txBody>
        </p:sp>
      </p:grpSp>
      <p:sp>
        <p:nvSpPr>
          <p:cNvPr id="6" name="文本框 5"/>
          <p:cNvSpPr txBox="1"/>
          <p:nvPr/>
        </p:nvSpPr>
        <p:spPr>
          <a:xfrm>
            <a:off x="1983740" y="1315720"/>
            <a:ext cx="3400425" cy="731520"/>
          </a:xfrm>
          <a:prstGeom prst="rect">
            <a:avLst/>
          </a:prstGeom>
          <a:noFill/>
        </p:spPr>
        <p:txBody>
          <a:bodyPr wrap="none" rtlCol="0" anchor="t">
            <a:spAutoFit/>
          </a:bodyPr>
          <a:p>
            <a:pPr>
              <a:buNone/>
            </a:pPr>
            <a:r>
              <a:rPr lang="zh-CN" altLang="en-US" sz="2800">
                <a:latin typeface="宋体" panose="02010600030101010101" pitchFamily="2" charset="-122"/>
                <a:cs typeface="方正小标宋简体" charset="0"/>
                <a:sym typeface="+mn-ea"/>
              </a:rPr>
              <a:t>发展工作的主要程序</a:t>
            </a:r>
            <a:endParaRPr lang="zh-CN" altLang="en-US" sz="2800">
              <a:latin typeface="宋体" panose="02010600030101010101" pitchFamily="2" charset="-122"/>
              <a:cs typeface="方正小标宋简体" charset="0"/>
              <a:sym typeface="+mn-ea"/>
            </a:endParaRPr>
          </a:p>
        </p:txBody>
      </p:sp>
      <p:sp>
        <p:nvSpPr>
          <p:cNvPr id="2" name="文本框 1"/>
          <p:cNvSpPr txBox="1"/>
          <p:nvPr/>
        </p:nvSpPr>
        <p:spPr>
          <a:xfrm>
            <a:off x="984250" y="3554095"/>
            <a:ext cx="6704330" cy="640080"/>
          </a:xfrm>
          <a:prstGeom prst="rect">
            <a:avLst/>
          </a:prstGeom>
          <a:noFill/>
        </p:spPr>
        <p:txBody>
          <a:bodyPr wrap="square" rtlCol="0">
            <a:spAutoFit/>
            <a:scene3d>
              <a:camera prst="orthographicFront"/>
              <a:lightRig rig="threePt" dir="t"/>
            </a:scene3d>
          </a:bodyPr>
          <a:p>
            <a:pPr>
              <a:buNone/>
            </a:pPr>
            <a:r>
              <a:rPr lang="zh-CN" altLang="en-US">
                <a:solidFill>
                  <a:schemeClr val="accent1"/>
                </a:solidFill>
                <a:effectLst>
                  <a:outerShdw blurRad="38100" dist="25400" dir="5400000" algn="ctr" rotWithShape="0">
                    <a:srgbClr val="6E747A">
                      <a:alpha val="43000"/>
                    </a:srgbClr>
                  </a:outerShdw>
                </a:effectLst>
              </a:rPr>
              <a:t>（一）申请入党的条件</a:t>
            </a:r>
            <a:endParaRPr lang="zh-CN" altLang="en-US">
              <a:solidFill>
                <a:schemeClr val="accent1"/>
              </a:solidFill>
              <a:effectLst>
                <a:outerShdw blurRad="38100" dist="25400" dir="5400000" algn="ctr" rotWithShape="0">
                  <a:srgbClr val="6E747A">
                    <a:alpha val="43000"/>
                  </a:srgbClr>
                </a:outerShdw>
              </a:effectLst>
            </a:endParaRPr>
          </a:p>
        </p:txBody>
      </p:sp>
      <p:sp>
        <p:nvSpPr>
          <p:cNvPr id="3" name="文本框 2"/>
          <p:cNvSpPr txBox="1"/>
          <p:nvPr/>
        </p:nvSpPr>
        <p:spPr>
          <a:xfrm>
            <a:off x="984250" y="4194175"/>
            <a:ext cx="8417560" cy="2286000"/>
          </a:xfrm>
          <a:prstGeom prst="rect">
            <a:avLst/>
          </a:prstGeom>
          <a:noFill/>
        </p:spPr>
        <p:txBody>
          <a:bodyPr wrap="square" rtlCol="0">
            <a:spAutoFit/>
          </a:bodyPr>
          <a:p>
            <a:r>
              <a:rPr lang="en-US" altLang="zh-CN">
                <a:solidFill>
                  <a:srgbClr val="FF0000"/>
                </a:solidFill>
              </a:rPr>
              <a:t>     </a:t>
            </a:r>
            <a:r>
              <a:rPr lang="zh-CN" altLang="en-US">
                <a:solidFill>
                  <a:srgbClr val="FF0000"/>
                </a:solidFill>
              </a:rPr>
              <a:t>党章明确规定：“年满十八岁的中国工人、农民、军人、知识分子和其他社会阶层的先进分子，承认党的纲领和章程，愿意参加党的一个组织并在其中积极工作、执行党的决议和按期交纳党费的，可以申请加入中国共产党”。</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edg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edg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633730" y="2815590"/>
            <a:ext cx="8418195" cy="822960"/>
          </a:xfrm>
          <a:prstGeom prst="rect">
            <a:avLst/>
          </a:prstGeom>
          <a:noFill/>
          <a:ln w="9525">
            <a:noFill/>
          </a:ln>
        </p:spPr>
        <p:txBody>
          <a:bodyPr wrap="square">
            <a:spAutoFit/>
            <a:scene3d>
              <a:camera prst="orthographicFront"/>
              <a:lightRig rig="threePt" dir="t"/>
            </a:scene3d>
          </a:bodyPr>
          <a:p>
            <a:pPr marL="0" algn="l">
              <a:lnSpc>
                <a:spcPct val="200000"/>
              </a:lnSpc>
              <a:buNone/>
            </a:pPr>
            <a:r>
              <a:rPr lang="en-US" altLang="zh-CN" sz="1600" b="0" u="none">
                <a:solidFill>
                  <a:schemeClr val="accent1"/>
                </a:solidFill>
                <a:effectLst>
                  <a:outerShdw blurRad="38100" dist="25400" dir="5400000" algn="ctr" rotWithShape="0">
                    <a:srgbClr val="6E747A">
                      <a:alpha val="43000"/>
                    </a:srgbClr>
                  </a:outerShdw>
                </a:effectLst>
                <a:latin typeface="方正隶二_GBK" charset="0"/>
                <a:ea typeface="方正隶二_GBK" charset="0"/>
                <a:cs typeface="方正隶二_GBK" charset="0"/>
              </a:rPr>
              <a:t> </a:t>
            </a:r>
            <a:r>
              <a:rPr lang="en-US" altLang="zh-CN" sz="1800" b="0" u="none">
                <a:solidFill>
                  <a:srgbClr val="FF0000"/>
                </a:solidFill>
                <a:effectLst>
                  <a:outerShdw blurRad="38100" dist="25400" dir="5400000" algn="ctr" rotWithShape="0">
                    <a:srgbClr val="6E747A">
                      <a:alpha val="43000"/>
                    </a:srgbClr>
                  </a:outerShdw>
                </a:effectLst>
                <a:latin typeface="方正隶二_GBK" charset="0"/>
                <a:ea typeface="方正隶二_GBK" charset="0"/>
                <a:cs typeface="方正隶二_GBK" charset="0"/>
              </a:rPr>
              <a:t> </a:t>
            </a:r>
            <a:r>
              <a:rPr lang="zh-CN" altLang="en-US" b="0" u="none">
                <a:solidFill>
                  <a:srgbClr val="FF0000"/>
                </a:solidFill>
                <a:effectLst>
                  <a:outerShdw blurRad="38100" dist="25400" dir="5400000" algn="ctr" rotWithShape="0">
                    <a:srgbClr val="6E747A">
                      <a:alpha val="43000"/>
                    </a:srgbClr>
                  </a:outerShdw>
                </a:effectLst>
                <a:latin typeface="方正隶二_GBK" charset="0"/>
                <a:ea typeface="方正隶二_GBK" charset="0"/>
                <a:cs typeface="方正隶二_GBK" charset="0"/>
              </a:rPr>
              <a:t>第一步：向党组织提出入党申请</a:t>
            </a:r>
            <a:endParaRPr lang="zh-CN" altLang="en-US" b="0" u="none">
              <a:solidFill>
                <a:srgbClr val="FF0000"/>
              </a:solidFill>
              <a:effectLst>
                <a:outerShdw blurRad="38100" dist="25400" dir="5400000" algn="ctr" rotWithShape="0">
                  <a:srgbClr val="6E747A">
                    <a:alpha val="43000"/>
                  </a:srgbClr>
                </a:outerShdw>
              </a:effectLst>
              <a:latin typeface="方正隶二_GBK" charset="0"/>
              <a:ea typeface="方正隶二_GBK" charset="0"/>
              <a:cs typeface="方正隶二_GBK" charset="0"/>
            </a:endParaRPr>
          </a:p>
        </p:txBody>
      </p:sp>
      <p:sp>
        <p:nvSpPr>
          <p:cNvPr id="100" name="文本框 99"/>
          <p:cNvSpPr txBox="1"/>
          <p:nvPr/>
        </p:nvSpPr>
        <p:spPr>
          <a:xfrm>
            <a:off x="633730" y="2267585"/>
            <a:ext cx="3848735" cy="640080"/>
          </a:xfrm>
          <a:prstGeom prst="rect">
            <a:avLst/>
          </a:prstGeom>
          <a:noFill/>
          <a:ln w="9525">
            <a:noFill/>
          </a:ln>
        </p:spPr>
        <p:txBody>
          <a:bodyPr wrap="square">
            <a:spAutoFit/>
          </a:bodyPr>
          <a:p>
            <a:pPr marL="0" algn="l">
              <a:buNone/>
            </a:pPr>
            <a:r>
              <a:rPr lang="zh-CN" altLang="en-US" u="none">
                <a:ln w="22225">
                  <a:solidFill>
                    <a:schemeClr val="accent2"/>
                  </a:solidFill>
                  <a:prstDash val="solid"/>
                </a:ln>
                <a:solidFill>
                  <a:schemeClr val="accent2">
                    <a:lumMod val="40000"/>
                    <a:lumOff val="60000"/>
                  </a:schemeClr>
                </a:solidFill>
                <a:effectLst/>
                <a:latin typeface="宋体" panose="02010600030101010101" pitchFamily="2" charset="-122"/>
                <a:cs typeface="方正小标宋简体" charset="0"/>
              </a:rPr>
              <a:t>一、确定入党积极分子</a:t>
            </a:r>
            <a:endParaRPr lang="zh-CN" altLang="en-US" u="none">
              <a:ln w="22225">
                <a:solidFill>
                  <a:schemeClr val="accent2"/>
                </a:solidFill>
                <a:prstDash val="solid"/>
              </a:ln>
              <a:solidFill>
                <a:schemeClr val="accent2">
                  <a:lumMod val="40000"/>
                  <a:lumOff val="60000"/>
                </a:schemeClr>
              </a:solidFill>
              <a:effectLst/>
              <a:latin typeface="宋体" panose="02010600030101010101" pitchFamily="2" charset="-122"/>
              <a:cs typeface="方正小标宋简体" charset="0"/>
            </a:endParaRPr>
          </a:p>
        </p:txBody>
      </p:sp>
      <p:grpSp>
        <p:nvGrpSpPr>
          <p:cNvPr id="7174" name="Group 7"/>
          <p:cNvGrpSpPr/>
          <p:nvPr/>
        </p:nvGrpSpPr>
        <p:grpSpPr>
          <a:xfrm>
            <a:off x="633730" y="1397731"/>
            <a:ext cx="4572000" cy="805084"/>
            <a:chOff x="657" y="2221"/>
            <a:chExt cx="2751" cy="1252"/>
          </a:xfrm>
        </p:grpSpPr>
        <p:sp>
          <p:nvSpPr>
            <p:cNvPr id="7175" name="Rectangle 8"/>
            <p:cNvSpPr/>
            <p:nvPr/>
          </p:nvSpPr>
          <p:spPr>
            <a:xfrm>
              <a:off x="657" y="3099"/>
              <a:ext cx="2751" cy="374"/>
            </a:xfrm>
            <a:prstGeom prst="rect">
              <a:avLst/>
            </a:prstGeom>
            <a:gradFill rotWithShape="0">
              <a:gsLst>
                <a:gs pos="0">
                  <a:srgbClr val="EFD006"/>
                </a:gs>
                <a:gs pos="100000">
                  <a:srgbClr val="FCE980"/>
                </a:gs>
              </a:gsLst>
              <a:lin ang="10800000" scaled="1"/>
              <a:tileRect/>
            </a:gradFill>
            <a:ln w="36000" cap="flat" cmpd="sng">
              <a:solidFill>
                <a:srgbClr val="EFD006"/>
              </a:solidFill>
              <a:prstDash val="solid"/>
              <a:round/>
              <a:headEnd type="none" w="med" len="med"/>
              <a:tailEnd type="none" w="med" len="med"/>
            </a:ln>
          </p:spPr>
          <p:txBody>
            <a:bodyPr lIns="1818000" tIns="74340" rIns="378000" bIns="63000" anchor="ctr"/>
            <a:p>
              <a:pPr lvl="0" defTabSz="0" hangingPunct="0">
                <a:lnSpc>
                  <a:spcPct val="95000"/>
                </a:lnSpc>
                <a:spcAft>
                  <a:spcPct val="0"/>
                </a:spcAft>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ltLang="zh-CN" sz="2800" b="0" dirty="0">
                <a:solidFill>
                  <a:srgbClr val="FFFFFF"/>
                </a:solidFill>
                <a:latin typeface="黑体" panose="02010609060101010101" pitchFamily="49" charset="-122"/>
                <a:ea typeface="黑体" panose="02010609060101010101" pitchFamily="49" charset="-122"/>
              </a:endParaRPr>
            </a:p>
          </p:txBody>
        </p:sp>
        <p:sp>
          <p:nvSpPr>
            <p:cNvPr id="7176" name="Oval 9"/>
            <p:cNvSpPr/>
            <p:nvPr/>
          </p:nvSpPr>
          <p:spPr>
            <a:xfrm>
              <a:off x="868" y="2221"/>
              <a:ext cx="462" cy="877"/>
            </a:xfrm>
            <a:prstGeom prst="ellipse">
              <a:avLst/>
            </a:prstGeom>
            <a:gradFill rotWithShape="0">
              <a:gsLst>
                <a:gs pos="0">
                  <a:srgbClr val="A80404"/>
                </a:gs>
                <a:gs pos="100000">
                  <a:srgbClr val="D26163"/>
                </a:gs>
              </a:gsLst>
              <a:lin ang="16200000" scaled="1"/>
              <a:tileRect/>
            </a:gradFill>
            <a:ln w="36000" cap="flat" cmpd="sng">
              <a:solidFill>
                <a:srgbClr val="A80404"/>
              </a:solidFill>
              <a:prstDash val="solid"/>
              <a:round/>
              <a:headEnd type="none" w="med" len="med"/>
              <a:tailEnd type="none" w="med" len="med"/>
            </a:ln>
          </p:spPr>
          <p:txBody>
            <a:bodyPr lIns="108000" tIns="98280" rIns="108000" bIns="63000" anchor="ctr"/>
            <a:p>
              <a:pPr lvl="0" algn="ctr" defTabSz="0" hangingPunct="0">
                <a:lnSpc>
                  <a:spcPct val="93000"/>
                </a:lnSpc>
                <a:spcAft>
                  <a:spcPct val="0"/>
                </a:spcAft>
                <a:buFont typeface="Times New Roman" panose="02020603050405020304" pitchFamily="18" charset="0"/>
                <a:buNone/>
                <a:tabLst>
                  <a:tab pos="723900" algn="l"/>
                </a:tabLst>
              </a:pPr>
              <a:r>
                <a:rPr lang="en-US" altLang="zh-CN" sz="2800" dirty="0">
                  <a:solidFill>
                    <a:srgbClr val="FFFFFF"/>
                  </a:solidFill>
                  <a:latin typeface="黑体" panose="02010609060101010101" pitchFamily="49" charset="-122"/>
                  <a:ea typeface="黑体" panose="02010609060101010101" pitchFamily="49" charset="-122"/>
                </a:rPr>
                <a:t>3</a:t>
              </a:r>
              <a:endParaRPr lang="en-US" altLang="zh-CN" sz="2800" dirty="0">
                <a:solidFill>
                  <a:srgbClr val="FFFFFF"/>
                </a:solidFill>
                <a:latin typeface="黑体" panose="02010609060101010101" pitchFamily="49" charset="-122"/>
                <a:ea typeface="黑体" panose="02010609060101010101" pitchFamily="49" charset="-122"/>
              </a:endParaRPr>
            </a:p>
          </p:txBody>
        </p:sp>
        <p:pic>
          <p:nvPicPr>
            <p:cNvPr id="7177" name="Picture 10"/>
            <p:cNvPicPr>
              <a:picLocks noChangeAspect="1"/>
            </p:cNvPicPr>
            <p:nvPr/>
          </p:nvPicPr>
          <p:blipFill>
            <a:blip r:embed="rId1"/>
            <a:stretch>
              <a:fillRect/>
            </a:stretch>
          </p:blipFill>
          <p:spPr>
            <a:xfrm>
              <a:off x="1006" y="2765"/>
              <a:ext cx="307" cy="203"/>
            </a:xfrm>
            <a:prstGeom prst="rect">
              <a:avLst/>
            </a:prstGeom>
            <a:noFill/>
            <a:ln w="9525">
              <a:noFill/>
            </a:ln>
          </p:spPr>
        </p:pic>
        <p:sp>
          <p:nvSpPr>
            <p:cNvPr id="7178" name="Oval 11"/>
            <p:cNvSpPr/>
            <p:nvPr/>
          </p:nvSpPr>
          <p:spPr>
            <a:xfrm>
              <a:off x="1084" y="3312"/>
              <a:ext cx="383" cy="69"/>
            </a:xfrm>
            <a:prstGeom prst="ellipse">
              <a:avLst/>
            </a:prstGeom>
            <a:solidFill>
              <a:srgbClr val="989898">
                <a:alpha val="50195"/>
              </a:srgbClr>
            </a:solidFill>
            <a:ln w="9525">
              <a:noFill/>
            </a:ln>
          </p:spPr>
          <p:txBody>
            <a:bodyPr wrap="none" anchor="ctr"/>
            <a:p>
              <a:pPr lvl="0" hangingPunct="0">
                <a:lnSpc>
                  <a:spcPct val="93000"/>
                </a:lnSpc>
                <a:spcAft>
                  <a:spcPct val="0"/>
                </a:spcAft>
                <a:buFont typeface="Times New Roman" panose="02020603050405020304" pitchFamily="18" charset="0"/>
                <a:buNone/>
              </a:pPr>
              <a:endParaRPr lang="zh-CN" altLang="en-US" sz="2800" b="0" dirty="0">
                <a:solidFill>
                  <a:schemeClr val="tx1"/>
                </a:solidFill>
                <a:latin typeface="黑体" panose="02010609060101010101" pitchFamily="49" charset="-122"/>
                <a:ea typeface="黑体" panose="02010609060101010101" pitchFamily="49" charset="-122"/>
              </a:endParaRPr>
            </a:p>
          </p:txBody>
        </p:sp>
      </p:grpSp>
      <p:sp>
        <p:nvSpPr>
          <p:cNvPr id="6" name="文本框 5"/>
          <p:cNvSpPr txBox="1"/>
          <p:nvPr/>
        </p:nvSpPr>
        <p:spPr>
          <a:xfrm>
            <a:off x="1983740" y="1315720"/>
            <a:ext cx="3400425" cy="731520"/>
          </a:xfrm>
          <a:prstGeom prst="rect">
            <a:avLst/>
          </a:prstGeom>
          <a:noFill/>
        </p:spPr>
        <p:txBody>
          <a:bodyPr wrap="none" rtlCol="0" anchor="t">
            <a:spAutoFit/>
          </a:bodyPr>
          <a:p>
            <a:pPr>
              <a:buNone/>
            </a:pPr>
            <a:r>
              <a:rPr lang="zh-CN" altLang="en-US" sz="2800">
                <a:latin typeface="宋体" panose="02010600030101010101" pitchFamily="2" charset="-122"/>
                <a:cs typeface="方正小标宋简体" charset="0"/>
                <a:sym typeface="+mn-ea"/>
              </a:rPr>
              <a:t>发展工作的主要程序</a:t>
            </a:r>
            <a:endParaRPr lang="zh-CN" altLang="en-US" sz="2800">
              <a:latin typeface="宋体" panose="02010600030101010101" pitchFamily="2" charset="-122"/>
              <a:cs typeface="方正小标宋简体" charset="0"/>
              <a:sym typeface="+mn-ea"/>
            </a:endParaRPr>
          </a:p>
        </p:txBody>
      </p:sp>
      <p:sp>
        <p:nvSpPr>
          <p:cNvPr id="2" name="文本框 1"/>
          <p:cNvSpPr txBox="1"/>
          <p:nvPr/>
        </p:nvSpPr>
        <p:spPr>
          <a:xfrm>
            <a:off x="984250" y="3554095"/>
            <a:ext cx="6704330" cy="640080"/>
          </a:xfrm>
          <a:prstGeom prst="rect">
            <a:avLst/>
          </a:prstGeom>
          <a:noFill/>
        </p:spPr>
        <p:txBody>
          <a:bodyPr wrap="square" rtlCol="0">
            <a:spAutoFit/>
            <a:scene3d>
              <a:camera prst="orthographicFront"/>
              <a:lightRig rig="threePt" dir="t"/>
            </a:scene3d>
          </a:bodyPr>
          <a:p>
            <a:pPr>
              <a:buNone/>
            </a:pPr>
            <a:r>
              <a:rPr lang="zh-CN" altLang="en-US">
                <a:solidFill>
                  <a:schemeClr val="accent1"/>
                </a:solidFill>
                <a:effectLst>
                  <a:outerShdw blurRad="38100" dist="25400" dir="5400000" algn="ctr" rotWithShape="0">
                    <a:srgbClr val="6E747A">
                      <a:alpha val="43000"/>
                    </a:srgbClr>
                  </a:outerShdw>
                </a:effectLst>
              </a:rPr>
              <a:t>（二）申请入党的方式</a:t>
            </a:r>
            <a:endParaRPr lang="zh-CN" altLang="en-US">
              <a:solidFill>
                <a:schemeClr val="accent1"/>
              </a:solidFill>
              <a:effectLst>
                <a:outerShdw blurRad="38100" dist="25400" dir="5400000" algn="ctr" rotWithShape="0">
                  <a:srgbClr val="6E747A">
                    <a:alpha val="43000"/>
                  </a:srgbClr>
                </a:outerShdw>
              </a:effectLst>
            </a:endParaRPr>
          </a:p>
        </p:txBody>
      </p:sp>
      <p:sp>
        <p:nvSpPr>
          <p:cNvPr id="3" name="文本框 2"/>
          <p:cNvSpPr txBox="1"/>
          <p:nvPr/>
        </p:nvSpPr>
        <p:spPr>
          <a:xfrm>
            <a:off x="984250" y="4194175"/>
            <a:ext cx="8417560" cy="1188720"/>
          </a:xfrm>
          <a:prstGeom prst="rect">
            <a:avLst/>
          </a:prstGeom>
          <a:noFill/>
        </p:spPr>
        <p:txBody>
          <a:bodyPr wrap="square" rtlCol="0">
            <a:spAutoFit/>
          </a:bodyPr>
          <a:p>
            <a:r>
              <a:rPr lang="zh-CN" altLang="en-US">
                <a:solidFill>
                  <a:srgbClr val="FF0000"/>
                </a:solidFill>
              </a:rPr>
              <a:t>入党申请人除非不具备必要的条件和能力，一般应向所在单位党组织提出书面入党申请</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p:tgtEl>
                                          <p:spTgt spid="3"/>
                                        </p:tgtEl>
                                        <p:attrNameLst>
                                          <p:attrName>ppt_y</p:attrName>
                                        </p:attrNameLst>
                                      </p:cBhvr>
                                      <p:tavLst>
                                        <p:tav tm="0">
                                          <p:val>
                                            <p:strVal val="#ppt_y+#ppt_h*1.125000"/>
                                          </p:val>
                                        </p:tav>
                                        <p:tav tm="100000">
                                          <p:val>
                                            <p:strVal val="#ppt_y"/>
                                          </p:val>
                                        </p:tav>
                                      </p:tavLst>
                                    </p:anim>
                                    <p:animEffect transition="in" filter="wipe(up)">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633730" y="2666365"/>
            <a:ext cx="8418195" cy="822960"/>
          </a:xfrm>
          <a:prstGeom prst="rect">
            <a:avLst/>
          </a:prstGeom>
          <a:noFill/>
          <a:ln w="9525">
            <a:noFill/>
          </a:ln>
        </p:spPr>
        <p:txBody>
          <a:bodyPr wrap="square">
            <a:spAutoFit/>
            <a:scene3d>
              <a:camera prst="orthographicFront"/>
              <a:lightRig rig="threePt" dir="t"/>
            </a:scene3d>
          </a:bodyPr>
          <a:p>
            <a:pPr marL="0" algn="l">
              <a:lnSpc>
                <a:spcPct val="200000"/>
              </a:lnSpc>
              <a:buNone/>
            </a:pPr>
            <a:r>
              <a:rPr lang="en-US" altLang="zh-CN" sz="1600" b="0" u="none">
                <a:solidFill>
                  <a:schemeClr val="accent1"/>
                </a:solidFill>
                <a:effectLst>
                  <a:outerShdw blurRad="38100" dist="25400" dir="5400000" algn="ctr" rotWithShape="0">
                    <a:srgbClr val="6E747A">
                      <a:alpha val="43000"/>
                    </a:srgbClr>
                  </a:outerShdw>
                </a:effectLst>
                <a:latin typeface="方正隶二_GBK" charset="0"/>
                <a:ea typeface="方正隶二_GBK" charset="0"/>
                <a:cs typeface="方正隶二_GBK" charset="0"/>
              </a:rPr>
              <a:t> </a:t>
            </a:r>
            <a:r>
              <a:rPr lang="en-US" altLang="zh-CN" sz="1800" b="0" u="none">
                <a:solidFill>
                  <a:srgbClr val="FF0000"/>
                </a:solidFill>
                <a:effectLst>
                  <a:outerShdw blurRad="38100" dist="25400" dir="5400000" algn="ctr" rotWithShape="0">
                    <a:srgbClr val="6E747A">
                      <a:alpha val="43000"/>
                    </a:srgbClr>
                  </a:outerShdw>
                </a:effectLst>
                <a:latin typeface="方正隶二_GBK" charset="0"/>
                <a:ea typeface="方正隶二_GBK" charset="0"/>
                <a:cs typeface="方正隶二_GBK" charset="0"/>
              </a:rPr>
              <a:t> </a:t>
            </a:r>
            <a:r>
              <a:rPr lang="zh-CN" altLang="en-US" b="0" u="none">
                <a:solidFill>
                  <a:srgbClr val="FF0000"/>
                </a:solidFill>
                <a:effectLst>
                  <a:outerShdw blurRad="38100" dist="25400" dir="5400000" algn="ctr" rotWithShape="0">
                    <a:srgbClr val="6E747A">
                      <a:alpha val="43000"/>
                    </a:srgbClr>
                  </a:outerShdw>
                </a:effectLst>
                <a:latin typeface="方正隶二_GBK" charset="0"/>
                <a:ea typeface="方正隶二_GBK" charset="0"/>
                <a:cs typeface="方正隶二_GBK" charset="0"/>
              </a:rPr>
              <a:t>第一步：向党组织提出入党申请</a:t>
            </a:r>
            <a:endParaRPr lang="zh-CN" altLang="en-US" b="0" u="none">
              <a:solidFill>
                <a:srgbClr val="FF0000"/>
              </a:solidFill>
              <a:effectLst>
                <a:outerShdw blurRad="38100" dist="25400" dir="5400000" algn="ctr" rotWithShape="0">
                  <a:srgbClr val="6E747A">
                    <a:alpha val="43000"/>
                  </a:srgbClr>
                </a:outerShdw>
              </a:effectLst>
              <a:latin typeface="方正隶二_GBK" charset="0"/>
              <a:ea typeface="方正隶二_GBK" charset="0"/>
              <a:cs typeface="方正隶二_GBK" charset="0"/>
            </a:endParaRPr>
          </a:p>
        </p:txBody>
      </p:sp>
      <p:sp>
        <p:nvSpPr>
          <p:cNvPr id="100" name="文本框 99"/>
          <p:cNvSpPr txBox="1"/>
          <p:nvPr/>
        </p:nvSpPr>
        <p:spPr>
          <a:xfrm>
            <a:off x="633730" y="2267585"/>
            <a:ext cx="3848735" cy="640080"/>
          </a:xfrm>
          <a:prstGeom prst="rect">
            <a:avLst/>
          </a:prstGeom>
          <a:noFill/>
          <a:ln w="9525">
            <a:noFill/>
          </a:ln>
        </p:spPr>
        <p:txBody>
          <a:bodyPr wrap="square">
            <a:spAutoFit/>
          </a:bodyPr>
          <a:p>
            <a:pPr marL="0" algn="l">
              <a:buNone/>
            </a:pPr>
            <a:r>
              <a:rPr lang="zh-CN" altLang="en-US" u="none">
                <a:ln w="22225">
                  <a:solidFill>
                    <a:schemeClr val="accent2"/>
                  </a:solidFill>
                  <a:prstDash val="solid"/>
                </a:ln>
                <a:solidFill>
                  <a:schemeClr val="accent2">
                    <a:lumMod val="40000"/>
                    <a:lumOff val="60000"/>
                  </a:schemeClr>
                </a:solidFill>
                <a:effectLst/>
                <a:latin typeface="宋体" panose="02010600030101010101" pitchFamily="2" charset="-122"/>
                <a:cs typeface="方正小标宋简体" charset="0"/>
              </a:rPr>
              <a:t>一、确定入党积极分子</a:t>
            </a:r>
            <a:endParaRPr lang="zh-CN" altLang="en-US" u="none">
              <a:ln w="22225">
                <a:solidFill>
                  <a:schemeClr val="accent2"/>
                </a:solidFill>
                <a:prstDash val="solid"/>
              </a:ln>
              <a:solidFill>
                <a:schemeClr val="accent2">
                  <a:lumMod val="40000"/>
                  <a:lumOff val="60000"/>
                </a:schemeClr>
              </a:solidFill>
              <a:effectLst/>
              <a:latin typeface="宋体" panose="02010600030101010101" pitchFamily="2" charset="-122"/>
              <a:cs typeface="方正小标宋简体" charset="0"/>
            </a:endParaRPr>
          </a:p>
        </p:txBody>
      </p:sp>
      <p:grpSp>
        <p:nvGrpSpPr>
          <p:cNvPr id="7174" name="Group 7"/>
          <p:cNvGrpSpPr/>
          <p:nvPr/>
        </p:nvGrpSpPr>
        <p:grpSpPr>
          <a:xfrm>
            <a:off x="633730" y="1397731"/>
            <a:ext cx="4572000" cy="805084"/>
            <a:chOff x="657" y="2221"/>
            <a:chExt cx="2751" cy="1252"/>
          </a:xfrm>
        </p:grpSpPr>
        <p:sp>
          <p:nvSpPr>
            <p:cNvPr id="7175" name="Rectangle 8"/>
            <p:cNvSpPr/>
            <p:nvPr/>
          </p:nvSpPr>
          <p:spPr>
            <a:xfrm>
              <a:off x="657" y="3099"/>
              <a:ext cx="2751" cy="374"/>
            </a:xfrm>
            <a:prstGeom prst="rect">
              <a:avLst/>
            </a:prstGeom>
            <a:gradFill rotWithShape="0">
              <a:gsLst>
                <a:gs pos="0">
                  <a:srgbClr val="EFD006"/>
                </a:gs>
                <a:gs pos="100000">
                  <a:srgbClr val="FCE980"/>
                </a:gs>
              </a:gsLst>
              <a:lin ang="10800000" scaled="1"/>
              <a:tileRect/>
            </a:gradFill>
            <a:ln w="36000" cap="flat" cmpd="sng">
              <a:solidFill>
                <a:srgbClr val="EFD006"/>
              </a:solidFill>
              <a:prstDash val="solid"/>
              <a:round/>
              <a:headEnd type="none" w="med" len="med"/>
              <a:tailEnd type="none" w="med" len="med"/>
            </a:ln>
          </p:spPr>
          <p:txBody>
            <a:bodyPr lIns="1818000" tIns="74340" rIns="378000" bIns="63000" anchor="ctr"/>
            <a:p>
              <a:pPr lvl="0" defTabSz="0" hangingPunct="0">
                <a:lnSpc>
                  <a:spcPct val="95000"/>
                </a:lnSpc>
                <a:spcAft>
                  <a:spcPct val="0"/>
                </a:spcAft>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ltLang="zh-CN" sz="2800" b="0" dirty="0">
                <a:solidFill>
                  <a:srgbClr val="FFFFFF"/>
                </a:solidFill>
                <a:latin typeface="黑体" panose="02010609060101010101" pitchFamily="49" charset="-122"/>
                <a:ea typeface="黑体" panose="02010609060101010101" pitchFamily="49" charset="-122"/>
              </a:endParaRPr>
            </a:p>
          </p:txBody>
        </p:sp>
        <p:sp>
          <p:nvSpPr>
            <p:cNvPr id="7176" name="Oval 9"/>
            <p:cNvSpPr/>
            <p:nvPr/>
          </p:nvSpPr>
          <p:spPr>
            <a:xfrm>
              <a:off x="868" y="2221"/>
              <a:ext cx="462" cy="877"/>
            </a:xfrm>
            <a:prstGeom prst="ellipse">
              <a:avLst/>
            </a:prstGeom>
            <a:gradFill rotWithShape="0">
              <a:gsLst>
                <a:gs pos="0">
                  <a:srgbClr val="A80404"/>
                </a:gs>
                <a:gs pos="100000">
                  <a:srgbClr val="D26163"/>
                </a:gs>
              </a:gsLst>
              <a:lin ang="16200000" scaled="1"/>
              <a:tileRect/>
            </a:gradFill>
            <a:ln w="36000" cap="flat" cmpd="sng">
              <a:solidFill>
                <a:srgbClr val="A80404"/>
              </a:solidFill>
              <a:prstDash val="solid"/>
              <a:round/>
              <a:headEnd type="none" w="med" len="med"/>
              <a:tailEnd type="none" w="med" len="med"/>
            </a:ln>
          </p:spPr>
          <p:txBody>
            <a:bodyPr lIns="108000" tIns="98280" rIns="108000" bIns="63000" anchor="ctr"/>
            <a:p>
              <a:pPr lvl="0" algn="ctr" defTabSz="0" hangingPunct="0">
                <a:lnSpc>
                  <a:spcPct val="93000"/>
                </a:lnSpc>
                <a:spcAft>
                  <a:spcPct val="0"/>
                </a:spcAft>
                <a:buFont typeface="Times New Roman" panose="02020603050405020304" pitchFamily="18" charset="0"/>
                <a:buNone/>
                <a:tabLst>
                  <a:tab pos="723900" algn="l"/>
                </a:tabLst>
              </a:pPr>
              <a:r>
                <a:rPr lang="en-US" altLang="zh-CN" sz="2800" dirty="0">
                  <a:solidFill>
                    <a:srgbClr val="FFFFFF"/>
                  </a:solidFill>
                  <a:latin typeface="黑体" panose="02010609060101010101" pitchFamily="49" charset="-122"/>
                  <a:ea typeface="黑体" panose="02010609060101010101" pitchFamily="49" charset="-122"/>
                </a:rPr>
                <a:t>3</a:t>
              </a:r>
              <a:endParaRPr lang="en-US" altLang="zh-CN" sz="2800" dirty="0">
                <a:solidFill>
                  <a:srgbClr val="FFFFFF"/>
                </a:solidFill>
                <a:latin typeface="黑体" panose="02010609060101010101" pitchFamily="49" charset="-122"/>
                <a:ea typeface="黑体" panose="02010609060101010101" pitchFamily="49" charset="-122"/>
              </a:endParaRPr>
            </a:p>
          </p:txBody>
        </p:sp>
        <p:pic>
          <p:nvPicPr>
            <p:cNvPr id="7177" name="Picture 10"/>
            <p:cNvPicPr>
              <a:picLocks noChangeAspect="1"/>
            </p:cNvPicPr>
            <p:nvPr/>
          </p:nvPicPr>
          <p:blipFill>
            <a:blip r:embed="rId1"/>
            <a:stretch>
              <a:fillRect/>
            </a:stretch>
          </p:blipFill>
          <p:spPr>
            <a:xfrm>
              <a:off x="1006" y="2765"/>
              <a:ext cx="307" cy="203"/>
            </a:xfrm>
            <a:prstGeom prst="rect">
              <a:avLst/>
            </a:prstGeom>
            <a:noFill/>
            <a:ln w="9525">
              <a:noFill/>
            </a:ln>
          </p:spPr>
        </p:pic>
        <p:sp>
          <p:nvSpPr>
            <p:cNvPr id="7178" name="Oval 11"/>
            <p:cNvSpPr/>
            <p:nvPr/>
          </p:nvSpPr>
          <p:spPr>
            <a:xfrm>
              <a:off x="1084" y="3312"/>
              <a:ext cx="383" cy="69"/>
            </a:xfrm>
            <a:prstGeom prst="ellipse">
              <a:avLst/>
            </a:prstGeom>
            <a:solidFill>
              <a:srgbClr val="989898">
                <a:alpha val="50195"/>
              </a:srgbClr>
            </a:solidFill>
            <a:ln w="9525">
              <a:noFill/>
            </a:ln>
          </p:spPr>
          <p:txBody>
            <a:bodyPr wrap="none" anchor="ctr"/>
            <a:p>
              <a:pPr lvl="0" hangingPunct="0">
                <a:lnSpc>
                  <a:spcPct val="93000"/>
                </a:lnSpc>
                <a:spcAft>
                  <a:spcPct val="0"/>
                </a:spcAft>
                <a:buFont typeface="Times New Roman" panose="02020603050405020304" pitchFamily="18" charset="0"/>
                <a:buNone/>
              </a:pPr>
              <a:endParaRPr lang="zh-CN" altLang="en-US" sz="2800" b="0" dirty="0">
                <a:solidFill>
                  <a:schemeClr val="tx1"/>
                </a:solidFill>
                <a:latin typeface="黑体" panose="02010609060101010101" pitchFamily="49" charset="-122"/>
                <a:ea typeface="黑体" panose="02010609060101010101" pitchFamily="49" charset="-122"/>
              </a:endParaRPr>
            </a:p>
          </p:txBody>
        </p:sp>
      </p:grpSp>
      <p:sp>
        <p:nvSpPr>
          <p:cNvPr id="6" name="文本框 5"/>
          <p:cNvSpPr txBox="1"/>
          <p:nvPr/>
        </p:nvSpPr>
        <p:spPr>
          <a:xfrm>
            <a:off x="1983740" y="1315720"/>
            <a:ext cx="3400425" cy="731520"/>
          </a:xfrm>
          <a:prstGeom prst="rect">
            <a:avLst/>
          </a:prstGeom>
          <a:noFill/>
        </p:spPr>
        <p:txBody>
          <a:bodyPr wrap="none" rtlCol="0" anchor="t">
            <a:spAutoFit/>
          </a:bodyPr>
          <a:p>
            <a:pPr>
              <a:buNone/>
            </a:pPr>
            <a:r>
              <a:rPr lang="zh-CN" altLang="en-US" sz="2800">
                <a:latin typeface="宋体" panose="02010600030101010101" pitchFamily="2" charset="-122"/>
                <a:cs typeface="方正小标宋简体" charset="0"/>
                <a:sym typeface="+mn-ea"/>
              </a:rPr>
              <a:t>发展工作的主要程序</a:t>
            </a:r>
            <a:endParaRPr lang="zh-CN" altLang="en-US" sz="2800">
              <a:latin typeface="宋体" panose="02010600030101010101" pitchFamily="2" charset="-122"/>
              <a:cs typeface="方正小标宋简体" charset="0"/>
              <a:sym typeface="+mn-ea"/>
            </a:endParaRPr>
          </a:p>
        </p:txBody>
      </p:sp>
      <p:sp>
        <p:nvSpPr>
          <p:cNvPr id="2" name="文本框 1"/>
          <p:cNvSpPr txBox="1"/>
          <p:nvPr/>
        </p:nvSpPr>
        <p:spPr>
          <a:xfrm>
            <a:off x="445770" y="3312160"/>
            <a:ext cx="6704330" cy="640080"/>
          </a:xfrm>
          <a:prstGeom prst="rect">
            <a:avLst/>
          </a:prstGeom>
          <a:noFill/>
        </p:spPr>
        <p:txBody>
          <a:bodyPr wrap="square" rtlCol="0">
            <a:spAutoFit/>
            <a:scene3d>
              <a:camera prst="orthographicFront"/>
              <a:lightRig rig="threePt" dir="t"/>
            </a:scene3d>
          </a:bodyPr>
          <a:p>
            <a:pPr>
              <a:buNone/>
            </a:pPr>
            <a:r>
              <a:rPr lang="zh-CN" altLang="en-US">
                <a:solidFill>
                  <a:schemeClr val="accent1"/>
                </a:solidFill>
                <a:effectLst>
                  <a:outerShdw blurRad="38100" dist="25400" dir="5400000" algn="ctr" rotWithShape="0">
                    <a:srgbClr val="6E747A">
                      <a:alpha val="43000"/>
                    </a:srgbClr>
                  </a:outerShdw>
                </a:effectLst>
              </a:rPr>
              <a:t>（三）申请入党需要把握的问题</a:t>
            </a:r>
            <a:endParaRPr lang="zh-CN" altLang="en-US">
              <a:solidFill>
                <a:schemeClr val="accent1"/>
              </a:solidFill>
              <a:effectLst>
                <a:outerShdw blurRad="38100" dist="25400" dir="5400000" algn="ctr" rotWithShape="0">
                  <a:srgbClr val="6E747A">
                    <a:alpha val="43000"/>
                  </a:srgbClr>
                </a:outerShdw>
              </a:effectLst>
            </a:endParaRPr>
          </a:p>
        </p:txBody>
      </p:sp>
      <p:sp>
        <p:nvSpPr>
          <p:cNvPr id="3" name="文本框 2"/>
          <p:cNvSpPr txBox="1"/>
          <p:nvPr/>
        </p:nvSpPr>
        <p:spPr>
          <a:xfrm>
            <a:off x="709930" y="3855085"/>
            <a:ext cx="8797290" cy="3520440"/>
          </a:xfrm>
          <a:prstGeom prst="rect">
            <a:avLst/>
          </a:prstGeom>
          <a:noFill/>
        </p:spPr>
        <p:txBody>
          <a:bodyPr wrap="square" rtlCol="0">
            <a:spAutoFit/>
          </a:bodyPr>
          <a:p>
            <a:pPr>
              <a:lnSpc>
                <a:spcPts val="3000"/>
              </a:lnSpc>
              <a:spcAft>
                <a:spcPts val="0"/>
              </a:spcAft>
              <a:buNone/>
            </a:pPr>
            <a:r>
              <a:rPr lang="en-US" altLang="zh-CN" sz="2000">
                <a:solidFill>
                  <a:srgbClr val="FF0000"/>
                </a:solidFill>
              </a:rPr>
              <a:t>       </a:t>
            </a:r>
            <a:r>
              <a:rPr lang="zh-CN" altLang="en-US" sz="2000">
                <a:solidFill>
                  <a:srgbClr val="FF0000"/>
                </a:solidFill>
              </a:rPr>
              <a:t>1.申请入党的人要写入党申请书。</a:t>
            </a:r>
            <a:endParaRPr lang="zh-CN" altLang="en-US" sz="2000">
              <a:solidFill>
                <a:srgbClr val="FF0000"/>
              </a:solidFill>
            </a:endParaRPr>
          </a:p>
          <a:p>
            <a:pPr>
              <a:lnSpc>
                <a:spcPts val="3000"/>
              </a:lnSpc>
              <a:spcAft>
                <a:spcPts val="0"/>
              </a:spcAft>
              <a:buNone/>
            </a:pPr>
            <a:r>
              <a:rPr lang="en-US" altLang="zh-CN" sz="2000">
                <a:solidFill>
                  <a:srgbClr val="FF0000"/>
                </a:solidFill>
              </a:rPr>
              <a:t>       2</a:t>
            </a:r>
            <a:r>
              <a:rPr lang="zh-CN" altLang="en-US" sz="2000">
                <a:solidFill>
                  <a:srgbClr val="FF0000"/>
                </a:solidFill>
              </a:rPr>
              <a:t>.申请入党的人要对党忠诚老实。</a:t>
            </a:r>
            <a:endParaRPr lang="zh-CN" altLang="en-US" sz="2000">
              <a:solidFill>
                <a:srgbClr val="FF0000"/>
              </a:solidFill>
            </a:endParaRPr>
          </a:p>
          <a:p>
            <a:pPr>
              <a:lnSpc>
                <a:spcPts val="3000"/>
              </a:lnSpc>
              <a:spcAft>
                <a:spcPts val="0"/>
              </a:spcAft>
              <a:buNone/>
            </a:pPr>
            <a:r>
              <a:rPr lang="en-US" altLang="zh-CN" sz="2000">
                <a:solidFill>
                  <a:srgbClr val="FF0000"/>
                </a:solidFill>
              </a:rPr>
              <a:t>       3</a:t>
            </a:r>
            <a:r>
              <a:rPr lang="zh-CN" altLang="en-US" sz="2000">
                <a:solidFill>
                  <a:srgbClr val="FF0000"/>
                </a:solidFill>
              </a:rPr>
              <a:t>.不能动员非党同志写入党申请书。</a:t>
            </a:r>
            <a:endParaRPr lang="zh-CN" altLang="en-US" sz="2000">
              <a:solidFill>
                <a:srgbClr val="FF0000"/>
              </a:solidFill>
            </a:endParaRPr>
          </a:p>
          <a:p>
            <a:pPr>
              <a:lnSpc>
                <a:spcPts val="3000"/>
              </a:lnSpc>
              <a:spcAft>
                <a:spcPts val="0"/>
              </a:spcAft>
              <a:buNone/>
            </a:pPr>
            <a:r>
              <a:rPr lang="en-US" altLang="zh-CN" sz="2000">
                <a:solidFill>
                  <a:srgbClr val="FF0000"/>
                </a:solidFill>
              </a:rPr>
              <a:t>       4</a:t>
            </a:r>
            <a:r>
              <a:rPr lang="zh-CN" altLang="en-US" sz="2000">
                <a:solidFill>
                  <a:srgbClr val="FF0000"/>
                </a:solidFill>
              </a:rPr>
              <a:t>.暂不具备条件的人也可以写入党申请书。</a:t>
            </a:r>
            <a:endParaRPr lang="zh-CN" altLang="en-US" sz="2000">
              <a:solidFill>
                <a:srgbClr val="FF0000"/>
              </a:solidFill>
            </a:endParaRPr>
          </a:p>
          <a:p>
            <a:pPr>
              <a:lnSpc>
                <a:spcPts val="3000"/>
              </a:lnSpc>
              <a:spcAft>
                <a:spcPts val="0"/>
              </a:spcAft>
              <a:buNone/>
            </a:pPr>
            <a:r>
              <a:rPr lang="en-US" altLang="zh-CN" sz="2000">
                <a:solidFill>
                  <a:srgbClr val="FF0000"/>
                </a:solidFill>
              </a:rPr>
              <a:t>       5</a:t>
            </a:r>
            <a:r>
              <a:rPr lang="zh-CN" altLang="en-US" sz="2000">
                <a:solidFill>
                  <a:srgbClr val="FF0000"/>
                </a:solidFill>
              </a:rPr>
              <a:t>.入党申请人不必经常写入党申请书。</a:t>
            </a:r>
            <a:endParaRPr lang="zh-CN" altLang="en-US" sz="2000">
              <a:solidFill>
                <a:srgbClr val="FF0000"/>
              </a:solidFill>
            </a:endParaRPr>
          </a:p>
          <a:p>
            <a:pPr>
              <a:lnSpc>
                <a:spcPts val="3000"/>
              </a:lnSpc>
              <a:spcAft>
                <a:spcPts val="0"/>
              </a:spcAft>
              <a:buNone/>
            </a:pPr>
            <a:r>
              <a:rPr lang="en-US" altLang="zh-CN" sz="2000">
                <a:solidFill>
                  <a:srgbClr val="FF0000"/>
                </a:solidFill>
              </a:rPr>
              <a:t>       6</a:t>
            </a:r>
            <a:r>
              <a:rPr lang="zh-CN" altLang="en-US" sz="2000">
                <a:solidFill>
                  <a:srgbClr val="FF0000"/>
                </a:solidFill>
              </a:rPr>
              <a:t>.入党申请书要由本人亲自书写。</a:t>
            </a:r>
            <a:endParaRPr lang="zh-CN" altLang="en-US" sz="2000">
              <a:solidFill>
                <a:srgbClr val="FF0000"/>
              </a:solidFill>
            </a:endParaRPr>
          </a:p>
          <a:p>
            <a:pPr>
              <a:lnSpc>
                <a:spcPts val="3000"/>
              </a:lnSpc>
              <a:spcAft>
                <a:spcPts val="0"/>
              </a:spcAft>
              <a:buNone/>
            </a:pPr>
            <a:r>
              <a:rPr lang="en-US" altLang="zh-CN" sz="2000">
                <a:solidFill>
                  <a:srgbClr val="FF0000"/>
                </a:solidFill>
              </a:rPr>
              <a:t>       7</a:t>
            </a:r>
            <a:r>
              <a:rPr lang="zh-CN" altLang="en-US" sz="2000">
                <a:solidFill>
                  <a:srgbClr val="FF0000"/>
                </a:solidFill>
              </a:rPr>
              <a:t>.一般情况下也可以写自传。</a:t>
            </a:r>
            <a:endParaRPr lang="zh-CN" altLang="en-US" sz="2000">
              <a:solidFill>
                <a:srgbClr val="FF0000"/>
              </a:solidFill>
            </a:endParaRPr>
          </a:p>
          <a:p>
            <a:pPr>
              <a:lnSpc>
                <a:spcPts val="3000"/>
              </a:lnSpc>
              <a:spcAft>
                <a:spcPts val="0"/>
              </a:spcAft>
              <a:buNone/>
            </a:pPr>
            <a:r>
              <a:rPr lang="en-US" altLang="zh-CN" sz="2000">
                <a:solidFill>
                  <a:srgbClr val="FF0000"/>
                </a:solidFill>
              </a:rPr>
              <a:t>       8</a:t>
            </a:r>
            <a:r>
              <a:rPr lang="zh-CN" altLang="en-US" sz="2000">
                <a:solidFill>
                  <a:srgbClr val="FF0000"/>
                </a:solidFill>
              </a:rPr>
              <a:t>.临时工、合同工工作一年以上可以写入党申请书。</a:t>
            </a:r>
            <a:endParaRPr lang="zh-CN" altLang="en-US" sz="2000">
              <a:solidFill>
                <a:srgbClr val="FF0000"/>
              </a:solidFill>
            </a:endParaRPr>
          </a:p>
          <a:p>
            <a:pPr>
              <a:lnSpc>
                <a:spcPts val="3000"/>
              </a:lnSpc>
              <a:spcAft>
                <a:spcPts val="0"/>
              </a:spcAft>
              <a:buNone/>
            </a:pPr>
            <a:r>
              <a:rPr lang="en-US" altLang="zh-CN" sz="2000">
                <a:solidFill>
                  <a:srgbClr val="FF0000"/>
                </a:solidFill>
              </a:rPr>
              <a:t>       9</a:t>
            </a:r>
            <a:r>
              <a:rPr lang="zh-CN" altLang="en-US" sz="2000">
                <a:solidFill>
                  <a:srgbClr val="FF0000"/>
                </a:solidFill>
              </a:rPr>
              <a:t>. 28周岁以下的青年申请入党一般应是共青团员。</a:t>
            </a:r>
            <a:endParaRPr lang="zh-CN" altLang="en-US" sz="200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p:tgtEl>
                                          <p:spTgt spid="3"/>
                                        </p:tgtEl>
                                        <p:attrNameLst>
                                          <p:attrName>ppt_y</p:attrName>
                                        </p:attrNameLst>
                                      </p:cBhvr>
                                      <p:tavLst>
                                        <p:tav tm="0">
                                          <p:val>
                                            <p:strVal val="#ppt_y+#ppt_h*1.125000"/>
                                          </p:val>
                                        </p:tav>
                                        <p:tav tm="100000">
                                          <p:val>
                                            <p:strVal val="#ppt_y"/>
                                          </p:val>
                                        </p:tav>
                                      </p:tavLst>
                                    </p:anim>
                                    <p:animEffect transition="in" filter="wipe(up)">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633730" y="2828925"/>
            <a:ext cx="4905375" cy="822960"/>
          </a:xfrm>
          <a:prstGeom prst="rect">
            <a:avLst/>
          </a:prstGeom>
          <a:noFill/>
          <a:ln w="9525">
            <a:noFill/>
          </a:ln>
        </p:spPr>
        <p:txBody>
          <a:bodyPr wrap="square">
            <a:spAutoFit/>
            <a:scene3d>
              <a:camera prst="orthographicFront"/>
              <a:lightRig rig="threePt" dir="t"/>
            </a:scene3d>
          </a:bodyPr>
          <a:p>
            <a:pPr marL="0" algn="l">
              <a:lnSpc>
                <a:spcPct val="200000"/>
              </a:lnSpc>
              <a:buNone/>
            </a:pPr>
            <a:r>
              <a:rPr lang="en-US" altLang="zh-CN" sz="1600" b="0" u="none">
                <a:solidFill>
                  <a:schemeClr val="accent1"/>
                </a:solidFill>
                <a:effectLst>
                  <a:outerShdw blurRad="38100" dist="25400" dir="5400000" algn="ctr" rotWithShape="0">
                    <a:srgbClr val="6E747A">
                      <a:alpha val="43000"/>
                    </a:srgbClr>
                  </a:outerShdw>
                </a:effectLst>
                <a:latin typeface="方正隶二_GBK" charset="0"/>
                <a:ea typeface="方正隶二_GBK" charset="0"/>
                <a:cs typeface="方正隶二_GBK" charset="0"/>
              </a:rPr>
              <a:t> </a:t>
            </a:r>
            <a:r>
              <a:rPr lang="en-US" altLang="zh-CN" sz="1800" b="0" u="none">
                <a:solidFill>
                  <a:srgbClr val="FF0000"/>
                </a:solidFill>
                <a:effectLst>
                  <a:outerShdw blurRad="38100" dist="25400" dir="5400000" algn="ctr" rotWithShape="0">
                    <a:srgbClr val="6E747A">
                      <a:alpha val="43000"/>
                    </a:srgbClr>
                  </a:outerShdw>
                </a:effectLst>
                <a:latin typeface="方正隶二_GBK" charset="0"/>
                <a:ea typeface="方正隶二_GBK" charset="0"/>
                <a:cs typeface="方正隶二_GBK" charset="0"/>
              </a:rPr>
              <a:t> </a:t>
            </a:r>
            <a:r>
              <a:rPr lang="zh-CN" altLang="en-US" b="0" u="none">
                <a:solidFill>
                  <a:srgbClr val="FF0000"/>
                </a:solidFill>
                <a:effectLst>
                  <a:outerShdw blurRad="38100" dist="25400" dir="5400000" algn="ctr" rotWithShape="0">
                    <a:srgbClr val="6E747A">
                      <a:alpha val="43000"/>
                    </a:srgbClr>
                  </a:outerShdw>
                </a:effectLst>
                <a:latin typeface="方正隶二_GBK" charset="0"/>
                <a:ea typeface="方正隶二_GBK" charset="0"/>
                <a:cs typeface="方正隶二_GBK" charset="0"/>
              </a:rPr>
              <a:t>第二步：研究确定入党积极分子</a:t>
            </a:r>
            <a:endParaRPr lang="zh-CN" altLang="en-US" b="0" u="none">
              <a:solidFill>
                <a:srgbClr val="FF0000"/>
              </a:solidFill>
              <a:effectLst>
                <a:outerShdw blurRad="38100" dist="25400" dir="5400000" algn="ctr" rotWithShape="0">
                  <a:srgbClr val="6E747A">
                    <a:alpha val="43000"/>
                  </a:srgbClr>
                </a:outerShdw>
              </a:effectLst>
              <a:latin typeface="方正隶二_GBK" charset="0"/>
              <a:ea typeface="方正隶二_GBK" charset="0"/>
              <a:cs typeface="方正隶二_GBK" charset="0"/>
            </a:endParaRPr>
          </a:p>
        </p:txBody>
      </p:sp>
      <p:sp>
        <p:nvSpPr>
          <p:cNvPr id="100" name="文本框 99"/>
          <p:cNvSpPr txBox="1"/>
          <p:nvPr/>
        </p:nvSpPr>
        <p:spPr>
          <a:xfrm>
            <a:off x="984250" y="2263775"/>
            <a:ext cx="3848735" cy="640080"/>
          </a:xfrm>
          <a:prstGeom prst="rect">
            <a:avLst/>
          </a:prstGeom>
          <a:noFill/>
          <a:ln w="9525">
            <a:noFill/>
          </a:ln>
        </p:spPr>
        <p:txBody>
          <a:bodyPr wrap="square">
            <a:spAutoFit/>
          </a:bodyPr>
          <a:p>
            <a:pPr marL="0" algn="l">
              <a:buNone/>
            </a:pPr>
            <a:r>
              <a:rPr lang="zh-CN" altLang="en-US" u="none">
                <a:ln w="22225">
                  <a:solidFill>
                    <a:schemeClr val="accent2"/>
                  </a:solidFill>
                  <a:prstDash val="solid"/>
                </a:ln>
                <a:solidFill>
                  <a:schemeClr val="accent2">
                    <a:lumMod val="40000"/>
                    <a:lumOff val="60000"/>
                  </a:schemeClr>
                </a:solidFill>
                <a:effectLst/>
                <a:latin typeface="宋体" panose="02010600030101010101" pitchFamily="2" charset="-122"/>
                <a:cs typeface="方正小标宋简体" charset="0"/>
              </a:rPr>
              <a:t>一、确定入党积极分子</a:t>
            </a:r>
            <a:endParaRPr lang="zh-CN" altLang="en-US" u="none">
              <a:ln w="22225">
                <a:solidFill>
                  <a:schemeClr val="accent2"/>
                </a:solidFill>
                <a:prstDash val="solid"/>
              </a:ln>
              <a:solidFill>
                <a:schemeClr val="accent2">
                  <a:lumMod val="40000"/>
                  <a:lumOff val="60000"/>
                </a:schemeClr>
              </a:solidFill>
              <a:effectLst/>
              <a:latin typeface="宋体" panose="02010600030101010101" pitchFamily="2" charset="-122"/>
              <a:cs typeface="方正小标宋简体" charset="0"/>
            </a:endParaRPr>
          </a:p>
        </p:txBody>
      </p:sp>
      <p:grpSp>
        <p:nvGrpSpPr>
          <p:cNvPr id="7174" name="Group 7"/>
          <p:cNvGrpSpPr/>
          <p:nvPr/>
        </p:nvGrpSpPr>
        <p:grpSpPr>
          <a:xfrm>
            <a:off x="633730" y="1397731"/>
            <a:ext cx="4572000" cy="805084"/>
            <a:chOff x="657" y="2221"/>
            <a:chExt cx="2751" cy="1252"/>
          </a:xfrm>
        </p:grpSpPr>
        <p:sp>
          <p:nvSpPr>
            <p:cNvPr id="7175" name="Rectangle 8"/>
            <p:cNvSpPr/>
            <p:nvPr/>
          </p:nvSpPr>
          <p:spPr>
            <a:xfrm>
              <a:off x="657" y="3099"/>
              <a:ext cx="2751" cy="374"/>
            </a:xfrm>
            <a:prstGeom prst="rect">
              <a:avLst/>
            </a:prstGeom>
            <a:gradFill rotWithShape="0">
              <a:gsLst>
                <a:gs pos="0">
                  <a:srgbClr val="EFD006"/>
                </a:gs>
                <a:gs pos="100000">
                  <a:srgbClr val="FCE980"/>
                </a:gs>
              </a:gsLst>
              <a:lin ang="10800000" scaled="1"/>
              <a:tileRect/>
            </a:gradFill>
            <a:ln w="36000" cap="flat" cmpd="sng">
              <a:solidFill>
                <a:srgbClr val="EFD006"/>
              </a:solidFill>
              <a:prstDash val="solid"/>
              <a:round/>
              <a:headEnd type="none" w="med" len="med"/>
              <a:tailEnd type="none" w="med" len="med"/>
            </a:ln>
          </p:spPr>
          <p:txBody>
            <a:bodyPr lIns="1818000" tIns="74340" rIns="378000" bIns="63000" anchor="ctr"/>
            <a:p>
              <a:pPr lvl="0" defTabSz="0" hangingPunct="0">
                <a:lnSpc>
                  <a:spcPct val="95000"/>
                </a:lnSpc>
                <a:spcAft>
                  <a:spcPct val="0"/>
                </a:spcAft>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ltLang="zh-CN" sz="2800" b="0" dirty="0">
                <a:solidFill>
                  <a:srgbClr val="FFFFFF"/>
                </a:solidFill>
                <a:latin typeface="黑体" panose="02010609060101010101" pitchFamily="49" charset="-122"/>
                <a:ea typeface="黑体" panose="02010609060101010101" pitchFamily="49" charset="-122"/>
              </a:endParaRPr>
            </a:p>
          </p:txBody>
        </p:sp>
        <p:sp>
          <p:nvSpPr>
            <p:cNvPr id="7176" name="Oval 9"/>
            <p:cNvSpPr/>
            <p:nvPr/>
          </p:nvSpPr>
          <p:spPr>
            <a:xfrm>
              <a:off x="868" y="2221"/>
              <a:ext cx="462" cy="877"/>
            </a:xfrm>
            <a:prstGeom prst="ellipse">
              <a:avLst/>
            </a:prstGeom>
            <a:gradFill rotWithShape="0">
              <a:gsLst>
                <a:gs pos="0">
                  <a:srgbClr val="A80404"/>
                </a:gs>
                <a:gs pos="100000">
                  <a:srgbClr val="D26163"/>
                </a:gs>
              </a:gsLst>
              <a:lin ang="16200000" scaled="1"/>
              <a:tileRect/>
            </a:gradFill>
            <a:ln w="36000" cap="flat" cmpd="sng">
              <a:solidFill>
                <a:srgbClr val="A80404"/>
              </a:solidFill>
              <a:prstDash val="solid"/>
              <a:round/>
              <a:headEnd type="none" w="med" len="med"/>
              <a:tailEnd type="none" w="med" len="med"/>
            </a:ln>
          </p:spPr>
          <p:txBody>
            <a:bodyPr lIns="108000" tIns="98280" rIns="108000" bIns="63000" anchor="ctr"/>
            <a:p>
              <a:pPr lvl="0" algn="ctr" defTabSz="0" hangingPunct="0">
                <a:lnSpc>
                  <a:spcPct val="93000"/>
                </a:lnSpc>
                <a:spcAft>
                  <a:spcPct val="0"/>
                </a:spcAft>
                <a:buFont typeface="Times New Roman" panose="02020603050405020304" pitchFamily="18" charset="0"/>
                <a:buNone/>
                <a:tabLst>
                  <a:tab pos="723900" algn="l"/>
                </a:tabLst>
              </a:pPr>
              <a:r>
                <a:rPr lang="en-US" altLang="zh-CN" sz="2800" dirty="0">
                  <a:solidFill>
                    <a:srgbClr val="FFFFFF"/>
                  </a:solidFill>
                  <a:latin typeface="黑体" panose="02010609060101010101" pitchFamily="49" charset="-122"/>
                  <a:ea typeface="黑体" panose="02010609060101010101" pitchFamily="49" charset="-122"/>
                </a:rPr>
                <a:t>3</a:t>
              </a:r>
              <a:endParaRPr lang="en-US" altLang="zh-CN" sz="2800" dirty="0">
                <a:solidFill>
                  <a:srgbClr val="FFFFFF"/>
                </a:solidFill>
                <a:latin typeface="黑体" panose="02010609060101010101" pitchFamily="49" charset="-122"/>
                <a:ea typeface="黑体" panose="02010609060101010101" pitchFamily="49" charset="-122"/>
              </a:endParaRPr>
            </a:p>
          </p:txBody>
        </p:sp>
        <p:pic>
          <p:nvPicPr>
            <p:cNvPr id="7177" name="Picture 10"/>
            <p:cNvPicPr>
              <a:picLocks noChangeAspect="1"/>
            </p:cNvPicPr>
            <p:nvPr/>
          </p:nvPicPr>
          <p:blipFill>
            <a:blip r:embed="rId1"/>
            <a:stretch>
              <a:fillRect/>
            </a:stretch>
          </p:blipFill>
          <p:spPr>
            <a:xfrm>
              <a:off x="1006" y="2765"/>
              <a:ext cx="307" cy="203"/>
            </a:xfrm>
            <a:prstGeom prst="rect">
              <a:avLst/>
            </a:prstGeom>
            <a:noFill/>
            <a:ln w="9525">
              <a:noFill/>
            </a:ln>
          </p:spPr>
        </p:pic>
        <p:sp>
          <p:nvSpPr>
            <p:cNvPr id="7178" name="Oval 11"/>
            <p:cNvSpPr/>
            <p:nvPr/>
          </p:nvSpPr>
          <p:spPr>
            <a:xfrm>
              <a:off x="1084" y="3312"/>
              <a:ext cx="383" cy="69"/>
            </a:xfrm>
            <a:prstGeom prst="ellipse">
              <a:avLst/>
            </a:prstGeom>
            <a:solidFill>
              <a:srgbClr val="989898">
                <a:alpha val="50195"/>
              </a:srgbClr>
            </a:solidFill>
            <a:ln w="9525">
              <a:noFill/>
            </a:ln>
          </p:spPr>
          <p:txBody>
            <a:bodyPr wrap="none" anchor="ctr"/>
            <a:p>
              <a:pPr lvl="0" hangingPunct="0">
                <a:lnSpc>
                  <a:spcPct val="93000"/>
                </a:lnSpc>
                <a:spcAft>
                  <a:spcPct val="0"/>
                </a:spcAft>
                <a:buFont typeface="Times New Roman" panose="02020603050405020304" pitchFamily="18" charset="0"/>
                <a:buNone/>
              </a:pPr>
              <a:endParaRPr lang="zh-CN" altLang="en-US" sz="2800" b="0" dirty="0">
                <a:solidFill>
                  <a:schemeClr val="tx1"/>
                </a:solidFill>
                <a:latin typeface="黑体" panose="02010609060101010101" pitchFamily="49" charset="-122"/>
                <a:ea typeface="黑体" panose="02010609060101010101" pitchFamily="49" charset="-122"/>
              </a:endParaRPr>
            </a:p>
          </p:txBody>
        </p:sp>
      </p:grpSp>
      <p:sp>
        <p:nvSpPr>
          <p:cNvPr id="6" name="文本框 5"/>
          <p:cNvSpPr txBox="1"/>
          <p:nvPr/>
        </p:nvSpPr>
        <p:spPr>
          <a:xfrm>
            <a:off x="1983740" y="1315720"/>
            <a:ext cx="3400425" cy="731520"/>
          </a:xfrm>
          <a:prstGeom prst="rect">
            <a:avLst/>
          </a:prstGeom>
          <a:noFill/>
        </p:spPr>
        <p:txBody>
          <a:bodyPr wrap="none" rtlCol="0" anchor="t">
            <a:spAutoFit/>
          </a:bodyPr>
          <a:p>
            <a:pPr>
              <a:buNone/>
            </a:pPr>
            <a:r>
              <a:rPr lang="zh-CN" altLang="en-US" sz="2800">
                <a:latin typeface="宋体" panose="02010600030101010101" pitchFamily="2" charset="-122"/>
                <a:cs typeface="方正小标宋简体" charset="0"/>
                <a:sym typeface="+mn-ea"/>
              </a:rPr>
              <a:t>发展工作的主要程序</a:t>
            </a:r>
            <a:endParaRPr lang="zh-CN" altLang="en-US" sz="2800">
              <a:latin typeface="宋体" panose="02010600030101010101" pitchFamily="2" charset="-122"/>
              <a:cs typeface="方正小标宋简体" charset="0"/>
              <a:sym typeface="+mn-ea"/>
            </a:endParaRPr>
          </a:p>
        </p:txBody>
      </p:sp>
      <p:sp>
        <p:nvSpPr>
          <p:cNvPr id="2" name="文本框 1"/>
          <p:cNvSpPr txBox="1"/>
          <p:nvPr/>
        </p:nvSpPr>
        <p:spPr>
          <a:xfrm>
            <a:off x="641985" y="3651885"/>
            <a:ext cx="5608320" cy="640080"/>
          </a:xfrm>
          <a:prstGeom prst="rect">
            <a:avLst/>
          </a:prstGeom>
          <a:noFill/>
        </p:spPr>
        <p:txBody>
          <a:bodyPr wrap="square" rtlCol="0">
            <a:spAutoFit/>
            <a:scene3d>
              <a:camera prst="orthographicFront"/>
              <a:lightRig rig="threePt" dir="t"/>
            </a:scene3d>
          </a:bodyPr>
          <a:p>
            <a:pPr>
              <a:buNone/>
            </a:pPr>
            <a:r>
              <a:rPr lang="zh-CN" altLang="en-US">
                <a:solidFill>
                  <a:schemeClr val="accent1"/>
                </a:solidFill>
                <a:effectLst>
                  <a:outerShdw blurRad="38100" dist="25400" dir="5400000" algn="ctr" rotWithShape="0">
                    <a:srgbClr val="6E747A">
                      <a:alpha val="43000"/>
                    </a:srgbClr>
                  </a:outerShdw>
                </a:effectLst>
              </a:rPr>
              <a:t>（一）党组织派人同入党申请人谈话</a:t>
            </a:r>
            <a:endParaRPr lang="zh-CN" altLang="en-US">
              <a:solidFill>
                <a:schemeClr val="accent1"/>
              </a:solidFill>
              <a:effectLst>
                <a:outerShdw blurRad="38100" dist="25400" dir="5400000" algn="ctr" rotWithShape="0">
                  <a:srgbClr val="6E747A">
                    <a:alpha val="43000"/>
                  </a:srgbClr>
                </a:outerShdw>
              </a:effectLst>
            </a:endParaRPr>
          </a:p>
        </p:txBody>
      </p:sp>
      <p:sp>
        <p:nvSpPr>
          <p:cNvPr id="3" name="文本框 2"/>
          <p:cNvSpPr txBox="1"/>
          <p:nvPr/>
        </p:nvSpPr>
        <p:spPr>
          <a:xfrm>
            <a:off x="641985" y="4391660"/>
            <a:ext cx="8797290" cy="1188720"/>
          </a:xfrm>
          <a:prstGeom prst="rect">
            <a:avLst/>
          </a:prstGeom>
          <a:noFill/>
        </p:spPr>
        <p:txBody>
          <a:bodyPr wrap="square" rtlCol="0">
            <a:spAutoFit/>
          </a:bodyPr>
          <a:p>
            <a:pPr>
              <a:buNone/>
            </a:pPr>
            <a:r>
              <a:rPr lang="en-US" altLang="zh-CN">
                <a:solidFill>
                  <a:srgbClr val="FF0000"/>
                </a:solidFill>
              </a:rPr>
              <a:t>       </a:t>
            </a:r>
            <a:r>
              <a:rPr lang="zh-CN" altLang="en-US">
                <a:solidFill>
                  <a:srgbClr val="FF0000"/>
                </a:solidFill>
              </a:rPr>
              <a:t>入党申请人向党组织递交入党申请后，党组织应当在一个月内派人同入党申请人谈话</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ppt_y</p:attrName>
                                        </p:attrNameLst>
                                      </p:cBhvr>
                                      <p:tavLst>
                                        <p:tav tm="0">
                                          <p:val>
                                            <p:strVal val="#ppt_y+#ppt_h*1.125000"/>
                                          </p:val>
                                        </p:tav>
                                        <p:tav tm="100000">
                                          <p:val>
                                            <p:strVal val="#ppt_y"/>
                                          </p:val>
                                        </p:tav>
                                      </p:tavLst>
                                    </p:anim>
                                    <p:animEffect transition="in" filter="wipe(up)">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p:tgtEl>
                                          <p:spTgt spid="3"/>
                                        </p:tgtEl>
                                        <p:attrNameLst>
                                          <p:attrName>ppt_y</p:attrName>
                                        </p:attrNameLst>
                                      </p:cBhvr>
                                      <p:tavLst>
                                        <p:tav tm="0">
                                          <p:val>
                                            <p:strVal val="#ppt_y+#ppt_h*1.125000"/>
                                          </p:val>
                                        </p:tav>
                                        <p:tav tm="100000">
                                          <p:val>
                                            <p:strVal val="#ppt_y"/>
                                          </p:val>
                                        </p:tav>
                                      </p:tavLst>
                                    </p:anim>
                                    <p:animEffect transition="in" filter="wipe(up)">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633730" y="2666365"/>
            <a:ext cx="8418195" cy="822960"/>
          </a:xfrm>
          <a:prstGeom prst="rect">
            <a:avLst/>
          </a:prstGeom>
          <a:noFill/>
          <a:ln w="9525">
            <a:noFill/>
          </a:ln>
        </p:spPr>
        <p:txBody>
          <a:bodyPr wrap="square">
            <a:spAutoFit/>
            <a:scene3d>
              <a:camera prst="orthographicFront"/>
              <a:lightRig rig="threePt" dir="t"/>
            </a:scene3d>
          </a:bodyPr>
          <a:p>
            <a:pPr marL="0" algn="l">
              <a:lnSpc>
                <a:spcPct val="200000"/>
              </a:lnSpc>
              <a:buNone/>
            </a:pPr>
            <a:r>
              <a:rPr lang="en-US" altLang="zh-CN" sz="1600" b="0" u="none">
                <a:solidFill>
                  <a:schemeClr val="accent1"/>
                </a:solidFill>
                <a:effectLst>
                  <a:outerShdw blurRad="38100" dist="25400" dir="5400000" algn="ctr" rotWithShape="0">
                    <a:srgbClr val="6E747A">
                      <a:alpha val="43000"/>
                    </a:srgbClr>
                  </a:outerShdw>
                </a:effectLst>
                <a:latin typeface="方正隶二_GBK" charset="0"/>
                <a:ea typeface="方正隶二_GBK" charset="0"/>
                <a:cs typeface="方正隶二_GBK" charset="0"/>
              </a:rPr>
              <a:t> </a:t>
            </a:r>
            <a:r>
              <a:rPr lang="en-US" altLang="zh-CN" sz="1800" b="0" u="none">
                <a:solidFill>
                  <a:srgbClr val="FF0000"/>
                </a:solidFill>
                <a:effectLst>
                  <a:outerShdw blurRad="38100" dist="25400" dir="5400000" algn="ctr" rotWithShape="0">
                    <a:srgbClr val="6E747A">
                      <a:alpha val="43000"/>
                    </a:srgbClr>
                  </a:outerShdw>
                </a:effectLst>
                <a:latin typeface="方正隶二_GBK" charset="0"/>
                <a:ea typeface="方正隶二_GBK" charset="0"/>
                <a:cs typeface="方正隶二_GBK" charset="0"/>
              </a:rPr>
              <a:t> </a:t>
            </a:r>
            <a:r>
              <a:rPr lang="zh-CN" altLang="en-US" b="0" u="none">
                <a:solidFill>
                  <a:srgbClr val="FF0000"/>
                </a:solidFill>
                <a:effectLst>
                  <a:outerShdw blurRad="38100" dist="25400" dir="5400000" algn="ctr" rotWithShape="0">
                    <a:srgbClr val="6E747A">
                      <a:alpha val="43000"/>
                    </a:srgbClr>
                  </a:outerShdw>
                </a:effectLst>
                <a:latin typeface="方正隶二_GBK" charset="0"/>
                <a:ea typeface="方正隶二_GBK" charset="0"/>
                <a:cs typeface="方正隶二_GBK" charset="0"/>
              </a:rPr>
              <a:t>第二步：研究确定入党积极分子</a:t>
            </a:r>
            <a:endParaRPr lang="zh-CN" altLang="en-US" b="0" u="none">
              <a:solidFill>
                <a:srgbClr val="FF0000"/>
              </a:solidFill>
              <a:effectLst>
                <a:outerShdw blurRad="38100" dist="25400" dir="5400000" algn="ctr" rotWithShape="0">
                  <a:srgbClr val="6E747A">
                    <a:alpha val="43000"/>
                  </a:srgbClr>
                </a:outerShdw>
              </a:effectLst>
              <a:latin typeface="方正隶二_GBK" charset="0"/>
              <a:ea typeface="方正隶二_GBK" charset="0"/>
              <a:cs typeface="方正隶二_GBK" charset="0"/>
            </a:endParaRPr>
          </a:p>
        </p:txBody>
      </p:sp>
      <p:sp>
        <p:nvSpPr>
          <p:cNvPr id="100" name="文本框 99"/>
          <p:cNvSpPr txBox="1"/>
          <p:nvPr/>
        </p:nvSpPr>
        <p:spPr>
          <a:xfrm>
            <a:off x="984250" y="2277745"/>
            <a:ext cx="3848735" cy="640080"/>
          </a:xfrm>
          <a:prstGeom prst="rect">
            <a:avLst/>
          </a:prstGeom>
          <a:noFill/>
          <a:ln w="9525">
            <a:noFill/>
          </a:ln>
        </p:spPr>
        <p:txBody>
          <a:bodyPr wrap="square">
            <a:spAutoFit/>
          </a:bodyPr>
          <a:p>
            <a:pPr marL="0" algn="l">
              <a:buNone/>
            </a:pPr>
            <a:r>
              <a:rPr lang="zh-CN" altLang="en-US" u="none">
                <a:ln w="22225">
                  <a:solidFill>
                    <a:schemeClr val="accent2"/>
                  </a:solidFill>
                  <a:prstDash val="solid"/>
                </a:ln>
                <a:solidFill>
                  <a:schemeClr val="accent2">
                    <a:lumMod val="40000"/>
                    <a:lumOff val="60000"/>
                  </a:schemeClr>
                </a:solidFill>
                <a:effectLst/>
                <a:latin typeface="宋体" panose="02010600030101010101" pitchFamily="2" charset="-122"/>
                <a:cs typeface="方正小标宋简体" charset="0"/>
              </a:rPr>
              <a:t>一、确定入党积极分子</a:t>
            </a:r>
            <a:endParaRPr lang="zh-CN" altLang="en-US" u="none">
              <a:ln w="22225">
                <a:solidFill>
                  <a:schemeClr val="accent2"/>
                </a:solidFill>
                <a:prstDash val="solid"/>
              </a:ln>
              <a:solidFill>
                <a:schemeClr val="accent2">
                  <a:lumMod val="40000"/>
                  <a:lumOff val="60000"/>
                </a:schemeClr>
              </a:solidFill>
              <a:effectLst/>
              <a:latin typeface="宋体" panose="02010600030101010101" pitchFamily="2" charset="-122"/>
              <a:cs typeface="方正小标宋简体" charset="0"/>
            </a:endParaRPr>
          </a:p>
        </p:txBody>
      </p:sp>
      <p:grpSp>
        <p:nvGrpSpPr>
          <p:cNvPr id="7174" name="Group 7"/>
          <p:cNvGrpSpPr/>
          <p:nvPr/>
        </p:nvGrpSpPr>
        <p:grpSpPr>
          <a:xfrm>
            <a:off x="633730" y="1397731"/>
            <a:ext cx="4572000" cy="805084"/>
            <a:chOff x="657" y="2221"/>
            <a:chExt cx="2751" cy="1252"/>
          </a:xfrm>
        </p:grpSpPr>
        <p:sp>
          <p:nvSpPr>
            <p:cNvPr id="7175" name="Rectangle 8"/>
            <p:cNvSpPr/>
            <p:nvPr/>
          </p:nvSpPr>
          <p:spPr>
            <a:xfrm>
              <a:off x="657" y="3099"/>
              <a:ext cx="2751" cy="374"/>
            </a:xfrm>
            <a:prstGeom prst="rect">
              <a:avLst/>
            </a:prstGeom>
            <a:gradFill rotWithShape="0">
              <a:gsLst>
                <a:gs pos="0">
                  <a:srgbClr val="EFD006"/>
                </a:gs>
                <a:gs pos="100000">
                  <a:srgbClr val="FCE980"/>
                </a:gs>
              </a:gsLst>
              <a:lin ang="10800000" scaled="1"/>
              <a:tileRect/>
            </a:gradFill>
            <a:ln w="36000" cap="flat" cmpd="sng">
              <a:solidFill>
                <a:srgbClr val="EFD006"/>
              </a:solidFill>
              <a:prstDash val="solid"/>
              <a:round/>
              <a:headEnd type="none" w="med" len="med"/>
              <a:tailEnd type="none" w="med" len="med"/>
            </a:ln>
          </p:spPr>
          <p:txBody>
            <a:bodyPr lIns="1818000" tIns="74340" rIns="378000" bIns="63000" anchor="ctr"/>
            <a:p>
              <a:pPr lvl="0" defTabSz="0" hangingPunct="0">
                <a:lnSpc>
                  <a:spcPct val="95000"/>
                </a:lnSpc>
                <a:spcAft>
                  <a:spcPct val="0"/>
                </a:spcAft>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ltLang="zh-CN" sz="2800" b="0" dirty="0">
                <a:solidFill>
                  <a:srgbClr val="FFFFFF"/>
                </a:solidFill>
                <a:latin typeface="黑体" panose="02010609060101010101" pitchFamily="49" charset="-122"/>
                <a:ea typeface="黑体" panose="02010609060101010101" pitchFamily="49" charset="-122"/>
              </a:endParaRPr>
            </a:p>
          </p:txBody>
        </p:sp>
        <p:sp>
          <p:nvSpPr>
            <p:cNvPr id="7176" name="Oval 9"/>
            <p:cNvSpPr/>
            <p:nvPr/>
          </p:nvSpPr>
          <p:spPr>
            <a:xfrm>
              <a:off x="868" y="2221"/>
              <a:ext cx="462" cy="877"/>
            </a:xfrm>
            <a:prstGeom prst="ellipse">
              <a:avLst/>
            </a:prstGeom>
            <a:gradFill rotWithShape="0">
              <a:gsLst>
                <a:gs pos="0">
                  <a:srgbClr val="A80404"/>
                </a:gs>
                <a:gs pos="100000">
                  <a:srgbClr val="D26163"/>
                </a:gs>
              </a:gsLst>
              <a:lin ang="16200000" scaled="1"/>
              <a:tileRect/>
            </a:gradFill>
            <a:ln w="36000" cap="flat" cmpd="sng">
              <a:solidFill>
                <a:srgbClr val="A80404"/>
              </a:solidFill>
              <a:prstDash val="solid"/>
              <a:round/>
              <a:headEnd type="none" w="med" len="med"/>
              <a:tailEnd type="none" w="med" len="med"/>
            </a:ln>
          </p:spPr>
          <p:txBody>
            <a:bodyPr lIns="108000" tIns="98280" rIns="108000" bIns="63000" anchor="ctr"/>
            <a:p>
              <a:pPr lvl="0" algn="ctr" defTabSz="0" hangingPunct="0">
                <a:lnSpc>
                  <a:spcPct val="93000"/>
                </a:lnSpc>
                <a:spcAft>
                  <a:spcPct val="0"/>
                </a:spcAft>
                <a:buFont typeface="Times New Roman" panose="02020603050405020304" pitchFamily="18" charset="0"/>
                <a:buNone/>
                <a:tabLst>
                  <a:tab pos="723900" algn="l"/>
                </a:tabLst>
              </a:pPr>
              <a:r>
                <a:rPr lang="en-US" altLang="zh-CN" sz="2800" dirty="0">
                  <a:solidFill>
                    <a:srgbClr val="FFFFFF"/>
                  </a:solidFill>
                  <a:latin typeface="黑体" panose="02010609060101010101" pitchFamily="49" charset="-122"/>
                  <a:ea typeface="黑体" panose="02010609060101010101" pitchFamily="49" charset="-122"/>
                </a:rPr>
                <a:t>3</a:t>
              </a:r>
              <a:endParaRPr lang="en-US" altLang="zh-CN" sz="2800" dirty="0">
                <a:solidFill>
                  <a:srgbClr val="FFFFFF"/>
                </a:solidFill>
                <a:latin typeface="黑体" panose="02010609060101010101" pitchFamily="49" charset="-122"/>
                <a:ea typeface="黑体" panose="02010609060101010101" pitchFamily="49" charset="-122"/>
              </a:endParaRPr>
            </a:p>
          </p:txBody>
        </p:sp>
        <p:pic>
          <p:nvPicPr>
            <p:cNvPr id="7177" name="Picture 10"/>
            <p:cNvPicPr>
              <a:picLocks noChangeAspect="1"/>
            </p:cNvPicPr>
            <p:nvPr/>
          </p:nvPicPr>
          <p:blipFill>
            <a:blip r:embed="rId1"/>
            <a:stretch>
              <a:fillRect/>
            </a:stretch>
          </p:blipFill>
          <p:spPr>
            <a:xfrm>
              <a:off x="1006" y="2765"/>
              <a:ext cx="307" cy="203"/>
            </a:xfrm>
            <a:prstGeom prst="rect">
              <a:avLst/>
            </a:prstGeom>
            <a:noFill/>
            <a:ln w="9525">
              <a:noFill/>
            </a:ln>
          </p:spPr>
        </p:pic>
        <p:sp>
          <p:nvSpPr>
            <p:cNvPr id="7178" name="Oval 11"/>
            <p:cNvSpPr/>
            <p:nvPr/>
          </p:nvSpPr>
          <p:spPr>
            <a:xfrm>
              <a:off x="1084" y="3312"/>
              <a:ext cx="383" cy="69"/>
            </a:xfrm>
            <a:prstGeom prst="ellipse">
              <a:avLst/>
            </a:prstGeom>
            <a:solidFill>
              <a:srgbClr val="989898">
                <a:alpha val="50195"/>
              </a:srgbClr>
            </a:solidFill>
            <a:ln w="9525">
              <a:noFill/>
            </a:ln>
          </p:spPr>
          <p:txBody>
            <a:bodyPr wrap="none" anchor="ctr"/>
            <a:p>
              <a:pPr lvl="0" hangingPunct="0">
                <a:lnSpc>
                  <a:spcPct val="93000"/>
                </a:lnSpc>
                <a:spcAft>
                  <a:spcPct val="0"/>
                </a:spcAft>
                <a:buFont typeface="Times New Roman" panose="02020603050405020304" pitchFamily="18" charset="0"/>
                <a:buNone/>
              </a:pPr>
              <a:endParaRPr lang="zh-CN" altLang="en-US" sz="2800" b="0" dirty="0">
                <a:solidFill>
                  <a:schemeClr val="tx1"/>
                </a:solidFill>
                <a:latin typeface="黑体" panose="02010609060101010101" pitchFamily="49" charset="-122"/>
                <a:ea typeface="黑体" panose="02010609060101010101" pitchFamily="49" charset="-122"/>
              </a:endParaRPr>
            </a:p>
          </p:txBody>
        </p:sp>
      </p:grpSp>
      <p:sp>
        <p:nvSpPr>
          <p:cNvPr id="6" name="文本框 5"/>
          <p:cNvSpPr txBox="1"/>
          <p:nvPr/>
        </p:nvSpPr>
        <p:spPr>
          <a:xfrm>
            <a:off x="1983740" y="1315720"/>
            <a:ext cx="3400425" cy="731520"/>
          </a:xfrm>
          <a:prstGeom prst="rect">
            <a:avLst/>
          </a:prstGeom>
          <a:noFill/>
        </p:spPr>
        <p:txBody>
          <a:bodyPr wrap="none" rtlCol="0" anchor="t">
            <a:spAutoFit/>
          </a:bodyPr>
          <a:p>
            <a:pPr>
              <a:buNone/>
            </a:pPr>
            <a:r>
              <a:rPr lang="zh-CN" altLang="en-US" sz="2800">
                <a:latin typeface="宋体" panose="02010600030101010101" pitchFamily="2" charset="-122"/>
                <a:cs typeface="方正小标宋简体" charset="0"/>
                <a:sym typeface="+mn-ea"/>
              </a:rPr>
              <a:t>发展工作的主要程序</a:t>
            </a:r>
            <a:endParaRPr lang="zh-CN" altLang="en-US" sz="2800">
              <a:latin typeface="宋体" panose="02010600030101010101" pitchFamily="2" charset="-122"/>
              <a:cs typeface="方正小标宋简体" charset="0"/>
              <a:sym typeface="+mn-ea"/>
            </a:endParaRPr>
          </a:p>
        </p:txBody>
      </p:sp>
      <p:sp>
        <p:nvSpPr>
          <p:cNvPr id="2" name="文本框 1"/>
          <p:cNvSpPr txBox="1"/>
          <p:nvPr/>
        </p:nvSpPr>
        <p:spPr>
          <a:xfrm>
            <a:off x="779780" y="3460115"/>
            <a:ext cx="5131435" cy="640080"/>
          </a:xfrm>
          <a:prstGeom prst="rect">
            <a:avLst/>
          </a:prstGeom>
          <a:noFill/>
        </p:spPr>
        <p:txBody>
          <a:bodyPr wrap="square" rtlCol="0">
            <a:spAutoFit/>
            <a:scene3d>
              <a:camera prst="orthographicFront"/>
              <a:lightRig rig="threePt" dir="t"/>
            </a:scene3d>
          </a:bodyPr>
          <a:p>
            <a:pPr>
              <a:buNone/>
            </a:pPr>
            <a:r>
              <a:rPr lang="zh-CN" altLang="en-US">
                <a:solidFill>
                  <a:schemeClr val="accent1"/>
                </a:solidFill>
                <a:effectLst>
                  <a:outerShdw blurRad="38100" dist="25400" dir="5400000" algn="ctr" rotWithShape="0">
                    <a:srgbClr val="6E747A">
                      <a:alpha val="43000"/>
                    </a:srgbClr>
                  </a:outerShdw>
                </a:effectLst>
              </a:rPr>
              <a:t>（二）确定入党积极分子的条件</a:t>
            </a:r>
            <a:endParaRPr lang="zh-CN" altLang="en-US">
              <a:solidFill>
                <a:schemeClr val="accent1"/>
              </a:solidFill>
              <a:effectLst>
                <a:outerShdw blurRad="38100" dist="25400" dir="5400000" algn="ctr" rotWithShape="0">
                  <a:srgbClr val="6E747A">
                    <a:alpha val="43000"/>
                  </a:srgbClr>
                </a:outerShdw>
              </a:effectLst>
            </a:endParaRPr>
          </a:p>
        </p:txBody>
      </p:sp>
      <p:sp>
        <p:nvSpPr>
          <p:cNvPr id="3" name="文本框 2"/>
          <p:cNvSpPr txBox="1"/>
          <p:nvPr/>
        </p:nvSpPr>
        <p:spPr>
          <a:xfrm>
            <a:off x="779780" y="4076700"/>
            <a:ext cx="8797290" cy="2092960"/>
          </a:xfrm>
          <a:prstGeom prst="rect">
            <a:avLst/>
          </a:prstGeom>
          <a:noFill/>
        </p:spPr>
        <p:txBody>
          <a:bodyPr wrap="square" rtlCol="0">
            <a:spAutoFit/>
          </a:bodyPr>
          <a:p>
            <a:pPr>
              <a:buNone/>
            </a:pPr>
            <a:r>
              <a:rPr lang="zh-CN" altLang="en-US">
                <a:solidFill>
                  <a:srgbClr val="FF0000"/>
                </a:solidFill>
              </a:rPr>
              <a:t>1. 向党组织提出了书面入党申请，入党信念坚定；</a:t>
            </a:r>
            <a:endParaRPr lang="zh-CN" altLang="en-US">
              <a:solidFill>
                <a:srgbClr val="FF0000"/>
              </a:solidFill>
            </a:endParaRPr>
          </a:p>
          <a:p>
            <a:pPr>
              <a:buNone/>
            </a:pPr>
            <a:r>
              <a:rPr lang="zh-CN" altLang="en-US">
                <a:solidFill>
                  <a:srgbClr val="FF0000"/>
                </a:solidFill>
              </a:rPr>
              <a:t>2. 政治觉悟较高，思想素质较好；</a:t>
            </a:r>
            <a:endParaRPr lang="zh-CN" altLang="en-US">
              <a:solidFill>
                <a:srgbClr val="FF0000"/>
              </a:solidFill>
            </a:endParaRPr>
          </a:p>
          <a:p>
            <a:pPr>
              <a:buNone/>
            </a:pPr>
            <a:r>
              <a:rPr lang="zh-CN" altLang="en-US">
                <a:solidFill>
                  <a:srgbClr val="FF0000"/>
                </a:solidFill>
              </a:rPr>
              <a:t>3. 在工作、学习和社会生活等方面表现积极。</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p:tgtEl>
                                          <p:spTgt spid="3"/>
                                        </p:tgtEl>
                                        <p:attrNameLst>
                                          <p:attrName>ppt_y</p:attrName>
                                        </p:attrNameLst>
                                      </p:cBhvr>
                                      <p:tavLst>
                                        <p:tav tm="0">
                                          <p:val>
                                            <p:strVal val="#ppt_y+#ppt_h*1.125000"/>
                                          </p:val>
                                        </p:tav>
                                        <p:tav tm="100000">
                                          <p:val>
                                            <p:strVal val="#ppt_y"/>
                                          </p:val>
                                        </p:tav>
                                      </p:tavLst>
                                    </p:anim>
                                    <p:animEffect transition="in" filter="wipe(up)">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633730" y="2666365"/>
            <a:ext cx="8418195" cy="822960"/>
          </a:xfrm>
          <a:prstGeom prst="rect">
            <a:avLst/>
          </a:prstGeom>
          <a:noFill/>
          <a:ln w="9525">
            <a:noFill/>
          </a:ln>
        </p:spPr>
        <p:txBody>
          <a:bodyPr wrap="square">
            <a:spAutoFit/>
            <a:scene3d>
              <a:camera prst="orthographicFront"/>
              <a:lightRig rig="threePt" dir="t"/>
            </a:scene3d>
          </a:bodyPr>
          <a:p>
            <a:pPr marL="0" algn="l">
              <a:lnSpc>
                <a:spcPct val="200000"/>
              </a:lnSpc>
              <a:buNone/>
            </a:pPr>
            <a:r>
              <a:rPr lang="en-US" altLang="zh-CN" sz="1600" b="0" u="none">
                <a:solidFill>
                  <a:schemeClr val="accent1"/>
                </a:solidFill>
                <a:effectLst>
                  <a:outerShdw blurRad="38100" dist="25400" dir="5400000" algn="ctr" rotWithShape="0">
                    <a:srgbClr val="6E747A">
                      <a:alpha val="43000"/>
                    </a:srgbClr>
                  </a:outerShdw>
                </a:effectLst>
                <a:latin typeface="方正隶二_GBK" charset="0"/>
                <a:ea typeface="方正隶二_GBK" charset="0"/>
                <a:cs typeface="方正隶二_GBK" charset="0"/>
              </a:rPr>
              <a:t> </a:t>
            </a:r>
            <a:r>
              <a:rPr lang="en-US" altLang="zh-CN" sz="1800" b="0" u="none">
                <a:solidFill>
                  <a:srgbClr val="FF0000"/>
                </a:solidFill>
                <a:effectLst>
                  <a:outerShdw blurRad="38100" dist="25400" dir="5400000" algn="ctr" rotWithShape="0">
                    <a:srgbClr val="6E747A">
                      <a:alpha val="43000"/>
                    </a:srgbClr>
                  </a:outerShdw>
                </a:effectLst>
                <a:latin typeface="方正隶二_GBK" charset="0"/>
                <a:ea typeface="方正隶二_GBK" charset="0"/>
                <a:cs typeface="方正隶二_GBK" charset="0"/>
              </a:rPr>
              <a:t> </a:t>
            </a:r>
            <a:r>
              <a:rPr lang="zh-CN" altLang="en-US" b="0" u="none">
                <a:solidFill>
                  <a:srgbClr val="FF0000"/>
                </a:solidFill>
                <a:effectLst>
                  <a:outerShdw blurRad="38100" dist="25400" dir="5400000" algn="ctr" rotWithShape="0">
                    <a:srgbClr val="6E747A">
                      <a:alpha val="43000"/>
                    </a:srgbClr>
                  </a:outerShdw>
                </a:effectLst>
                <a:latin typeface="方正隶二_GBK" charset="0"/>
                <a:ea typeface="方正隶二_GBK" charset="0"/>
                <a:cs typeface="方正隶二_GBK" charset="0"/>
              </a:rPr>
              <a:t>第二步：研究确定入党积极分子</a:t>
            </a:r>
            <a:endParaRPr lang="zh-CN" altLang="en-US" b="0" u="none">
              <a:solidFill>
                <a:srgbClr val="FF0000"/>
              </a:solidFill>
              <a:effectLst>
                <a:outerShdw blurRad="38100" dist="25400" dir="5400000" algn="ctr" rotWithShape="0">
                  <a:srgbClr val="6E747A">
                    <a:alpha val="43000"/>
                  </a:srgbClr>
                </a:outerShdw>
              </a:effectLst>
              <a:latin typeface="方正隶二_GBK" charset="0"/>
              <a:ea typeface="方正隶二_GBK" charset="0"/>
              <a:cs typeface="方正隶二_GBK" charset="0"/>
            </a:endParaRPr>
          </a:p>
        </p:txBody>
      </p:sp>
      <p:sp>
        <p:nvSpPr>
          <p:cNvPr id="100" name="文本框 99"/>
          <p:cNvSpPr txBox="1"/>
          <p:nvPr/>
        </p:nvSpPr>
        <p:spPr>
          <a:xfrm>
            <a:off x="984250" y="2297430"/>
            <a:ext cx="3848735" cy="640080"/>
          </a:xfrm>
          <a:prstGeom prst="rect">
            <a:avLst/>
          </a:prstGeom>
          <a:noFill/>
          <a:ln w="9525">
            <a:noFill/>
          </a:ln>
        </p:spPr>
        <p:txBody>
          <a:bodyPr wrap="square">
            <a:spAutoFit/>
          </a:bodyPr>
          <a:p>
            <a:pPr marL="0" algn="l">
              <a:buNone/>
            </a:pPr>
            <a:r>
              <a:rPr lang="zh-CN" altLang="en-US" u="none">
                <a:ln w="22225">
                  <a:solidFill>
                    <a:schemeClr val="accent2"/>
                  </a:solidFill>
                  <a:prstDash val="solid"/>
                </a:ln>
                <a:solidFill>
                  <a:schemeClr val="accent2">
                    <a:lumMod val="40000"/>
                    <a:lumOff val="60000"/>
                  </a:schemeClr>
                </a:solidFill>
                <a:effectLst/>
                <a:latin typeface="宋体" panose="02010600030101010101" pitchFamily="2" charset="-122"/>
                <a:cs typeface="方正小标宋简体" charset="0"/>
              </a:rPr>
              <a:t>一、确定入党积极分子</a:t>
            </a:r>
            <a:endParaRPr lang="zh-CN" altLang="en-US" u="none">
              <a:ln w="22225">
                <a:solidFill>
                  <a:schemeClr val="accent2"/>
                </a:solidFill>
                <a:prstDash val="solid"/>
              </a:ln>
              <a:solidFill>
                <a:schemeClr val="accent2">
                  <a:lumMod val="40000"/>
                  <a:lumOff val="60000"/>
                </a:schemeClr>
              </a:solidFill>
              <a:effectLst/>
              <a:latin typeface="宋体" panose="02010600030101010101" pitchFamily="2" charset="-122"/>
              <a:cs typeface="方正小标宋简体" charset="0"/>
            </a:endParaRPr>
          </a:p>
        </p:txBody>
      </p:sp>
      <p:grpSp>
        <p:nvGrpSpPr>
          <p:cNvPr id="7174" name="Group 7"/>
          <p:cNvGrpSpPr/>
          <p:nvPr/>
        </p:nvGrpSpPr>
        <p:grpSpPr>
          <a:xfrm>
            <a:off x="633730" y="1397731"/>
            <a:ext cx="4572000" cy="805084"/>
            <a:chOff x="657" y="2221"/>
            <a:chExt cx="2751" cy="1252"/>
          </a:xfrm>
        </p:grpSpPr>
        <p:sp>
          <p:nvSpPr>
            <p:cNvPr id="7175" name="Rectangle 8"/>
            <p:cNvSpPr/>
            <p:nvPr/>
          </p:nvSpPr>
          <p:spPr>
            <a:xfrm>
              <a:off x="657" y="3099"/>
              <a:ext cx="2751" cy="374"/>
            </a:xfrm>
            <a:prstGeom prst="rect">
              <a:avLst/>
            </a:prstGeom>
            <a:gradFill rotWithShape="0">
              <a:gsLst>
                <a:gs pos="0">
                  <a:srgbClr val="EFD006"/>
                </a:gs>
                <a:gs pos="100000">
                  <a:srgbClr val="FCE980"/>
                </a:gs>
              </a:gsLst>
              <a:lin ang="10800000" scaled="1"/>
              <a:tileRect/>
            </a:gradFill>
            <a:ln w="36000" cap="flat" cmpd="sng">
              <a:solidFill>
                <a:srgbClr val="EFD006"/>
              </a:solidFill>
              <a:prstDash val="solid"/>
              <a:round/>
              <a:headEnd type="none" w="med" len="med"/>
              <a:tailEnd type="none" w="med" len="med"/>
            </a:ln>
          </p:spPr>
          <p:txBody>
            <a:bodyPr lIns="1818000" tIns="74340" rIns="378000" bIns="63000" anchor="ctr"/>
            <a:p>
              <a:pPr lvl="0" defTabSz="0" hangingPunct="0">
                <a:lnSpc>
                  <a:spcPct val="95000"/>
                </a:lnSpc>
                <a:spcAft>
                  <a:spcPct val="0"/>
                </a:spcAft>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ltLang="zh-CN" sz="2800" b="0" dirty="0">
                <a:solidFill>
                  <a:srgbClr val="FFFFFF"/>
                </a:solidFill>
                <a:latin typeface="黑体" panose="02010609060101010101" pitchFamily="49" charset="-122"/>
                <a:ea typeface="黑体" panose="02010609060101010101" pitchFamily="49" charset="-122"/>
              </a:endParaRPr>
            </a:p>
          </p:txBody>
        </p:sp>
        <p:sp>
          <p:nvSpPr>
            <p:cNvPr id="7176" name="Oval 9"/>
            <p:cNvSpPr/>
            <p:nvPr/>
          </p:nvSpPr>
          <p:spPr>
            <a:xfrm>
              <a:off x="868" y="2221"/>
              <a:ext cx="462" cy="877"/>
            </a:xfrm>
            <a:prstGeom prst="ellipse">
              <a:avLst/>
            </a:prstGeom>
            <a:gradFill rotWithShape="0">
              <a:gsLst>
                <a:gs pos="0">
                  <a:srgbClr val="A80404"/>
                </a:gs>
                <a:gs pos="100000">
                  <a:srgbClr val="D26163"/>
                </a:gs>
              </a:gsLst>
              <a:lin ang="16200000" scaled="1"/>
              <a:tileRect/>
            </a:gradFill>
            <a:ln w="36000" cap="flat" cmpd="sng">
              <a:solidFill>
                <a:srgbClr val="A80404"/>
              </a:solidFill>
              <a:prstDash val="solid"/>
              <a:round/>
              <a:headEnd type="none" w="med" len="med"/>
              <a:tailEnd type="none" w="med" len="med"/>
            </a:ln>
          </p:spPr>
          <p:txBody>
            <a:bodyPr lIns="108000" tIns="98280" rIns="108000" bIns="63000" anchor="ctr"/>
            <a:p>
              <a:pPr lvl="0" algn="ctr" defTabSz="0" hangingPunct="0">
                <a:lnSpc>
                  <a:spcPct val="93000"/>
                </a:lnSpc>
                <a:spcAft>
                  <a:spcPct val="0"/>
                </a:spcAft>
                <a:buFont typeface="Times New Roman" panose="02020603050405020304" pitchFamily="18" charset="0"/>
                <a:buNone/>
                <a:tabLst>
                  <a:tab pos="723900" algn="l"/>
                </a:tabLst>
              </a:pPr>
              <a:r>
                <a:rPr lang="en-US" altLang="zh-CN" sz="2800" dirty="0">
                  <a:solidFill>
                    <a:srgbClr val="FFFFFF"/>
                  </a:solidFill>
                  <a:latin typeface="黑体" panose="02010609060101010101" pitchFamily="49" charset="-122"/>
                  <a:ea typeface="黑体" panose="02010609060101010101" pitchFamily="49" charset="-122"/>
                </a:rPr>
                <a:t>3</a:t>
              </a:r>
              <a:endParaRPr lang="en-US" altLang="zh-CN" sz="2800" dirty="0">
                <a:solidFill>
                  <a:srgbClr val="FFFFFF"/>
                </a:solidFill>
                <a:latin typeface="黑体" panose="02010609060101010101" pitchFamily="49" charset="-122"/>
                <a:ea typeface="黑体" panose="02010609060101010101" pitchFamily="49" charset="-122"/>
              </a:endParaRPr>
            </a:p>
          </p:txBody>
        </p:sp>
        <p:pic>
          <p:nvPicPr>
            <p:cNvPr id="7177" name="Picture 10"/>
            <p:cNvPicPr>
              <a:picLocks noChangeAspect="1"/>
            </p:cNvPicPr>
            <p:nvPr/>
          </p:nvPicPr>
          <p:blipFill>
            <a:blip r:embed="rId1"/>
            <a:stretch>
              <a:fillRect/>
            </a:stretch>
          </p:blipFill>
          <p:spPr>
            <a:xfrm>
              <a:off x="1006" y="2765"/>
              <a:ext cx="307" cy="203"/>
            </a:xfrm>
            <a:prstGeom prst="rect">
              <a:avLst/>
            </a:prstGeom>
            <a:noFill/>
            <a:ln w="9525">
              <a:noFill/>
            </a:ln>
          </p:spPr>
        </p:pic>
        <p:sp>
          <p:nvSpPr>
            <p:cNvPr id="7178" name="Oval 11"/>
            <p:cNvSpPr/>
            <p:nvPr/>
          </p:nvSpPr>
          <p:spPr>
            <a:xfrm>
              <a:off x="1084" y="3312"/>
              <a:ext cx="383" cy="69"/>
            </a:xfrm>
            <a:prstGeom prst="ellipse">
              <a:avLst/>
            </a:prstGeom>
            <a:solidFill>
              <a:srgbClr val="989898">
                <a:alpha val="50195"/>
              </a:srgbClr>
            </a:solidFill>
            <a:ln w="9525">
              <a:noFill/>
            </a:ln>
          </p:spPr>
          <p:txBody>
            <a:bodyPr wrap="none" anchor="ctr"/>
            <a:p>
              <a:pPr lvl="0" hangingPunct="0">
                <a:lnSpc>
                  <a:spcPct val="93000"/>
                </a:lnSpc>
                <a:spcAft>
                  <a:spcPct val="0"/>
                </a:spcAft>
                <a:buFont typeface="Times New Roman" panose="02020603050405020304" pitchFamily="18" charset="0"/>
                <a:buNone/>
              </a:pPr>
              <a:endParaRPr lang="zh-CN" altLang="en-US" sz="2800" b="0" dirty="0">
                <a:solidFill>
                  <a:schemeClr val="tx1"/>
                </a:solidFill>
                <a:latin typeface="黑体" panose="02010609060101010101" pitchFamily="49" charset="-122"/>
                <a:ea typeface="黑体" panose="02010609060101010101" pitchFamily="49" charset="-122"/>
              </a:endParaRPr>
            </a:p>
          </p:txBody>
        </p:sp>
      </p:grpSp>
      <p:sp>
        <p:nvSpPr>
          <p:cNvPr id="6" name="文本框 5"/>
          <p:cNvSpPr txBox="1"/>
          <p:nvPr/>
        </p:nvSpPr>
        <p:spPr>
          <a:xfrm>
            <a:off x="1983740" y="1315720"/>
            <a:ext cx="3400425" cy="731520"/>
          </a:xfrm>
          <a:prstGeom prst="rect">
            <a:avLst/>
          </a:prstGeom>
          <a:noFill/>
        </p:spPr>
        <p:txBody>
          <a:bodyPr wrap="none" rtlCol="0" anchor="t">
            <a:spAutoFit/>
          </a:bodyPr>
          <a:p>
            <a:pPr>
              <a:buNone/>
            </a:pPr>
            <a:r>
              <a:rPr lang="zh-CN" altLang="en-US" sz="2800">
                <a:latin typeface="宋体" panose="02010600030101010101" pitchFamily="2" charset="-122"/>
                <a:cs typeface="方正小标宋简体" charset="0"/>
                <a:sym typeface="+mn-ea"/>
              </a:rPr>
              <a:t>发展工作的主要程序</a:t>
            </a:r>
            <a:endParaRPr lang="zh-CN" altLang="en-US" sz="2800">
              <a:latin typeface="宋体" panose="02010600030101010101" pitchFamily="2" charset="-122"/>
              <a:cs typeface="方正小标宋简体" charset="0"/>
              <a:sym typeface="+mn-ea"/>
            </a:endParaRPr>
          </a:p>
        </p:txBody>
      </p:sp>
      <p:sp>
        <p:nvSpPr>
          <p:cNvPr id="2" name="文本框 1"/>
          <p:cNvSpPr txBox="1"/>
          <p:nvPr/>
        </p:nvSpPr>
        <p:spPr>
          <a:xfrm>
            <a:off x="770255" y="3345180"/>
            <a:ext cx="5476240" cy="640080"/>
          </a:xfrm>
          <a:prstGeom prst="rect">
            <a:avLst/>
          </a:prstGeom>
          <a:noFill/>
        </p:spPr>
        <p:txBody>
          <a:bodyPr wrap="square" rtlCol="0">
            <a:spAutoFit/>
            <a:scene3d>
              <a:camera prst="orthographicFront"/>
              <a:lightRig rig="threePt" dir="t"/>
            </a:scene3d>
          </a:bodyPr>
          <a:p>
            <a:pPr>
              <a:buNone/>
            </a:pPr>
            <a:r>
              <a:rPr lang="zh-CN" altLang="en-US">
                <a:solidFill>
                  <a:schemeClr val="accent1"/>
                </a:solidFill>
                <a:effectLst>
                  <a:outerShdw blurRad="38100" dist="25400" dir="5400000" algn="ctr" rotWithShape="0">
                    <a:srgbClr val="6E747A">
                      <a:alpha val="43000"/>
                    </a:srgbClr>
                  </a:outerShdw>
                </a:effectLst>
              </a:rPr>
              <a:t>（三）确定入党积极分子的具体程序</a:t>
            </a:r>
            <a:endParaRPr lang="zh-CN" altLang="en-US">
              <a:solidFill>
                <a:schemeClr val="accent1"/>
              </a:solidFill>
              <a:effectLst>
                <a:outerShdw blurRad="38100" dist="25400" dir="5400000" algn="ctr" rotWithShape="0">
                  <a:srgbClr val="6E747A">
                    <a:alpha val="43000"/>
                  </a:srgbClr>
                </a:outerShdw>
              </a:effectLst>
            </a:endParaRPr>
          </a:p>
        </p:txBody>
      </p:sp>
      <p:sp>
        <p:nvSpPr>
          <p:cNvPr id="3" name="文本框 2"/>
          <p:cNvSpPr txBox="1"/>
          <p:nvPr/>
        </p:nvSpPr>
        <p:spPr>
          <a:xfrm>
            <a:off x="641985" y="4086860"/>
            <a:ext cx="8797290" cy="3190240"/>
          </a:xfrm>
          <a:prstGeom prst="rect">
            <a:avLst/>
          </a:prstGeom>
          <a:noFill/>
        </p:spPr>
        <p:txBody>
          <a:bodyPr wrap="square" rtlCol="0">
            <a:spAutoFit/>
          </a:bodyPr>
          <a:p>
            <a:pPr>
              <a:buNone/>
            </a:pPr>
            <a:r>
              <a:rPr lang="en-US" altLang="zh-CN">
                <a:solidFill>
                  <a:srgbClr val="FF0000"/>
                </a:solidFill>
              </a:rPr>
              <a:t>       </a:t>
            </a:r>
            <a:r>
              <a:rPr lang="zh-CN" altLang="en-US">
                <a:solidFill>
                  <a:srgbClr val="FF0000"/>
                </a:solidFill>
              </a:rPr>
              <a:t>1.所在单位党小组推荐（吸收28周岁以下青年入党，一般应经团组织推荐）。</a:t>
            </a:r>
            <a:endParaRPr lang="zh-CN" altLang="en-US">
              <a:solidFill>
                <a:srgbClr val="FF0000"/>
              </a:solidFill>
            </a:endParaRPr>
          </a:p>
          <a:p>
            <a:pPr>
              <a:buNone/>
            </a:pPr>
            <a:r>
              <a:rPr lang="zh-CN" altLang="en-US">
                <a:solidFill>
                  <a:srgbClr val="FF0000"/>
                </a:solidFill>
              </a:rPr>
              <a:t>       2.党支部认真听取群团组织的推优意见。个别访谈、开座谈会、民意测评、进行公示。   </a:t>
            </a:r>
            <a:endParaRPr lang="zh-CN" altLang="en-US">
              <a:solidFill>
                <a:srgbClr val="FF0000"/>
              </a:solidFill>
            </a:endParaRPr>
          </a:p>
          <a:p>
            <a:pPr>
              <a:buNone/>
            </a:pPr>
            <a:r>
              <a:rPr lang="zh-CN" altLang="en-US">
                <a:solidFill>
                  <a:srgbClr val="FF0000"/>
                </a:solidFill>
              </a:rPr>
              <a:t>       3.支部委员会（不设支部委员会的支部大会）研究决定。</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p:tgtEl>
                                          <p:spTgt spid="3"/>
                                        </p:tgtEl>
                                        <p:attrNameLst>
                                          <p:attrName>ppt_y</p:attrName>
                                        </p:attrNameLst>
                                      </p:cBhvr>
                                      <p:tavLst>
                                        <p:tav tm="0">
                                          <p:val>
                                            <p:strVal val="#ppt_y+#ppt_h*1.125000"/>
                                          </p:val>
                                        </p:tav>
                                        <p:tav tm="100000">
                                          <p:val>
                                            <p:strVal val="#ppt_y"/>
                                          </p:val>
                                        </p:tav>
                                      </p:tavLst>
                                    </p:anim>
                                    <p:animEffect transition="in" filter="wipe(up)">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916940" y="2718435"/>
            <a:ext cx="4875530" cy="822960"/>
          </a:xfrm>
          <a:prstGeom prst="rect">
            <a:avLst/>
          </a:prstGeom>
          <a:noFill/>
          <a:ln w="9525">
            <a:noFill/>
          </a:ln>
        </p:spPr>
        <p:txBody>
          <a:bodyPr wrap="square">
            <a:spAutoFit/>
            <a:scene3d>
              <a:camera prst="orthographicFront"/>
              <a:lightRig rig="threePt" dir="t"/>
            </a:scene3d>
          </a:bodyPr>
          <a:p>
            <a:pPr marL="0" algn="l">
              <a:lnSpc>
                <a:spcPct val="200000"/>
              </a:lnSpc>
              <a:buNone/>
            </a:pPr>
            <a:r>
              <a:rPr lang="en-US" altLang="zh-CN" sz="1600" b="0" u="none">
                <a:solidFill>
                  <a:schemeClr val="accent1"/>
                </a:solidFill>
                <a:effectLst>
                  <a:outerShdw blurRad="38100" dist="25400" dir="5400000" algn="ctr" rotWithShape="0">
                    <a:srgbClr val="6E747A">
                      <a:alpha val="43000"/>
                    </a:srgbClr>
                  </a:outerShdw>
                </a:effectLst>
                <a:latin typeface="方正隶二_GBK" charset="0"/>
                <a:ea typeface="方正隶二_GBK" charset="0"/>
                <a:cs typeface="方正隶二_GBK" charset="0"/>
              </a:rPr>
              <a:t> </a:t>
            </a:r>
            <a:r>
              <a:rPr lang="en-US" altLang="zh-CN" sz="1800" b="0" u="none">
                <a:solidFill>
                  <a:srgbClr val="FF0000"/>
                </a:solidFill>
                <a:effectLst>
                  <a:outerShdw blurRad="38100" dist="25400" dir="5400000" algn="ctr" rotWithShape="0">
                    <a:srgbClr val="6E747A">
                      <a:alpha val="43000"/>
                    </a:srgbClr>
                  </a:outerShdw>
                </a:effectLst>
                <a:latin typeface="方正隶二_GBK" charset="0"/>
                <a:ea typeface="方正隶二_GBK" charset="0"/>
                <a:cs typeface="方正隶二_GBK" charset="0"/>
              </a:rPr>
              <a:t> </a:t>
            </a:r>
            <a:r>
              <a:rPr lang="zh-CN" altLang="en-US" b="0" u="none">
                <a:solidFill>
                  <a:srgbClr val="FF0000"/>
                </a:solidFill>
                <a:effectLst>
                  <a:outerShdw blurRad="38100" dist="25400" dir="5400000" algn="ctr" rotWithShape="0">
                    <a:srgbClr val="6E747A">
                      <a:alpha val="43000"/>
                    </a:srgbClr>
                  </a:outerShdw>
                </a:effectLst>
                <a:latin typeface="方正隶二_GBK" charset="0"/>
                <a:ea typeface="方正隶二_GBK" charset="0"/>
                <a:cs typeface="方正隶二_GBK" charset="0"/>
              </a:rPr>
              <a:t>第二步：研究确定入党积极分子</a:t>
            </a:r>
            <a:endParaRPr lang="zh-CN" altLang="en-US" b="0" u="none">
              <a:solidFill>
                <a:srgbClr val="FF0000"/>
              </a:solidFill>
              <a:effectLst>
                <a:outerShdw blurRad="38100" dist="25400" dir="5400000" algn="ctr" rotWithShape="0">
                  <a:srgbClr val="6E747A">
                    <a:alpha val="43000"/>
                  </a:srgbClr>
                </a:outerShdw>
              </a:effectLst>
              <a:latin typeface="方正隶二_GBK" charset="0"/>
              <a:ea typeface="方正隶二_GBK" charset="0"/>
              <a:cs typeface="方正隶二_GBK" charset="0"/>
            </a:endParaRPr>
          </a:p>
        </p:txBody>
      </p:sp>
      <p:sp>
        <p:nvSpPr>
          <p:cNvPr id="100" name="文本框 99"/>
          <p:cNvSpPr txBox="1"/>
          <p:nvPr/>
        </p:nvSpPr>
        <p:spPr>
          <a:xfrm>
            <a:off x="1213485" y="2317750"/>
            <a:ext cx="3848735" cy="640080"/>
          </a:xfrm>
          <a:prstGeom prst="rect">
            <a:avLst/>
          </a:prstGeom>
          <a:noFill/>
          <a:ln w="9525">
            <a:noFill/>
          </a:ln>
        </p:spPr>
        <p:txBody>
          <a:bodyPr wrap="square">
            <a:spAutoFit/>
          </a:bodyPr>
          <a:p>
            <a:pPr marL="0" algn="l">
              <a:buNone/>
            </a:pPr>
            <a:r>
              <a:rPr lang="zh-CN" altLang="en-US" u="none">
                <a:ln w="22225">
                  <a:solidFill>
                    <a:schemeClr val="accent2"/>
                  </a:solidFill>
                  <a:prstDash val="solid"/>
                </a:ln>
                <a:solidFill>
                  <a:schemeClr val="accent2">
                    <a:lumMod val="40000"/>
                    <a:lumOff val="60000"/>
                  </a:schemeClr>
                </a:solidFill>
                <a:effectLst/>
                <a:latin typeface="宋体" panose="02010600030101010101" pitchFamily="2" charset="-122"/>
                <a:cs typeface="方正小标宋简体" charset="0"/>
              </a:rPr>
              <a:t>一、确定入党积极分子</a:t>
            </a:r>
            <a:endParaRPr lang="zh-CN" altLang="en-US" u="none">
              <a:ln w="22225">
                <a:solidFill>
                  <a:schemeClr val="accent2"/>
                </a:solidFill>
                <a:prstDash val="solid"/>
              </a:ln>
              <a:solidFill>
                <a:schemeClr val="accent2">
                  <a:lumMod val="40000"/>
                  <a:lumOff val="60000"/>
                </a:schemeClr>
              </a:solidFill>
              <a:effectLst/>
              <a:latin typeface="宋体" panose="02010600030101010101" pitchFamily="2" charset="-122"/>
              <a:cs typeface="方正小标宋简体" charset="0"/>
            </a:endParaRPr>
          </a:p>
        </p:txBody>
      </p:sp>
      <p:grpSp>
        <p:nvGrpSpPr>
          <p:cNvPr id="7174" name="Group 7"/>
          <p:cNvGrpSpPr/>
          <p:nvPr/>
        </p:nvGrpSpPr>
        <p:grpSpPr>
          <a:xfrm>
            <a:off x="633730" y="1397731"/>
            <a:ext cx="4572000" cy="805084"/>
            <a:chOff x="657" y="2221"/>
            <a:chExt cx="2751" cy="1252"/>
          </a:xfrm>
        </p:grpSpPr>
        <p:sp>
          <p:nvSpPr>
            <p:cNvPr id="7175" name="Rectangle 8"/>
            <p:cNvSpPr/>
            <p:nvPr/>
          </p:nvSpPr>
          <p:spPr>
            <a:xfrm>
              <a:off x="657" y="3099"/>
              <a:ext cx="2751" cy="374"/>
            </a:xfrm>
            <a:prstGeom prst="rect">
              <a:avLst/>
            </a:prstGeom>
            <a:gradFill rotWithShape="0">
              <a:gsLst>
                <a:gs pos="0">
                  <a:srgbClr val="EFD006"/>
                </a:gs>
                <a:gs pos="100000">
                  <a:srgbClr val="FCE980"/>
                </a:gs>
              </a:gsLst>
              <a:lin ang="10800000" scaled="1"/>
              <a:tileRect/>
            </a:gradFill>
            <a:ln w="36000" cap="flat" cmpd="sng">
              <a:solidFill>
                <a:srgbClr val="EFD006"/>
              </a:solidFill>
              <a:prstDash val="solid"/>
              <a:round/>
              <a:headEnd type="none" w="med" len="med"/>
              <a:tailEnd type="none" w="med" len="med"/>
            </a:ln>
          </p:spPr>
          <p:txBody>
            <a:bodyPr lIns="1818000" tIns="74340" rIns="378000" bIns="63000" anchor="ctr"/>
            <a:p>
              <a:pPr lvl="0" defTabSz="0" hangingPunct="0">
                <a:lnSpc>
                  <a:spcPct val="95000"/>
                </a:lnSpc>
                <a:spcAft>
                  <a:spcPct val="0"/>
                </a:spcAft>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ltLang="zh-CN" sz="2800" b="0" dirty="0">
                <a:solidFill>
                  <a:srgbClr val="FFFFFF"/>
                </a:solidFill>
                <a:latin typeface="黑体" panose="02010609060101010101" pitchFamily="49" charset="-122"/>
                <a:ea typeface="黑体" panose="02010609060101010101" pitchFamily="49" charset="-122"/>
              </a:endParaRPr>
            </a:p>
          </p:txBody>
        </p:sp>
        <p:sp>
          <p:nvSpPr>
            <p:cNvPr id="7176" name="Oval 9"/>
            <p:cNvSpPr/>
            <p:nvPr/>
          </p:nvSpPr>
          <p:spPr>
            <a:xfrm>
              <a:off x="868" y="2221"/>
              <a:ext cx="462" cy="877"/>
            </a:xfrm>
            <a:prstGeom prst="ellipse">
              <a:avLst/>
            </a:prstGeom>
            <a:gradFill rotWithShape="0">
              <a:gsLst>
                <a:gs pos="0">
                  <a:srgbClr val="A80404"/>
                </a:gs>
                <a:gs pos="100000">
                  <a:srgbClr val="D26163"/>
                </a:gs>
              </a:gsLst>
              <a:lin ang="16200000" scaled="1"/>
              <a:tileRect/>
            </a:gradFill>
            <a:ln w="36000" cap="flat" cmpd="sng">
              <a:solidFill>
                <a:srgbClr val="A80404"/>
              </a:solidFill>
              <a:prstDash val="solid"/>
              <a:round/>
              <a:headEnd type="none" w="med" len="med"/>
              <a:tailEnd type="none" w="med" len="med"/>
            </a:ln>
          </p:spPr>
          <p:txBody>
            <a:bodyPr lIns="108000" tIns="98280" rIns="108000" bIns="63000" anchor="ctr"/>
            <a:p>
              <a:pPr lvl="0" algn="ctr" defTabSz="0" hangingPunct="0">
                <a:lnSpc>
                  <a:spcPct val="93000"/>
                </a:lnSpc>
                <a:spcAft>
                  <a:spcPct val="0"/>
                </a:spcAft>
                <a:buFont typeface="Times New Roman" panose="02020603050405020304" pitchFamily="18" charset="0"/>
                <a:buNone/>
                <a:tabLst>
                  <a:tab pos="723900" algn="l"/>
                </a:tabLst>
              </a:pPr>
              <a:r>
                <a:rPr lang="en-US" altLang="zh-CN" sz="2800" dirty="0">
                  <a:solidFill>
                    <a:srgbClr val="FFFFFF"/>
                  </a:solidFill>
                  <a:latin typeface="黑体" panose="02010609060101010101" pitchFamily="49" charset="-122"/>
                  <a:ea typeface="黑体" panose="02010609060101010101" pitchFamily="49" charset="-122"/>
                </a:rPr>
                <a:t>3</a:t>
              </a:r>
              <a:endParaRPr lang="en-US" altLang="zh-CN" sz="2800" dirty="0">
                <a:solidFill>
                  <a:srgbClr val="FFFFFF"/>
                </a:solidFill>
                <a:latin typeface="黑体" panose="02010609060101010101" pitchFamily="49" charset="-122"/>
                <a:ea typeface="黑体" panose="02010609060101010101" pitchFamily="49" charset="-122"/>
              </a:endParaRPr>
            </a:p>
          </p:txBody>
        </p:sp>
        <p:pic>
          <p:nvPicPr>
            <p:cNvPr id="7177" name="Picture 10"/>
            <p:cNvPicPr>
              <a:picLocks noChangeAspect="1"/>
            </p:cNvPicPr>
            <p:nvPr/>
          </p:nvPicPr>
          <p:blipFill>
            <a:blip r:embed="rId1"/>
            <a:stretch>
              <a:fillRect/>
            </a:stretch>
          </p:blipFill>
          <p:spPr>
            <a:xfrm>
              <a:off x="1006" y="2765"/>
              <a:ext cx="307" cy="203"/>
            </a:xfrm>
            <a:prstGeom prst="rect">
              <a:avLst/>
            </a:prstGeom>
            <a:noFill/>
            <a:ln w="9525">
              <a:noFill/>
            </a:ln>
          </p:spPr>
        </p:pic>
        <p:sp>
          <p:nvSpPr>
            <p:cNvPr id="7178" name="Oval 11"/>
            <p:cNvSpPr/>
            <p:nvPr/>
          </p:nvSpPr>
          <p:spPr>
            <a:xfrm>
              <a:off x="1084" y="3312"/>
              <a:ext cx="383" cy="69"/>
            </a:xfrm>
            <a:prstGeom prst="ellipse">
              <a:avLst/>
            </a:prstGeom>
            <a:solidFill>
              <a:srgbClr val="989898">
                <a:alpha val="50195"/>
              </a:srgbClr>
            </a:solidFill>
            <a:ln w="9525">
              <a:noFill/>
            </a:ln>
          </p:spPr>
          <p:txBody>
            <a:bodyPr wrap="none" anchor="ctr"/>
            <a:p>
              <a:pPr lvl="0" hangingPunct="0">
                <a:lnSpc>
                  <a:spcPct val="93000"/>
                </a:lnSpc>
                <a:spcAft>
                  <a:spcPct val="0"/>
                </a:spcAft>
                <a:buFont typeface="Times New Roman" panose="02020603050405020304" pitchFamily="18" charset="0"/>
                <a:buNone/>
              </a:pPr>
              <a:endParaRPr lang="zh-CN" altLang="en-US" sz="2800" b="0" dirty="0">
                <a:solidFill>
                  <a:schemeClr val="tx1"/>
                </a:solidFill>
                <a:latin typeface="黑体" panose="02010609060101010101" pitchFamily="49" charset="-122"/>
                <a:ea typeface="黑体" panose="02010609060101010101" pitchFamily="49" charset="-122"/>
              </a:endParaRPr>
            </a:p>
          </p:txBody>
        </p:sp>
      </p:grpSp>
      <p:sp>
        <p:nvSpPr>
          <p:cNvPr id="6" name="文本框 5"/>
          <p:cNvSpPr txBox="1"/>
          <p:nvPr/>
        </p:nvSpPr>
        <p:spPr>
          <a:xfrm>
            <a:off x="1983740" y="1315720"/>
            <a:ext cx="3400425" cy="731520"/>
          </a:xfrm>
          <a:prstGeom prst="rect">
            <a:avLst/>
          </a:prstGeom>
          <a:noFill/>
        </p:spPr>
        <p:txBody>
          <a:bodyPr wrap="none" rtlCol="0" anchor="t">
            <a:spAutoFit/>
          </a:bodyPr>
          <a:p>
            <a:pPr>
              <a:buNone/>
            </a:pPr>
            <a:r>
              <a:rPr lang="zh-CN" altLang="en-US" sz="2800">
                <a:latin typeface="宋体" panose="02010600030101010101" pitchFamily="2" charset="-122"/>
                <a:cs typeface="方正小标宋简体" charset="0"/>
                <a:sym typeface="+mn-ea"/>
              </a:rPr>
              <a:t>发展工作的主要程序</a:t>
            </a:r>
            <a:endParaRPr lang="zh-CN" altLang="en-US" sz="2800">
              <a:latin typeface="宋体" panose="02010600030101010101" pitchFamily="2" charset="-122"/>
              <a:cs typeface="方正小标宋简体" charset="0"/>
              <a:sym typeface="+mn-ea"/>
            </a:endParaRPr>
          </a:p>
        </p:txBody>
      </p:sp>
      <p:sp>
        <p:nvSpPr>
          <p:cNvPr id="2" name="文本框 1"/>
          <p:cNvSpPr txBox="1"/>
          <p:nvPr/>
        </p:nvSpPr>
        <p:spPr>
          <a:xfrm>
            <a:off x="916940" y="3459480"/>
            <a:ext cx="6704330" cy="640080"/>
          </a:xfrm>
          <a:prstGeom prst="rect">
            <a:avLst/>
          </a:prstGeom>
          <a:noFill/>
        </p:spPr>
        <p:txBody>
          <a:bodyPr wrap="square" rtlCol="0">
            <a:spAutoFit/>
            <a:scene3d>
              <a:camera prst="orthographicFront"/>
              <a:lightRig rig="threePt" dir="t"/>
            </a:scene3d>
          </a:bodyPr>
          <a:p>
            <a:pPr>
              <a:buNone/>
            </a:pPr>
            <a:r>
              <a:rPr lang="zh-CN" altLang="en-US">
                <a:solidFill>
                  <a:schemeClr val="accent1"/>
                </a:solidFill>
                <a:effectLst>
                  <a:outerShdw blurRad="38100" dist="25400" dir="5400000" algn="ctr" rotWithShape="0">
                    <a:srgbClr val="6E747A">
                      <a:alpha val="43000"/>
                    </a:srgbClr>
                  </a:outerShdw>
                </a:effectLst>
              </a:rPr>
              <a:t>（四）填写《入党积极分子培养考察登记表》</a:t>
            </a:r>
            <a:endParaRPr lang="zh-CN" altLang="en-US">
              <a:solidFill>
                <a:schemeClr val="accent1"/>
              </a:solidFill>
              <a:effectLst>
                <a:outerShdw blurRad="38100" dist="25400" dir="5400000" algn="ctr" rotWithShape="0">
                  <a:srgbClr val="6E747A">
                    <a:alpha val="43000"/>
                  </a:srgbClr>
                </a:outerShdw>
              </a:effectLst>
            </a:endParaRPr>
          </a:p>
        </p:txBody>
      </p:sp>
      <p:sp>
        <p:nvSpPr>
          <p:cNvPr id="3" name="文本框 2"/>
          <p:cNvSpPr txBox="1"/>
          <p:nvPr/>
        </p:nvSpPr>
        <p:spPr>
          <a:xfrm>
            <a:off x="749935" y="4056380"/>
            <a:ext cx="5447030" cy="640080"/>
          </a:xfrm>
          <a:prstGeom prst="rect">
            <a:avLst/>
          </a:prstGeom>
          <a:noFill/>
        </p:spPr>
        <p:txBody>
          <a:bodyPr wrap="square" rtlCol="0">
            <a:spAutoFit/>
          </a:bodyPr>
          <a:p>
            <a:pPr>
              <a:buNone/>
            </a:pPr>
            <a:r>
              <a:rPr lang="en-US" altLang="zh-CN">
                <a:solidFill>
                  <a:schemeClr val="accent1"/>
                </a:solidFill>
                <a:effectLst>
                  <a:outerShdw blurRad="38100" dist="25400" dir="5400000" algn="ctr" rotWithShape="0">
                    <a:srgbClr val="6E747A">
                      <a:alpha val="43000"/>
                    </a:srgbClr>
                  </a:outerShdw>
                </a:effectLst>
                <a:sym typeface="+mn-ea"/>
              </a:rPr>
              <a:t>  </a:t>
            </a:r>
            <a:r>
              <a:rPr lang="zh-CN" altLang="en-US">
                <a:solidFill>
                  <a:schemeClr val="accent1"/>
                </a:solidFill>
                <a:effectLst>
                  <a:outerShdw blurRad="38100" dist="25400" dir="5400000" algn="ctr" rotWithShape="0">
                    <a:srgbClr val="6E747A">
                      <a:alpha val="43000"/>
                    </a:srgbClr>
                  </a:outerShdw>
                </a:effectLst>
                <a:sym typeface="+mn-ea"/>
              </a:rPr>
              <a:t>（五）建立入党积极分子档案</a:t>
            </a:r>
            <a:endParaRPr lang="zh-CN" altLang="en-US">
              <a:solidFill>
                <a:schemeClr val="accent1"/>
              </a:solidFill>
              <a:effectLst>
                <a:outerShdw blurRad="38100" dist="25400" dir="5400000" algn="ctr" rotWithShape="0">
                  <a:srgbClr val="6E747A">
                    <a:alpha val="43000"/>
                  </a:srgbClr>
                </a:outerShdw>
              </a:effectLst>
              <a:sym typeface="+mn-ea"/>
            </a:endParaRPr>
          </a:p>
        </p:txBody>
      </p:sp>
      <p:sp>
        <p:nvSpPr>
          <p:cNvPr id="5" name="文本框 4"/>
          <p:cNvSpPr txBox="1"/>
          <p:nvPr/>
        </p:nvSpPr>
        <p:spPr>
          <a:xfrm>
            <a:off x="1081405" y="4947285"/>
            <a:ext cx="8134985" cy="2141855"/>
          </a:xfrm>
          <a:prstGeom prst="rect">
            <a:avLst/>
          </a:prstGeom>
          <a:noFill/>
        </p:spPr>
        <p:txBody>
          <a:bodyPr wrap="square" rtlCol="0">
            <a:spAutoFit/>
          </a:bodyPr>
          <a:p>
            <a:pPr>
              <a:lnSpc>
                <a:spcPts val="1980"/>
              </a:lnSpc>
            </a:pPr>
            <a:r>
              <a:rPr lang="zh-CN" altLang="en-US"/>
              <a:t>《入党积极分子培养教育考察登记表》</a:t>
            </a:r>
            <a:endParaRPr lang="zh-CN" altLang="en-US"/>
          </a:p>
          <a:p>
            <a:pPr>
              <a:lnSpc>
                <a:spcPts val="1980"/>
              </a:lnSpc>
            </a:pPr>
            <a:r>
              <a:rPr lang="zh-CN" altLang="en-US"/>
              <a:t>入党申请书</a:t>
            </a:r>
            <a:endParaRPr lang="zh-CN" altLang="en-US"/>
          </a:p>
          <a:p>
            <a:pPr>
              <a:lnSpc>
                <a:spcPts val="1980"/>
              </a:lnSpc>
            </a:pPr>
            <a:r>
              <a:rPr lang="zh-CN" altLang="en-US"/>
              <a:t>自传</a:t>
            </a:r>
            <a:endParaRPr lang="zh-CN" altLang="en-US"/>
          </a:p>
          <a:p>
            <a:pPr>
              <a:lnSpc>
                <a:spcPts val="1980"/>
              </a:lnSpc>
            </a:pPr>
            <a:r>
              <a:rPr lang="zh-CN" altLang="en-US"/>
              <a:t>思想汇报</a:t>
            </a:r>
            <a:endParaRPr lang="zh-CN" altLang="en-US"/>
          </a:p>
          <a:p>
            <a:pPr>
              <a:lnSpc>
                <a:spcPts val="1980"/>
              </a:lnSpc>
            </a:pPr>
            <a:r>
              <a:rPr lang="zh-CN" altLang="en-US"/>
              <a:t>考察材料及本人向党组织交代、说明问题</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p:tgtEl>
                                          <p:spTgt spid="3"/>
                                        </p:tgtEl>
                                        <p:attrNameLst>
                                          <p:attrName>ppt_y</p:attrName>
                                        </p:attrNameLst>
                                      </p:cBhvr>
                                      <p:tavLst>
                                        <p:tav tm="0">
                                          <p:val>
                                            <p:strVal val="#ppt_y+#ppt_h*1.125000"/>
                                          </p:val>
                                        </p:tav>
                                        <p:tav tm="100000">
                                          <p:val>
                                            <p:strVal val="#ppt_y"/>
                                          </p:val>
                                        </p:tav>
                                      </p:tavLst>
                                    </p:anim>
                                    <p:animEffect transition="in" filter="wipe(up)">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p:tgtEl>
                                          <p:spTgt spid="5"/>
                                        </p:tgtEl>
                                        <p:attrNameLst>
                                          <p:attrName>ppt_y</p:attrName>
                                        </p:attrNameLst>
                                      </p:cBhvr>
                                      <p:tavLst>
                                        <p:tav tm="0">
                                          <p:val>
                                            <p:strVal val="#ppt_y+#ppt_h*1.125000"/>
                                          </p:val>
                                        </p:tav>
                                        <p:tav tm="100000">
                                          <p:val>
                                            <p:strVal val="#ppt_y"/>
                                          </p:val>
                                        </p:tav>
                                      </p:tavLst>
                                    </p:anim>
                                    <p:animEffect transition="in" filter="wipe(up)">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633730" y="2832735"/>
            <a:ext cx="5190490" cy="822960"/>
          </a:xfrm>
          <a:prstGeom prst="rect">
            <a:avLst/>
          </a:prstGeom>
          <a:noFill/>
          <a:ln w="9525">
            <a:noFill/>
          </a:ln>
        </p:spPr>
        <p:txBody>
          <a:bodyPr wrap="square">
            <a:spAutoFit/>
            <a:scene3d>
              <a:camera prst="orthographicFront"/>
              <a:lightRig rig="threePt" dir="t"/>
            </a:scene3d>
          </a:bodyPr>
          <a:p>
            <a:pPr marL="0" algn="l">
              <a:lnSpc>
                <a:spcPct val="200000"/>
              </a:lnSpc>
              <a:buNone/>
            </a:pPr>
            <a:r>
              <a:rPr lang="en-US" altLang="zh-CN" sz="1600" b="0" u="none">
                <a:solidFill>
                  <a:schemeClr val="accent1"/>
                </a:solidFill>
                <a:effectLst>
                  <a:outerShdw blurRad="38100" dist="25400" dir="5400000" algn="ctr" rotWithShape="0">
                    <a:srgbClr val="6E747A">
                      <a:alpha val="43000"/>
                    </a:srgbClr>
                  </a:outerShdw>
                </a:effectLst>
                <a:latin typeface="方正隶二_GBK" charset="0"/>
                <a:ea typeface="方正隶二_GBK" charset="0"/>
                <a:cs typeface="方正隶二_GBK" charset="0"/>
              </a:rPr>
              <a:t> </a:t>
            </a:r>
            <a:r>
              <a:rPr lang="en-US" altLang="zh-CN" sz="1800" b="0" u="none">
                <a:solidFill>
                  <a:srgbClr val="FF0000"/>
                </a:solidFill>
                <a:effectLst>
                  <a:outerShdw blurRad="38100" dist="25400" dir="5400000" algn="ctr" rotWithShape="0">
                    <a:srgbClr val="6E747A">
                      <a:alpha val="43000"/>
                    </a:srgbClr>
                  </a:outerShdw>
                </a:effectLst>
                <a:latin typeface="方正隶二_GBK" charset="0"/>
                <a:ea typeface="方正隶二_GBK" charset="0"/>
                <a:cs typeface="方正隶二_GBK" charset="0"/>
              </a:rPr>
              <a:t> </a:t>
            </a:r>
            <a:r>
              <a:rPr lang="zh-CN" altLang="en-US" b="0" u="none">
                <a:solidFill>
                  <a:srgbClr val="FF0000"/>
                </a:solidFill>
                <a:effectLst>
                  <a:outerShdw blurRad="38100" dist="25400" dir="5400000" algn="ctr" rotWithShape="0">
                    <a:srgbClr val="6E747A">
                      <a:alpha val="43000"/>
                    </a:srgbClr>
                  </a:outerShdw>
                </a:effectLst>
                <a:latin typeface="方正隶二_GBK" charset="0"/>
                <a:ea typeface="方正隶二_GBK" charset="0"/>
                <a:cs typeface="方正隶二_GBK" charset="0"/>
              </a:rPr>
              <a:t>第三步：指定培养联系人</a:t>
            </a:r>
            <a:endParaRPr lang="zh-CN" altLang="en-US" b="0" u="none">
              <a:solidFill>
                <a:srgbClr val="FF0000"/>
              </a:solidFill>
              <a:effectLst>
                <a:outerShdw blurRad="38100" dist="25400" dir="5400000" algn="ctr" rotWithShape="0">
                  <a:srgbClr val="6E747A">
                    <a:alpha val="43000"/>
                  </a:srgbClr>
                </a:outerShdw>
              </a:effectLst>
              <a:latin typeface="方正隶二_GBK" charset="0"/>
              <a:ea typeface="方正隶二_GBK" charset="0"/>
              <a:cs typeface="方正隶二_GBK" charset="0"/>
            </a:endParaRPr>
          </a:p>
        </p:txBody>
      </p:sp>
      <p:sp>
        <p:nvSpPr>
          <p:cNvPr id="100" name="文本框 99"/>
          <p:cNvSpPr txBox="1"/>
          <p:nvPr/>
        </p:nvSpPr>
        <p:spPr>
          <a:xfrm>
            <a:off x="770255" y="2297430"/>
            <a:ext cx="3848735" cy="640080"/>
          </a:xfrm>
          <a:prstGeom prst="rect">
            <a:avLst/>
          </a:prstGeom>
          <a:noFill/>
          <a:ln w="9525">
            <a:noFill/>
          </a:ln>
        </p:spPr>
        <p:txBody>
          <a:bodyPr wrap="square">
            <a:spAutoFit/>
          </a:bodyPr>
          <a:p>
            <a:pPr marL="0" algn="l">
              <a:buNone/>
            </a:pPr>
            <a:r>
              <a:rPr lang="zh-CN" altLang="en-US" u="none">
                <a:ln w="22225">
                  <a:solidFill>
                    <a:schemeClr val="accent2"/>
                  </a:solidFill>
                  <a:prstDash val="solid"/>
                </a:ln>
                <a:solidFill>
                  <a:schemeClr val="accent2">
                    <a:lumMod val="40000"/>
                    <a:lumOff val="60000"/>
                  </a:schemeClr>
                </a:solidFill>
                <a:effectLst/>
                <a:latin typeface="宋体" panose="02010600030101010101" pitchFamily="2" charset="-122"/>
                <a:cs typeface="方正小标宋简体" charset="0"/>
              </a:rPr>
              <a:t>一、确定入党积极分子</a:t>
            </a:r>
            <a:endParaRPr lang="zh-CN" altLang="en-US" u="none">
              <a:ln w="22225">
                <a:solidFill>
                  <a:schemeClr val="accent2"/>
                </a:solidFill>
                <a:prstDash val="solid"/>
              </a:ln>
              <a:solidFill>
                <a:schemeClr val="accent2">
                  <a:lumMod val="40000"/>
                  <a:lumOff val="60000"/>
                </a:schemeClr>
              </a:solidFill>
              <a:effectLst/>
              <a:latin typeface="宋体" panose="02010600030101010101" pitchFamily="2" charset="-122"/>
              <a:cs typeface="方正小标宋简体" charset="0"/>
            </a:endParaRPr>
          </a:p>
        </p:txBody>
      </p:sp>
      <p:grpSp>
        <p:nvGrpSpPr>
          <p:cNvPr id="7174" name="Group 7"/>
          <p:cNvGrpSpPr/>
          <p:nvPr/>
        </p:nvGrpSpPr>
        <p:grpSpPr>
          <a:xfrm>
            <a:off x="633730" y="1397731"/>
            <a:ext cx="4572000" cy="805084"/>
            <a:chOff x="657" y="2221"/>
            <a:chExt cx="2751" cy="1252"/>
          </a:xfrm>
        </p:grpSpPr>
        <p:sp>
          <p:nvSpPr>
            <p:cNvPr id="7175" name="Rectangle 8"/>
            <p:cNvSpPr/>
            <p:nvPr/>
          </p:nvSpPr>
          <p:spPr>
            <a:xfrm>
              <a:off x="657" y="3099"/>
              <a:ext cx="2751" cy="374"/>
            </a:xfrm>
            <a:prstGeom prst="rect">
              <a:avLst/>
            </a:prstGeom>
            <a:gradFill rotWithShape="0">
              <a:gsLst>
                <a:gs pos="0">
                  <a:srgbClr val="EFD006"/>
                </a:gs>
                <a:gs pos="100000">
                  <a:srgbClr val="FCE980"/>
                </a:gs>
              </a:gsLst>
              <a:lin ang="10800000" scaled="1"/>
              <a:tileRect/>
            </a:gradFill>
            <a:ln w="36000" cap="flat" cmpd="sng">
              <a:solidFill>
                <a:srgbClr val="EFD006"/>
              </a:solidFill>
              <a:prstDash val="solid"/>
              <a:round/>
              <a:headEnd type="none" w="med" len="med"/>
              <a:tailEnd type="none" w="med" len="med"/>
            </a:ln>
          </p:spPr>
          <p:txBody>
            <a:bodyPr lIns="1818000" tIns="74340" rIns="378000" bIns="63000" anchor="ctr"/>
            <a:p>
              <a:pPr lvl="0" defTabSz="0" hangingPunct="0">
                <a:lnSpc>
                  <a:spcPct val="95000"/>
                </a:lnSpc>
                <a:spcAft>
                  <a:spcPct val="0"/>
                </a:spcAft>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ltLang="zh-CN" sz="2800" b="0" dirty="0">
                <a:solidFill>
                  <a:srgbClr val="FFFFFF"/>
                </a:solidFill>
                <a:latin typeface="黑体" panose="02010609060101010101" pitchFamily="49" charset="-122"/>
                <a:ea typeface="黑体" panose="02010609060101010101" pitchFamily="49" charset="-122"/>
              </a:endParaRPr>
            </a:p>
          </p:txBody>
        </p:sp>
        <p:sp>
          <p:nvSpPr>
            <p:cNvPr id="7176" name="Oval 9"/>
            <p:cNvSpPr/>
            <p:nvPr/>
          </p:nvSpPr>
          <p:spPr>
            <a:xfrm>
              <a:off x="868" y="2221"/>
              <a:ext cx="462" cy="877"/>
            </a:xfrm>
            <a:prstGeom prst="ellipse">
              <a:avLst/>
            </a:prstGeom>
            <a:gradFill rotWithShape="0">
              <a:gsLst>
                <a:gs pos="0">
                  <a:srgbClr val="A80404"/>
                </a:gs>
                <a:gs pos="100000">
                  <a:srgbClr val="D26163"/>
                </a:gs>
              </a:gsLst>
              <a:lin ang="16200000" scaled="1"/>
              <a:tileRect/>
            </a:gradFill>
            <a:ln w="36000" cap="flat" cmpd="sng">
              <a:solidFill>
                <a:srgbClr val="A80404"/>
              </a:solidFill>
              <a:prstDash val="solid"/>
              <a:round/>
              <a:headEnd type="none" w="med" len="med"/>
              <a:tailEnd type="none" w="med" len="med"/>
            </a:ln>
          </p:spPr>
          <p:txBody>
            <a:bodyPr lIns="108000" tIns="98280" rIns="108000" bIns="63000" anchor="ctr"/>
            <a:p>
              <a:pPr lvl="0" algn="ctr" defTabSz="0" hangingPunct="0">
                <a:lnSpc>
                  <a:spcPct val="93000"/>
                </a:lnSpc>
                <a:spcAft>
                  <a:spcPct val="0"/>
                </a:spcAft>
                <a:buFont typeface="Times New Roman" panose="02020603050405020304" pitchFamily="18" charset="0"/>
                <a:buNone/>
                <a:tabLst>
                  <a:tab pos="723900" algn="l"/>
                </a:tabLst>
              </a:pPr>
              <a:r>
                <a:rPr lang="en-US" altLang="zh-CN" sz="2800" dirty="0">
                  <a:solidFill>
                    <a:srgbClr val="FFFFFF"/>
                  </a:solidFill>
                  <a:latin typeface="黑体" panose="02010609060101010101" pitchFamily="49" charset="-122"/>
                  <a:ea typeface="黑体" panose="02010609060101010101" pitchFamily="49" charset="-122"/>
                </a:rPr>
                <a:t>3</a:t>
              </a:r>
              <a:endParaRPr lang="en-US" altLang="zh-CN" sz="2800" dirty="0">
                <a:solidFill>
                  <a:srgbClr val="FFFFFF"/>
                </a:solidFill>
                <a:latin typeface="黑体" panose="02010609060101010101" pitchFamily="49" charset="-122"/>
                <a:ea typeface="黑体" panose="02010609060101010101" pitchFamily="49" charset="-122"/>
              </a:endParaRPr>
            </a:p>
          </p:txBody>
        </p:sp>
        <p:pic>
          <p:nvPicPr>
            <p:cNvPr id="7177" name="Picture 10"/>
            <p:cNvPicPr>
              <a:picLocks noChangeAspect="1"/>
            </p:cNvPicPr>
            <p:nvPr/>
          </p:nvPicPr>
          <p:blipFill>
            <a:blip r:embed="rId1"/>
            <a:stretch>
              <a:fillRect/>
            </a:stretch>
          </p:blipFill>
          <p:spPr>
            <a:xfrm>
              <a:off x="1006" y="2765"/>
              <a:ext cx="307" cy="203"/>
            </a:xfrm>
            <a:prstGeom prst="rect">
              <a:avLst/>
            </a:prstGeom>
            <a:noFill/>
            <a:ln w="9525">
              <a:noFill/>
            </a:ln>
          </p:spPr>
        </p:pic>
        <p:sp>
          <p:nvSpPr>
            <p:cNvPr id="7178" name="Oval 11"/>
            <p:cNvSpPr/>
            <p:nvPr/>
          </p:nvSpPr>
          <p:spPr>
            <a:xfrm>
              <a:off x="1084" y="3312"/>
              <a:ext cx="383" cy="69"/>
            </a:xfrm>
            <a:prstGeom prst="ellipse">
              <a:avLst/>
            </a:prstGeom>
            <a:solidFill>
              <a:srgbClr val="989898">
                <a:alpha val="50195"/>
              </a:srgbClr>
            </a:solidFill>
            <a:ln w="9525">
              <a:noFill/>
            </a:ln>
          </p:spPr>
          <p:txBody>
            <a:bodyPr wrap="none" anchor="ctr"/>
            <a:p>
              <a:pPr lvl="0" hangingPunct="0">
                <a:lnSpc>
                  <a:spcPct val="93000"/>
                </a:lnSpc>
                <a:spcAft>
                  <a:spcPct val="0"/>
                </a:spcAft>
                <a:buFont typeface="Times New Roman" panose="02020603050405020304" pitchFamily="18" charset="0"/>
                <a:buNone/>
              </a:pPr>
              <a:endParaRPr lang="zh-CN" altLang="en-US" sz="2800" b="0" dirty="0">
                <a:solidFill>
                  <a:schemeClr val="tx1"/>
                </a:solidFill>
                <a:latin typeface="黑体" panose="02010609060101010101" pitchFamily="49" charset="-122"/>
                <a:ea typeface="黑体" panose="02010609060101010101" pitchFamily="49" charset="-122"/>
              </a:endParaRPr>
            </a:p>
          </p:txBody>
        </p:sp>
      </p:grpSp>
      <p:sp>
        <p:nvSpPr>
          <p:cNvPr id="6" name="文本框 5"/>
          <p:cNvSpPr txBox="1"/>
          <p:nvPr/>
        </p:nvSpPr>
        <p:spPr>
          <a:xfrm>
            <a:off x="1983740" y="1315720"/>
            <a:ext cx="3400425" cy="731520"/>
          </a:xfrm>
          <a:prstGeom prst="rect">
            <a:avLst/>
          </a:prstGeom>
          <a:noFill/>
        </p:spPr>
        <p:txBody>
          <a:bodyPr wrap="none" rtlCol="0" anchor="t">
            <a:spAutoFit/>
          </a:bodyPr>
          <a:p>
            <a:pPr>
              <a:buNone/>
            </a:pPr>
            <a:r>
              <a:rPr lang="zh-CN" altLang="en-US" sz="2800">
                <a:latin typeface="宋体" panose="02010600030101010101" pitchFamily="2" charset="-122"/>
                <a:cs typeface="方正小标宋简体" charset="0"/>
                <a:sym typeface="+mn-ea"/>
              </a:rPr>
              <a:t>发展工作的主要程序</a:t>
            </a:r>
            <a:endParaRPr lang="zh-CN" altLang="en-US" sz="2800">
              <a:latin typeface="宋体" panose="02010600030101010101" pitchFamily="2" charset="-122"/>
              <a:cs typeface="方正小标宋简体" charset="0"/>
              <a:sym typeface="+mn-ea"/>
            </a:endParaRPr>
          </a:p>
        </p:txBody>
      </p:sp>
      <p:sp>
        <p:nvSpPr>
          <p:cNvPr id="2" name="文本框 1"/>
          <p:cNvSpPr txBox="1"/>
          <p:nvPr/>
        </p:nvSpPr>
        <p:spPr>
          <a:xfrm>
            <a:off x="633730" y="3655695"/>
            <a:ext cx="4237355" cy="640080"/>
          </a:xfrm>
          <a:prstGeom prst="rect">
            <a:avLst/>
          </a:prstGeom>
          <a:noFill/>
        </p:spPr>
        <p:txBody>
          <a:bodyPr wrap="square" rtlCol="0">
            <a:spAutoFit/>
            <a:scene3d>
              <a:camera prst="orthographicFront"/>
              <a:lightRig rig="threePt" dir="t"/>
            </a:scene3d>
          </a:bodyPr>
          <a:p>
            <a:pPr>
              <a:buNone/>
            </a:pPr>
            <a:r>
              <a:rPr lang="zh-CN" altLang="en-US">
                <a:solidFill>
                  <a:schemeClr val="accent1"/>
                </a:solidFill>
                <a:effectLst>
                  <a:outerShdw blurRad="38100" dist="25400" dir="5400000" algn="ctr" rotWithShape="0">
                    <a:srgbClr val="6E747A">
                      <a:alpha val="43000"/>
                    </a:srgbClr>
                  </a:outerShdw>
                </a:effectLst>
              </a:rPr>
              <a:t>（一）培养联系人的条件</a:t>
            </a:r>
            <a:endParaRPr lang="zh-CN" altLang="en-US">
              <a:solidFill>
                <a:schemeClr val="accent1"/>
              </a:solidFill>
              <a:effectLst>
                <a:outerShdw blurRad="38100" dist="25400" dir="5400000" algn="ctr" rotWithShape="0">
                  <a:srgbClr val="6E747A">
                    <a:alpha val="43000"/>
                  </a:srgbClr>
                </a:outerShdw>
              </a:effectLst>
            </a:endParaRPr>
          </a:p>
        </p:txBody>
      </p:sp>
      <p:sp>
        <p:nvSpPr>
          <p:cNvPr id="3" name="文本框 2"/>
          <p:cNvSpPr txBox="1"/>
          <p:nvPr/>
        </p:nvSpPr>
        <p:spPr>
          <a:xfrm>
            <a:off x="293370" y="4441825"/>
            <a:ext cx="8797290" cy="1915160"/>
          </a:xfrm>
          <a:prstGeom prst="rect">
            <a:avLst/>
          </a:prstGeom>
          <a:noFill/>
        </p:spPr>
        <p:txBody>
          <a:bodyPr wrap="square" rtlCol="0">
            <a:spAutoFit/>
          </a:bodyPr>
          <a:p>
            <a:pPr>
              <a:buNone/>
            </a:pPr>
            <a:r>
              <a:rPr lang="en-US" altLang="zh-CN">
                <a:solidFill>
                  <a:srgbClr val="FF0000"/>
                </a:solidFill>
              </a:rPr>
              <a:t>        </a:t>
            </a:r>
            <a:r>
              <a:rPr lang="zh-CN" altLang="en-US">
                <a:solidFill>
                  <a:srgbClr val="FF0000"/>
                </a:solidFill>
              </a:rPr>
              <a:t>1.必须是正式党员。</a:t>
            </a:r>
            <a:endParaRPr lang="zh-CN" altLang="en-US">
              <a:solidFill>
                <a:srgbClr val="FF0000"/>
              </a:solidFill>
            </a:endParaRPr>
          </a:p>
          <a:p>
            <a:pPr>
              <a:buNone/>
            </a:pPr>
            <a:r>
              <a:rPr lang="zh-CN" altLang="en-US">
                <a:solidFill>
                  <a:srgbClr val="FF0000"/>
                </a:solidFill>
              </a:rPr>
              <a:t>        2.一般要经过一定时间党内生活锻炼、能够用党员标准严格要求自己、先锋模范作用发挥得比较好。</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ppt_y</p:attrName>
                                        </p:attrNameLst>
                                      </p:cBhvr>
                                      <p:tavLst>
                                        <p:tav tm="0">
                                          <p:val>
                                            <p:strVal val="#ppt_y+#ppt_h*1.125000"/>
                                          </p:val>
                                        </p:tav>
                                        <p:tav tm="100000">
                                          <p:val>
                                            <p:strVal val="#ppt_y"/>
                                          </p:val>
                                        </p:tav>
                                      </p:tavLst>
                                    </p:anim>
                                    <p:animEffect transition="in" filter="wipe(up)">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p:tgtEl>
                                          <p:spTgt spid="3"/>
                                        </p:tgtEl>
                                        <p:attrNameLst>
                                          <p:attrName>ppt_y</p:attrName>
                                        </p:attrNameLst>
                                      </p:cBhvr>
                                      <p:tavLst>
                                        <p:tav tm="0">
                                          <p:val>
                                            <p:strVal val="#ppt_y+#ppt_h*1.125000"/>
                                          </p:val>
                                        </p:tav>
                                        <p:tav tm="100000">
                                          <p:val>
                                            <p:strVal val="#ppt_y"/>
                                          </p:val>
                                        </p:tav>
                                      </p:tavLst>
                                    </p:anim>
                                    <p:animEffect transition="in" filter="wipe(up)">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Rectangle 1"/>
          <p:cNvSpPr>
            <a:spLocks noGrp="1" noChangeArrowheads="1"/>
          </p:cNvSpPr>
          <p:nvPr>
            <p:ph type="title"/>
          </p:nvPr>
        </p:nvSpPr>
        <p:spPr>
          <a:xfrm>
            <a:off x="367665" y="1973263"/>
            <a:ext cx="9191625" cy="4480560"/>
          </a:xfrm>
          <a:ln>
            <a:miter/>
          </a:ln>
        </p:spPr>
        <p:txBody>
          <a:bodyPr vert="horz" wrap="square" lIns="0" tIns="0" rIns="0" bIns="0" numCol="1" anchor="ctr" anchorCtr="0" compatLnSpc="1">
            <a:spAutoFit/>
          </a:bodyPr>
          <a:lstStyle/>
          <a:p>
            <a:pPr marL="0" marR="0" lvl="0" indent="0" algn="ctr" defTabSz="448945" rtl="0" eaLnBrk="1" latinLnBrk="0">
              <a:lnSpc>
                <a:spcPct val="150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kumimoji="0" lang="zh-CN" altLang="en-US" sz="4000" b="1" i="0" u="none" strike="noStrike" kern="0" cap="none" spc="0" normalizeH="0" baseline="0" noProof="0" dirty="0" smtClean="0">
                <a:ln>
                  <a:noFill/>
                </a:ln>
                <a:solidFill>
                  <a:srgbClr val="FF00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uLnTx/>
                <a:uFillTx/>
                <a:latin typeface="黑体" panose="02010609060101010101" pitchFamily="49" charset="-122"/>
                <a:ea typeface="黑体" panose="02010609060101010101" pitchFamily="49" charset="-122"/>
                <a:cs typeface="+mj-cs"/>
              </a:rPr>
              <a:t> </a:t>
            </a:r>
            <a:r>
              <a:rPr kumimoji="0" lang="en-US" altLang="zh-CN" sz="4000" b="1" i="0" u="none" strike="noStrike" kern="0" cap="none" spc="0" normalizeH="0" baseline="0" noProof="0" dirty="0" smtClean="0">
                <a:ln>
                  <a:noFill/>
                </a:ln>
                <a:solidFill>
                  <a:schemeClr val="accent6"/>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uLnTx/>
                <a:uFillTx/>
                <a:latin typeface="隶书" panose="02010509060101010101" charset="-122"/>
                <a:ea typeface="隶书" panose="02010509060101010101" charset="-122"/>
                <a:cs typeface="+mj-cs"/>
              </a:rPr>
              <a:t>——</a:t>
            </a:r>
            <a:r>
              <a:rPr kumimoji="0" lang="zh-CN" altLang="en-US" sz="4000" b="1" i="0" u="none" strike="noStrike" kern="0" cap="none" spc="0" normalizeH="0" baseline="0" noProof="0" dirty="0" smtClean="0">
                <a:ln>
                  <a:noFill/>
                </a:ln>
                <a:solidFill>
                  <a:schemeClr val="accent6"/>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uLnTx/>
                <a:uFillTx/>
                <a:latin typeface="隶书" panose="02010509060101010101" charset="-122"/>
                <a:ea typeface="隶书" panose="02010509060101010101" charset="-122"/>
                <a:cs typeface="+mj-cs"/>
              </a:rPr>
              <a:t>发展党员工作培训</a:t>
            </a:r>
            <a:br>
              <a:rPr kumimoji="0" lang="zh-CN" altLang="en-US" sz="4000" b="1" i="0" u="none" strike="noStrike" kern="0" cap="none" spc="0" normalizeH="0" baseline="0" noProof="0" dirty="0" smtClean="0">
                <a:ln>
                  <a:noFill/>
                </a:ln>
                <a:solidFill>
                  <a:schemeClr val="accent6"/>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uLnTx/>
                <a:uFillTx/>
                <a:latin typeface="隶书" panose="02010509060101010101" charset="-122"/>
                <a:ea typeface="隶书" panose="02010509060101010101" charset="-122"/>
                <a:cs typeface="+mj-cs"/>
              </a:rPr>
            </a:br>
            <a:br>
              <a:rPr kumimoji="0" lang="zh-CN" altLang="en-US" sz="4000" b="1" i="0" u="none" strike="noStrike" kern="0" cap="none" spc="0" normalizeH="0" baseline="0" noProof="0" dirty="0" smtClean="0">
                <a:ln>
                  <a:noFill/>
                </a:ln>
                <a:solidFill>
                  <a:schemeClr val="accent6"/>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uLnTx/>
                <a:uFillTx/>
                <a:latin typeface="隶书" panose="02010509060101010101" charset="-122"/>
                <a:ea typeface="隶书" panose="02010509060101010101" charset="-122"/>
                <a:cs typeface="+mj-cs"/>
              </a:rPr>
            </a:br>
            <a:br>
              <a:rPr kumimoji="0" lang="zh-CN" altLang="en-US" sz="4000" b="1" i="0" u="none" strike="noStrike" kern="0" cap="none" spc="0" normalizeH="0" baseline="0" noProof="0" dirty="0" smtClean="0">
                <a:ln>
                  <a:noFill/>
                </a:ln>
                <a:solidFill>
                  <a:schemeClr val="accent6"/>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uLnTx/>
                <a:uFillTx/>
                <a:latin typeface="隶书" panose="02010509060101010101" charset="-122"/>
                <a:ea typeface="隶书" panose="02010509060101010101" charset="-122"/>
                <a:cs typeface="+mj-cs"/>
              </a:rPr>
            </a:br>
            <a:br>
              <a:rPr kumimoji="0" lang="en-US" altLang="zh-CN" sz="4800" b="1" i="1" u="none" strike="noStrike" kern="0" cap="none" spc="0" normalizeH="0" baseline="0" noProof="0" dirty="0" smtClean="0">
                <a:ln>
                  <a:noFill/>
                </a:ln>
                <a:solidFill>
                  <a:srgbClr val="FF0000"/>
                </a:solidFill>
                <a:effectLst/>
                <a:uLnTx/>
                <a:uFillTx/>
                <a:latin typeface="华文新魏" panose="02010800040101010101" pitchFamily="2" charset="-122"/>
                <a:ea typeface="华文新魏" panose="02010800040101010101" pitchFamily="2" charset="-122"/>
                <a:cs typeface="+mj-cs"/>
              </a:rPr>
            </a:br>
            <a:endParaRPr kumimoji="0" lang="en-US" sz="2800" b="1" i="0" u="none" strike="noStrike" kern="0" cap="none" spc="0" normalizeH="0" baseline="0" noProof="0" dirty="0" smtClean="0">
              <a:ln>
                <a:noFill/>
              </a:ln>
              <a:solidFill>
                <a:srgbClr val="FF0000"/>
              </a:solidFill>
              <a:effectLst/>
              <a:uLnTx/>
              <a:uFillTx/>
              <a:latin typeface="华文新魏" panose="02010800040101010101" pitchFamily="2" charset="-122"/>
              <a:ea typeface="华文新魏" panose="02010800040101010101" pitchFamily="2" charset="-122"/>
              <a:cs typeface="+mj-cs"/>
            </a:endParaRPr>
          </a:p>
        </p:txBody>
      </p:sp>
      <p:pic>
        <p:nvPicPr>
          <p:cNvPr id="2" name="图片 1" descr="20121115105129449"/>
          <p:cNvPicPr>
            <a:picLocks noChangeAspect="1"/>
          </p:cNvPicPr>
          <p:nvPr/>
        </p:nvPicPr>
        <p:blipFill>
          <a:blip r:embed="rId1"/>
          <a:stretch>
            <a:fillRect/>
          </a:stretch>
        </p:blipFill>
        <p:spPr>
          <a:xfrm rot="1800000">
            <a:off x="2033905" y="3596640"/>
            <a:ext cx="2415540" cy="3163570"/>
          </a:xfrm>
          <a:prstGeom prst="rect">
            <a:avLst/>
          </a:prstGeom>
        </p:spPr>
      </p:pic>
      <p:pic>
        <p:nvPicPr>
          <p:cNvPr id="11" name="图片 10" descr="QQ截图20161013083033"/>
          <p:cNvPicPr>
            <a:picLocks noChangeAspect="1"/>
          </p:cNvPicPr>
          <p:nvPr/>
        </p:nvPicPr>
        <p:blipFill>
          <a:blip r:embed="rId2"/>
          <a:stretch>
            <a:fillRect/>
          </a:stretch>
        </p:blipFill>
        <p:spPr>
          <a:xfrm rot="1560000">
            <a:off x="5252720" y="3637280"/>
            <a:ext cx="2293620" cy="3173095"/>
          </a:xfrm>
          <a:prstGeom prst="rect">
            <a:avLst/>
          </a:prstGeom>
        </p:spPr>
      </p:pic>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edge">
                                      <p:cBhvr>
                                        <p:cTn id="7" dur="2000"/>
                                        <p:tgtEl>
                                          <p:spTgt spid="4098"/>
                                        </p:tgtEl>
                                      </p:cBhvr>
                                    </p:animEffect>
                                  </p:childTnLst>
                                </p:cTn>
                              </p:par>
                              <p:par>
                                <p:cTn id="8" presetID="8"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amond(in)">
                                      <p:cBhvr>
                                        <p:cTn id="10" dur="500"/>
                                        <p:tgtEl>
                                          <p:spTgt spid="2"/>
                                        </p:tgtEl>
                                      </p:cBhvr>
                                    </p:animEffect>
                                  </p:childTnLst>
                                </p:cTn>
                              </p:par>
                              <p:par>
                                <p:cTn id="11" presetID="8" presetClass="entr" presetSubtype="16"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amond(in)">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633730" y="2666365"/>
            <a:ext cx="8418195" cy="822960"/>
          </a:xfrm>
          <a:prstGeom prst="rect">
            <a:avLst/>
          </a:prstGeom>
          <a:noFill/>
          <a:ln w="9525">
            <a:noFill/>
          </a:ln>
        </p:spPr>
        <p:txBody>
          <a:bodyPr wrap="square">
            <a:spAutoFit/>
            <a:scene3d>
              <a:camera prst="orthographicFront"/>
              <a:lightRig rig="threePt" dir="t"/>
            </a:scene3d>
          </a:bodyPr>
          <a:p>
            <a:pPr marL="0" algn="l">
              <a:lnSpc>
                <a:spcPct val="200000"/>
              </a:lnSpc>
              <a:buNone/>
            </a:pPr>
            <a:r>
              <a:rPr lang="en-US" altLang="zh-CN" sz="1600" b="0" u="none">
                <a:solidFill>
                  <a:schemeClr val="accent1"/>
                </a:solidFill>
                <a:effectLst>
                  <a:outerShdw blurRad="38100" dist="25400" dir="5400000" algn="ctr" rotWithShape="0">
                    <a:srgbClr val="6E747A">
                      <a:alpha val="43000"/>
                    </a:srgbClr>
                  </a:outerShdw>
                </a:effectLst>
                <a:latin typeface="方正隶二_GBK" charset="0"/>
                <a:ea typeface="方正隶二_GBK" charset="0"/>
                <a:cs typeface="方正隶二_GBK" charset="0"/>
              </a:rPr>
              <a:t> </a:t>
            </a:r>
            <a:r>
              <a:rPr lang="en-US" altLang="zh-CN" sz="1800" b="0" u="none">
                <a:solidFill>
                  <a:srgbClr val="FF0000"/>
                </a:solidFill>
                <a:effectLst>
                  <a:outerShdw blurRad="38100" dist="25400" dir="5400000" algn="ctr" rotWithShape="0">
                    <a:srgbClr val="6E747A">
                      <a:alpha val="43000"/>
                    </a:srgbClr>
                  </a:outerShdw>
                </a:effectLst>
                <a:latin typeface="方正隶二_GBK" charset="0"/>
                <a:ea typeface="方正隶二_GBK" charset="0"/>
                <a:cs typeface="方正隶二_GBK" charset="0"/>
              </a:rPr>
              <a:t> </a:t>
            </a:r>
            <a:r>
              <a:rPr lang="zh-CN" altLang="en-US" b="0" u="none">
                <a:solidFill>
                  <a:srgbClr val="FF0000"/>
                </a:solidFill>
                <a:effectLst>
                  <a:outerShdw blurRad="38100" dist="25400" dir="5400000" algn="ctr" rotWithShape="0">
                    <a:srgbClr val="6E747A">
                      <a:alpha val="43000"/>
                    </a:srgbClr>
                  </a:outerShdw>
                </a:effectLst>
                <a:latin typeface="方正隶二_GBK" charset="0"/>
                <a:ea typeface="方正隶二_GBK" charset="0"/>
                <a:cs typeface="方正隶二_GBK" charset="0"/>
              </a:rPr>
              <a:t>第三步：指定培养联系人</a:t>
            </a:r>
            <a:endParaRPr lang="zh-CN" altLang="en-US" b="0" u="none">
              <a:solidFill>
                <a:srgbClr val="FF0000"/>
              </a:solidFill>
              <a:effectLst>
                <a:outerShdw blurRad="38100" dist="25400" dir="5400000" algn="ctr" rotWithShape="0">
                  <a:srgbClr val="6E747A">
                    <a:alpha val="43000"/>
                  </a:srgbClr>
                </a:outerShdw>
              </a:effectLst>
              <a:latin typeface="方正隶二_GBK" charset="0"/>
              <a:ea typeface="方正隶二_GBK" charset="0"/>
              <a:cs typeface="方正隶二_GBK" charset="0"/>
            </a:endParaRPr>
          </a:p>
        </p:txBody>
      </p:sp>
      <p:sp>
        <p:nvSpPr>
          <p:cNvPr id="100" name="文本框 99"/>
          <p:cNvSpPr txBox="1"/>
          <p:nvPr/>
        </p:nvSpPr>
        <p:spPr>
          <a:xfrm>
            <a:off x="995680" y="2202815"/>
            <a:ext cx="3848735" cy="640080"/>
          </a:xfrm>
          <a:prstGeom prst="rect">
            <a:avLst/>
          </a:prstGeom>
          <a:noFill/>
          <a:ln w="9525">
            <a:noFill/>
          </a:ln>
        </p:spPr>
        <p:txBody>
          <a:bodyPr wrap="square">
            <a:spAutoFit/>
          </a:bodyPr>
          <a:p>
            <a:pPr marL="0" algn="l">
              <a:buNone/>
            </a:pPr>
            <a:r>
              <a:rPr lang="zh-CN" altLang="en-US" u="none">
                <a:ln w="22225">
                  <a:solidFill>
                    <a:schemeClr val="accent2"/>
                  </a:solidFill>
                  <a:prstDash val="solid"/>
                </a:ln>
                <a:solidFill>
                  <a:schemeClr val="accent2">
                    <a:lumMod val="40000"/>
                    <a:lumOff val="60000"/>
                  </a:schemeClr>
                </a:solidFill>
                <a:effectLst/>
                <a:latin typeface="宋体" panose="02010600030101010101" pitchFamily="2" charset="-122"/>
                <a:cs typeface="方正小标宋简体" charset="0"/>
              </a:rPr>
              <a:t>一、确定入党积极分子</a:t>
            </a:r>
            <a:endParaRPr lang="zh-CN" altLang="en-US" u="none">
              <a:ln w="22225">
                <a:solidFill>
                  <a:schemeClr val="accent2"/>
                </a:solidFill>
                <a:prstDash val="solid"/>
              </a:ln>
              <a:solidFill>
                <a:schemeClr val="accent2">
                  <a:lumMod val="40000"/>
                  <a:lumOff val="60000"/>
                </a:schemeClr>
              </a:solidFill>
              <a:effectLst/>
              <a:latin typeface="宋体" panose="02010600030101010101" pitchFamily="2" charset="-122"/>
              <a:cs typeface="方正小标宋简体" charset="0"/>
            </a:endParaRPr>
          </a:p>
        </p:txBody>
      </p:sp>
      <p:grpSp>
        <p:nvGrpSpPr>
          <p:cNvPr id="7174" name="Group 7"/>
          <p:cNvGrpSpPr/>
          <p:nvPr/>
        </p:nvGrpSpPr>
        <p:grpSpPr>
          <a:xfrm>
            <a:off x="633730" y="1397731"/>
            <a:ext cx="4572000" cy="805084"/>
            <a:chOff x="657" y="2221"/>
            <a:chExt cx="2751" cy="1252"/>
          </a:xfrm>
        </p:grpSpPr>
        <p:sp>
          <p:nvSpPr>
            <p:cNvPr id="7175" name="Rectangle 8"/>
            <p:cNvSpPr/>
            <p:nvPr/>
          </p:nvSpPr>
          <p:spPr>
            <a:xfrm>
              <a:off x="657" y="3099"/>
              <a:ext cx="2751" cy="374"/>
            </a:xfrm>
            <a:prstGeom prst="rect">
              <a:avLst/>
            </a:prstGeom>
            <a:gradFill rotWithShape="0">
              <a:gsLst>
                <a:gs pos="0">
                  <a:srgbClr val="EFD006"/>
                </a:gs>
                <a:gs pos="100000">
                  <a:srgbClr val="FCE980"/>
                </a:gs>
              </a:gsLst>
              <a:lin ang="10800000" scaled="1"/>
              <a:tileRect/>
            </a:gradFill>
            <a:ln w="36000" cap="flat" cmpd="sng">
              <a:solidFill>
                <a:srgbClr val="EFD006"/>
              </a:solidFill>
              <a:prstDash val="solid"/>
              <a:round/>
              <a:headEnd type="none" w="med" len="med"/>
              <a:tailEnd type="none" w="med" len="med"/>
            </a:ln>
          </p:spPr>
          <p:txBody>
            <a:bodyPr lIns="1818000" tIns="74340" rIns="378000" bIns="63000" anchor="ctr"/>
            <a:p>
              <a:pPr lvl="0" defTabSz="0" hangingPunct="0">
                <a:lnSpc>
                  <a:spcPct val="95000"/>
                </a:lnSpc>
                <a:spcAft>
                  <a:spcPct val="0"/>
                </a:spcAft>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ltLang="zh-CN" sz="2800" b="0" dirty="0">
                <a:solidFill>
                  <a:srgbClr val="FFFFFF"/>
                </a:solidFill>
                <a:latin typeface="黑体" panose="02010609060101010101" pitchFamily="49" charset="-122"/>
                <a:ea typeface="黑体" panose="02010609060101010101" pitchFamily="49" charset="-122"/>
              </a:endParaRPr>
            </a:p>
          </p:txBody>
        </p:sp>
        <p:sp>
          <p:nvSpPr>
            <p:cNvPr id="7176" name="Oval 9"/>
            <p:cNvSpPr/>
            <p:nvPr/>
          </p:nvSpPr>
          <p:spPr>
            <a:xfrm>
              <a:off x="868" y="2221"/>
              <a:ext cx="462" cy="877"/>
            </a:xfrm>
            <a:prstGeom prst="ellipse">
              <a:avLst/>
            </a:prstGeom>
            <a:gradFill rotWithShape="0">
              <a:gsLst>
                <a:gs pos="0">
                  <a:srgbClr val="A80404"/>
                </a:gs>
                <a:gs pos="100000">
                  <a:srgbClr val="D26163"/>
                </a:gs>
              </a:gsLst>
              <a:lin ang="16200000" scaled="1"/>
              <a:tileRect/>
            </a:gradFill>
            <a:ln w="36000" cap="flat" cmpd="sng">
              <a:solidFill>
                <a:srgbClr val="A80404"/>
              </a:solidFill>
              <a:prstDash val="solid"/>
              <a:round/>
              <a:headEnd type="none" w="med" len="med"/>
              <a:tailEnd type="none" w="med" len="med"/>
            </a:ln>
          </p:spPr>
          <p:txBody>
            <a:bodyPr lIns="108000" tIns="98280" rIns="108000" bIns="63000" anchor="ctr"/>
            <a:p>
              <a:pPr lvl="0" algn="ctr" defTabSz="0" hangingPunct="0">
                <a:lnSpc>
                  <a:spcPct val="93000"/>
                </a:lnSpc>
                <a:spcAft>
                  <a:spcPct val="0"/>
                </a:spcAft>
                <a:buFont typeface="Times New Roman" panose="02020603050405020304" pitchFamily="18" charset="0"/>
                <a:buNone/>
                <a:tabLst>
                  <a:tab pos="723900" algn="l"/>
                </a:tabLst>
              </a:pPr>
              <a:r>
                <a:rPr lang="en-US" altLang="zh-CN" sz="2800" dirty="0">
                  <a:solidFill>
                    <a:srgbClr val="FFFFFF"/>
                  </a:solidFill>
                  <a:latin typeface="黑体" panose="02010609060101010101" pitchFamily="49" charset="-122"/>
                  <a:ea typeface="黑体" panose="02010609060101010101" pitchFamily="49" charset="-122"/>
                </a:rPr>
                <a:t>3</a:t>
              </a:r>
              <a:endParaRPr lang="en-US" altLang="zh-CN" sz="2800" dirty="0">
                <a:solidFill>
                  <a:srgbClr val="FFFFFF"/>
                </a:solidFill>
                <a:latin typeface="黑体" panose="02010609060101010101" pitchFamily="49" charset="-122"/>
                <a:ea typeface="黑体" panose="02010609060101010101" pitchFamily="49" charset="-122"/>
              </a:endParaRPr>
            </a:p>
          </p:txBody>
        </p:sp>
        <p:pic>
          <p:nvPicPr>
            <p:cNvPr id="7177" name="Picture 10"/>
            <p:cNvPicPr>
              <a:picLocks noChangeAspect="1"/>
            </p:cNvPicPr>
            <p:nvPr/>
          </p:nvPicPr>
          <p:blipFill>
            <a:blip r:embed="rId1"/>
            <a:stretch>
              <a:fillRect/>
            </a:stretch>
          </p:blipFill>
          <p:spPr>
            <a:xfrm>
              <a:off x="1006" y="2765"/>
              <a:ext cx="307" cy="203"/>
            </a:xfrm>
            <a:prstGeom prst="rect">
              <a:avLst/>
            </a:prstGeom>
            <a:noFill/>
            <a:ln w="9525">
              <a:noFill/>
            </a:ln>
          </p:spPr>
        </p:pic>
        <p:sp>
          <p:nvSpPr>
            <p:cNvPr id="7178" name="Oval 11"/>
            <p:cNvSpPr/>
            <p:nvPr/>
          </p:nvSpPr>
          <p:spPr>
            <a:xfrm>
              <a:off x="1084" y="3312"/>
              <a:ext cx="383" cy="69"/>
            </a:xfrm>
            <a:prstGeom prst="ellipse">
              <a:avLst/>
            </a:prstGeom>
            <a:solidFill>
              <a:srgbClr val="989898">
                <a:alpha val="50195"/>
              </a:srgbClr>
            </a:solidFill>
            <a:ln w="9525">
              <a:noFill/>
            </a:ln>
          </p:spPr>
          <p:txBody>
            <a:bodyPr wrap="none" anchor="ctr"/>
            <a:p>
              <a:pPr lvl="0" hangingPunct="0">
                <a:lnSpc>
                  <a:spcPct val="93000"/>
                </a:lnSpc>
                <a:spcAft>
                  <a:spcPct val="0"/>
                </a:spcAft>
                <a:buFont typeface="Times New Roman" panose="02020603050405020304" pitchFamily="18" charset="0"/>
                <a:buNone/>
              </a:pPr>
              <a:endParaRPr lang="zh-CN" altLang="en-US" sz="2800" b="0" dirty="0">
                <a:solidFill>
                  <a:schemeClr val="tx1"/>
                </a:solidFill>
                <a:latin typeface="黑体" panose="02010609060101010101" pitchFamily="49" charset="-122"/>
                <a:ea typeface="黑体" panose="02010609060101010101" pitchFamily="49" charset="-122"/>
              </a:endParaRPr>
            </a:p>
          </p:txBody>
        </p:sp>
      </p:grpSp>
      <p:sp>
        <p:nvSpPr>
          <p:cNvPr id="6" name="文本框 5"/>
          <p:cNvSpPr txBox="1"/>
          <p:nvPr/>
        </p:nvSpPr>
        <p:spPr>
          <a:xfrm>
            <a:off x="1983740" y="1315720"/>
            <a:ext cx="3400425" cy="731520"/>
          </a:xfrm>
          <a:prstGeom prst="rect">
            <a:avLst/>
          </a:prstGeom>
          <a:noFill/>
        </p:spPr>
        <p:txBody>
          <a:bodyPr wrap="none" rtlCol="0" anchor="t">
            <a:spAutoFit/>
          </a:bodyPr>
          <a:p>
            <a:pPr>
              <a:buNone/>
            </a:pPr>
            <a:r>
              <a:rPr lang="zh-CN" altLang="en-US" sz="2800">
                <a:latin typeface="宋体" panose="02010600030101010101" pitchFamily="2" charset="-122"/>
                <a:cs typeface="方正小标宋简体" charset="0"/>
                <a:sym typeface="+mn-ea"/>
              </a:rPr>
              <a:t>发展工作的主要程序</a:t>
            </a:r>
            <a:endParaRPr lang="zh-CN" altLang="en-US" sz="2800">
              <a:latin typeface="宋体" panose="02010600030101010101" pitchFamily="2" charset="-122"/>
              <a:cs typeface="方正小标宋简体" charset="0"/>
              <a:sym typeface="+mn-ea"/>
            </a:endParaRPr>
          </a:p>
        </p:txBody>
      </p:sp>
      <p:sp>
        <p:nvSpPr>
          <p:cNvPr id="2" name="文本框 1"/>
          <p:cNvSpPr txBox="1"/>
          <p:nvPr/>
        </p:nvSpPr>
        <p:spPr>
          <a:xfrm>
            <a:off x="770255" y="3459480"/>
            <a:ext cx="4435475" cy="640080"/>
          </a:xfrm>
          <a:prstGeom prst="rect">
            <a:avLst/>
          </a:prstGeom>
          <a:noFill/>
        </p:spPr>
        <p:txBody>
          <a:bodyPr wrap="square" rtlCol="0">
            <a:spAutoFit/>
            <a:scene3d>
              <a:camera prst="orthographicFront"/>
              <a:lightRig rig="threePt" dir="t"/>
            </a:scene3d>
          </a:bodyPr>
          <a:p>
            <a:pPr>
              <a:buNone/>
            </a:pPr>
            <a:r>
              <a:rPr lang="zh-CN" altLang="en-US">
                <a:solidFill>
                  <a:schemeClr val="accent1"/>
                </a:solidFill>
                <a:effectLst>
                  <a:outerShdw blurRad="38100" dist="25400" dir="5400000" algn="ctr" rotWithShape="0">
                    <a:srgbClr val="6E747A">
                      <a:alpha val="43000"/>
                    </a:srgbClr>
                  </a:outerShdw>
                </a:effectLst>
              </a:rPr>
              <a:t>（二）培养联系人的任务</a:t>
            </a:r>
            <a:endParaRPr lang="zh-CN" altLang="en-US">
              <a:solidFill>
                <a:schemeClr val="accent1"/>
              </a:solidFill>
              <a:effectLst>
                <a:outerShdw blurRad="38100" dist="25400" dir="5400000" algn="ctr" rotWithShape="0">
                  <a:srgbClr val="6E747A">
                    <a:alpha val="43000"/>
                  </a:srgbClr>
                </a:outerShdw>
              </a:effectLst>
            </a:endParaRPr>
          </a:p>
        </p:txBody>
      </p:sp>
      <p:sp>
        <p:nvSpPr>
          <p:cNvPr id="3" name="文本框 2"/>
          <p:cNvSpPr txBox="1"/>
          <p:nvPr/>
        </p:nvSpPr>
        <p:spPr>
          <a:xfrm>
            <a:off x="443865" y="4225925"/>
            <a:ext cx="8797290" cy="2834640"/>
          </a:xfrm>
          <a:prstGeom prst="rect">
            <a:avLst/>
          </a:prstGeom>
          <a:noFill/>
        </p:spPr>
        <p:txBody>
          <a:bodyPr wrap="square" rtlCol="0">
            <a:spAutoFit/>
          </a:bodyPr>
          <a:p>
            <a:pPr>
              <a:lnSpc>
                <a:spcPct val="150000"/>
              </a:lnSpc>
              <a:spcAft>
                <a:spcPts val="0"/>
              </a:spcAft>
              <a:buNone/>
            </a:pPr>
            <a:r>
              <a:rPr lang="en-US" altLang="zh-CN">
                <a:solidFill>
                  <a:srgbClr val="FF0000"/>
                </a:solidFill>
              </a:rPr>
              <a:t>        </a:t>
            </a:r>
            <a:r>
              <a:rPr lang="zh-CN" altLang="en-US">
                <a:solidFill>
                  <a:srgbClr val="FF0000"/>
                </a:solidFill>
              </a:rPr>
              <a:t>1.向入党积极分子介绍党的基本知识；</a:t>
            </a:r>
            <a:endParaRPr lang="zh-CN" altLang="en-US">
              <a:solidFill>
                <a:srgbClr val="FF0000"/>
              </a:solidFill>
            </a:endParaRPr>
          </a:p>
          <a:p>
            <a:pPr>
              <a:lnSpc>
                <a:spcPct val="150000"/>
              </a:lnSpc>
              <a:spcAft>
                <a:spcPts val="0"/>
              </a:spcAft>
              <a:buNone/>
            </a:pPr>
            <a:r>
              <a:rPr lang="zh-CN" altLang="en-US">
                <a:solidFill>
                  <a:srgbClr val="FF0000"/>
                </a:solidFill>
              </a:rPr>
              <a:t>        2.了解入党积极分子的政治觉悟、道德品质、现实表现和家庭情况等，做好培养教育工作，引导入党积极分子端正入党动机；</a:t>
            </a:r>
            <a:endParaRPr lang="zh-CN" altLang="en-US">
              <a:solidFill>
                <a:srgbClr val="FF0000"/>
              </a:solidFill>
            </a:endParaRPr>
          </a:p>
          <a:p>
            <a:pPr>
              <a:lnSpc>
                <a:spcPct val="150000"/>
              </a:lnSpc>
              <a:spcAft>
                <a:spcPts val="0"/>
              </a:spcAft>
              <a:buNone/>
            </a:pPr>
            <a:r>
              <a:rPr lang="zh-CN" altLang="en-US">
                <a:solidFill>
                  <a:srgbClr val="FF0000"/>
                </a:solidFill>
              </a:rPr>
              <a:t>        3.及时向党支部汇报入党积极分子情况；</a:t>
            </a:r>
            <a:endParaRPr lang="zh-CN" altLang="en-US">
              <a:solidFill>
                <a:srgbClr val="FF0000"/>
              </a:solidFill>
            </a:endParaRPr>
          </a:p>
          <a:p>
            <a:pPr>
              <a:lnSpc>
                <a:spcPct val="150000"/>
              </a:lnSpc>
              <a:spcAft>
                <a:spcPts val="0"/>
              </a:spcAft>
              <a:buNone/>
            </a:pPr>
            <a:r>
              <a:rPr lang="zh-CN" altLang="en-US">
                <a:solidFill>
                  <a:srgbClr val="FF0000"/>
                </a:solidFill>
              </a:rPr>
              <a:t>        4.向党支部提出能否将入党积极分子列为发展对象的意见。</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p:tgtEl>
                                          <p:spTgt spid="3"/>
                                        </p:tgtEl>
                                        <p:attrNameLst>
                                          <p:attrName>ppt_y</p:attrName>
                                        </p:attrNameLst>
                                      </p:cBhvr>
                                      <p:tavLst>
                                        <p:tav tm="0">
                                          <p:val>
                                            <p:strVal val="#ppt_y+#ppt_h*1.125000"/>
                                          </p:val>
                                        </p:tav>
                                        <p:tav tm="100000">
                                          <p:val>
                                            <p:strVal val="#ppt_y"/>
                                          </p:val>
                                        </p:tav>
                                      </p:tavLst>
                                    </p:anim>
                                    <p:animEffect transition="in" filter="wipe(up)">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174" name="Group 7"/>
          <p:cNvGrpSpPr/>
          <p:nvPr/>
        </p:nvGrpSpPr>
        <p:grpSpPr>
          <a:xfrm>
            <a:off x="633730" y="1647905"/>
            <a:ext cx="4572000" cy="552370"/>
            <a:chOff x="657" y="2614"/>
            <a:chExt cx="2751" cy="859"/>
          </a:xfrm>
        </p:grpSpPr>
        <p:sp>
          <p:nvSpPr>
            <p:cNvPr id="7175" name="Rectangle 8"/>
            <p:cNvSpPr/>
            <p:nvPr/>
          </p:nvSpPr>
          <p:spPr>
            <a:xfrm>
              <a:off x="657" y="3099"/>
              <a:ext cx="2751" cy="374"/>
            </a:xfrm>
            <a:prstGeom prst="rect">
              <a:avLst/>
            </a:prstGeom>
            <a:gradFill rotWithShape="0">
              <a:gsLst>
                <a:gs pos="0">
                  <a:srgbClr val="EFD006"/>
                </a:gs>
                <a:gs pos="100000">
                  <a:srgbClr val="FCE980"/>
                </a:gs>
              </a:gsLst>
              <a:lin ang="10800000" scaled="1"/>
              <a:tileRect/>
            </a:gradFill>
            <a:ln w="36000" cap="flat" cmpd="sng">
              <a:solidFill>
                <a:srgbClr val="EFD006"/>
              </a:solidFill>
              <a:prstDash val="solid"/>
              <a:round/>
              <a:headEnd type="none" w="med" len="med"/>
              <a:tailEnd type="none" w="med" len="med"/>
            </a:ln>
          </p:spPr>
          <p:txBody>
            <a:bodyPr lIns="1818000" tIns="74340" rIns="378000" bIns="63000" anchor="ctr"/>
            <a:p>
              <a:pPr lvl="0" defTabSz="0" hangingPunct="0">
                <a:lnSpc>
                  <a:spcPct val="95000"/>
                </a:lnSpc>
                <a:spcAft>
                  <a:spcPct val="0"/>
                </a:spcAft>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ltLang="zh-CN" sz="2800" b="0" dirty="0">
                <a:solidFill>
                  <a:srgbClr val="FFFFFF"/>
                </a:solidFill>
                <a:latin typeface="黑体" panose="02010609060101010101" pitchFamily="49" charset="-122"/>
                <a:ea typeface="黑体" panose="02010609060101010101" pitchFamily="49" charset="-122"/>
              </a:endParaRPr>
            </a:p>
          </p:txBody>
        </p:sp>
        <p:sp>
          <p:nvSpPr>
            <p:cNvPr id="7176" name="Oval 9"/>
            <p:cNvSpPr/>
            <p:nvPr/>
          </p:nvSpPr>
          <p:spPr>
            <a:xfrm>
              <a:off x="1010" y="2614"/>
              <a:ext cx="320" cy="484"/>
            </a:xfrm>
            <a:prstGeom prst="ellipse">
              <a:avLst/>
            </a:prstGeom>
            <a:gradFill rotWithShape="0">
              <a:gsLst>
                <a:gs pos="0">
                  <a:srgbClr val="A80404"/>
                </a:gs>
                <a:gs pos="100000">
                  <a:srgbClr val="D26163"/>
                </a:gs>
              </a:gsLst>
              <a:lin ang="16200000" scaled="1"/>
              <a:tileRect/>
            </a:gradFill>
            <a:ln w="36000" cap="flat" cmpd="sng">
              <a:solidFill>
                <a:srgbClr val="A80404"/>
              </a:solidFill>
              <a:prstDash val="solid"/>
              <a:round/>
              <a:headEnd type="none" w="med" len="med"/>
              <a:tailEnd type="none" w="med" len="med"/>
            </a:ln>
          </p:spPr>
          <p:txBody>
            <a:bodyPr lIns="108000" tIns="98280" rIns="108000" bIns="63000" anchor="ctr"/>
            <a:p>
              <a:pPr lvl="0" algn="ctr" defTabSz="0" hangingPunct="0">
                <a:lnSpc>
                  <a:spcPct val="93000"/>
                </a:lnSpc>
                <a:spcAft>
                  <a:spcPct val="0"/>
                </a:spcAft>
                <a:buFont typeface="Times New Roman" panose="02020603050405020304" pitchFamily="18" charset="0"/>
                <a:buNone/>
                <a:tabLst>
                  <a:tab pos="723900" algn="l"/>
                </a:tabLst>
              </a:pPr>
              <a:r>
                <a:rPr lang="en-US" altLang="zh-CN" sz="2800" dirty="0">
                  <a:solidFill>
                    <a:srgbClr val="FFFFFF"/>
                  </a:solidFill>
                  <a:latin typeface="黑体" panose="02010609060101010101" pitchFamily="49" charset="-122"/>
                  <a:ea typeface="黑体" panose="02010609060101010101" pitchFamily="49" charset="-122"/>
                </a:rPr>
                <a:t>3</a:t>
              </a:r>
              <a:endParaRPr lang="en-US" altLang="zh-CN" sz="2800" dirty="0">
                <a:solidFill>
                  <a:srgbClr val="FFFFFF"/>
                </a:solidFill>
                <a:latin typeface="黑体" panose="02010609060101010101" pitchFamily="49" charset="-122"/>
                <a:ea typeface="黑体" panose="02010609060101010101" pitchFamily="49" charset="-122"/>
              </a:endParaRPr>
            </a:p>
          </p:txBody>
        </p:sp>
        <p:pic>
          <p:nvPicPr>
            <p:cNvPr id="7177" name="Picture 10"/>
            <p:cNvPicPr>
              <a:picLocks noChangeAspect="1"/>
            </p:cNvPicPr>
            <p:nvPr/>
          </p:nvPicPr>
          <p:blipFill>
            <a:blip r:embed="rId1"/>
            <a:stretch>
              <a:fillRect/>
            </a:stretch>
          </p:blipFill>
          <p:spPr>
            <a:xfrm>
              <a:off x="1006" y="2765"/>
              <a:ext cx="307" cy="203"/>
            </a:xfrm>
            <a:prstGeom prst="rect">
              <a:avLst/>
            </a:prstGeom>
            <a:noFill/>
            <a:ln w="9525">
              <a:noFill/>
            </a:ln>
          </p:spPr>
        </p:pic>
        <p:sp>
          <p:nvSpPr>
            <p:cNvPr id="7178" name="Oval 11"/>
            <p:cNvSpPr/>
            <p:nvPr/>
          </p:nvSpPr>
          <p:spPr>
            <a:xfrm>
              <a:off x="1084" y="3312"/>
              <a:ext cx="383" cy="69"/>
            </a:xfrm>
            <a:prstGeom prst="ellipse">
              <a:avLst/>
            </a:prstGeom>
            <a:solidFill>
              <a:srgbClr val="989898">
                <a:alpha val="50195"/>
              </a:srgbClr>
            </a:solidFill>
            <a:ln w="9525">
              <a:noFill/>
            </a:ln>
          </p:spPr>
          <p:txBody>
            <a:bodyPr wrap="none" anchor="ctr"/>
            <a:p>
              <a:pPr lvl="0" hangingPunct="0">
                <a:lnSpc>
                  <a:spcPct val="93000"/>
                </a:lnSpc>
                <a:spcAft>
                  <a:spcPct val="0"/>
                </a:spcAft>
                <a:buFont typeface="Times New Roman" panose="02020603050405020304" pitchFamily="18" charset="0"/>
                <a:buNone/>
              </a:pPr>
              <a:endParaRPr lang="zh-CN" altLang="en-US" sz="2800" b="0" dirty="0">
                <a:solidFill>
                  <a:schemeClr val="tx1"/>
                </a:solidFill>
                <a:latin typeface="黑体" panose="02010609060101010101" pitchFamily="49" charset="-122"/>
                <a:ea typeface="黑体" panose="02010609060101010101" pitchFamily="49" charset="-122"/>
              </a:endParaRPr>
            </a:p>
          </p:txBody>
        </p:sp>
      </p:grpSp>
      <p:sp>
        <p:nvSpPr>
          <p:cNvPr id="3" name="文本框 2"/>
          <p:cNvSpPr txBox="1"/>
          <p:nvPr/>
        </p:nvSpPr>
        <p:spPr>
          <a:xfrm>
            <a:off x="1934210" y="1395730"/>
            <a:ext cx="2937510" cy="640080"/>
          </a:xfrm>
          <a:prstGeom prst="rect">
            <a:avLst/>
          </a:prstGeom>
          <a:noFill/>
        </p:spPr>
        <p:txBody>
          <a:bodyPr wrap="none" rtlCol="0" anchor="t">
            <a:spAutoFit/>
          </a:bodyPr>
          <a:p>
            <a:pPr>
              <a:buNone/>
            </a:pPr>
            <a:r>
              <a:rPr lang="zh-CN" altLang="en-US">
                <a:latin typeface="宋体" panose="02010600030101010101" pitchFamily="2" charset="-122"/>
                <a:cs typeface="方正小标宋简体" charset="0"/>
                <a:sym typeface="+mn-ea"/>
              </a:rPr>
              <a:t>发展工作的主要程序</a:t>
            </a:r>
            <a:endParaRPr lang="zh-CN" altLang="en-US"/>
          </a:p>
        </p:txBody>
      </p:sp>
      <p:sp>
        <p:nvSpPr>
          <p:cNvPr id="100" name="文本框 99"/>
          <p:cNvSpPr txBox="1"/>
          <p:nvPr/>
        </p:nvSpPr>
        <p:spPr>
          <a:xfrm>
            <a:off x="778510" y="2366645"/>
            <a:ext cx="7976870" cy="731520"/>
          </a:xfrm>
          <a:prstGeom prst="rect">
            <a:avLst/>
          </a:prstGeom>
          <a:noFill/>
          <a:ln w="9525">
            <a:noFill/>
          </a:ln>
        </p:spPr>
        <p:txBody>
          <a:bodyPr wrap="square">
            <a:spAutoFit/>
          </a:bodyPr>
          <a:p>
            <a:pPr marL="0" algn="l">
              <a:buNone/>
            </a:pPr>
            <a:r>
              <a:rPr lang="zh-CN" altLang="en-US" sz="2800" b="0" u="none">
                <a:ln w="22225">
                  <a:solidFill>
                    <a:schemeClr val="accent2"/>
                  </a:solidFill>
                  <a:prstDash val="solid"/>
                </a:ln>
                <a:solidFill>
                  <a:schemeClr val="accent2">
                    <a:lumMod val="40000"/>
                    <a:lumOff val="60000"/>
                  </a:schemeClr>
                </a:solidFill>
                <a:effectLst/>
                <a:latin typeface="黑体" panose="02010609060101010101" pitchFamily="49" charset="-122"/>
                <a:ea typeface="黑体" panose="02010609060101010101" pitchFamily="49" charset="-122"/>
                <a:cs typeface="黑体" panose="02010609060101010101" pitchFamily="49" charset="-122"/>
              </a:rPr>
              <a:t>二、对入党积极分子进行培养、教育和考察</a:t>
            </a:r>
            <a:endParaRPr lang="zh-CN" altLang="en-US" sz="2800" b="0" u="none">
              <a:ln w="22225">
                <a:solidFill>
                  <a:schemeClr val="accent2"/>
                </a:solidFill>
                <a:prstDash val="solid"/>
              </a:ln>
              <a:solidFill>
                <a:schemeClr val="accent2">
                  <a:lumMod val="40000"/>
                  <a:lumOff val="60000"/>
                </a:schemeClr>
              </a:solidFill>
              <a:effectLst/>
              <a:latin typeface="黑体" panose="02010609060101010101" pitchFamily="49" charset="-122"/>
              <a:ea typeface="黑体" panose="02010609060101010101" pitchFamily="49" charset="-122"/>
              <a:cs typeface="黑体" panose="02010609060101010101" pitchFamily="49" charset="-122"/>
            </a:endParaRPr>
          </a:p>
        </p:txBody>
      </p:sp>
      <p:sp>
        <p:nvSpPr>
          <p:cNvPr id="4" name="文本框 3"/>
          <p:cNvSpPr txBox="1"/>
          <p:nvPr/>
        </p:nvSpPr>
        <p:spPr>
          <a:xfrm>
            <a:off x="794385" y="3459480"/>
            <a:ext cx="5217795" cy="640080"/>
          </a:xfrm>
          <a:prstGeom prst="rect">
            <a:avLst/>
          </a:prstGeom>
          <a:noFill/>
          <a:ln w="9525">
            <a:noFill/>
          </a:ln>
        </p:spPr>
        <p:txBody>
          <a:bodyPr wrap="square">
            <a:spAutoFit/>
            <a:scene3d>
              <a:camera prst="orthographicFront"/>
              <a:lightRig rig="threePt" dir="t"/>
            </a:scene3d>
          </a:bodyPr>
          <a:p>
            <a:pPr marL="0" algn="l">
              <a:buNone/>
            </a:pPr>
            <a:r>
              <a:rPr lang="zh-CN" altLang="en-US" u="none">
                <a:solidFill>
                  <a:schemeClr val="accent1"/>
                </a:solidFill>
                <a:effectLst>
                  <a:outerShdw blurRad="38100" dist="25400" dir="5400000" algn="ctr" rotWithShape="0">
                    <a:srgbClr val="6E747A">
                      <a:alpha val="43000"/>
                    </a:srgbClr>
                  </a:outerShdw>
                </a:effectLst>
                <a:latin typeface="楷体_GB2312" panose="02010609030101010101" charset="-122"/>
                <a:ea typeface="楷体_GB2312" panose="02010609030101010101" charset="-122"/>
                <a:cs typeface="楷体_GB2312" panose="02010609030101010101" charset="-122"/>
              </a:rPr>
              <a:t>（一）</a:t>
            </a:r>
            <a:r>
              <a:rPr lang="zh-CN" altLang="en-US">
                <a:solidFill>
                  <a:schemeClr val="accent1"/>
                </a:solidFill>
                <a:effectLst>
                  <a:outerShdw blurRad="38100" dist="25400" dir="5400000" algn="ctr" rotWithShape="0">
                    <a:srgbClr val="6E747A">
                      <a:alpha val="43000"/>
                    </a:srgbClr>
                  </a:outerShdw>
                </a:effectLst>
                <a:latin typeface="楷体_GB2312" panose="02010609030101010101" charset="-122"/>
                <a:ea typeface="楷体_GB2312" panose="02010609030101010101" charset="-122"/>
                <a:cs typeface="楷体_GB2312" panose="02010609030101010101" charset="-122"/>
                <a:sym typeface="+mn-ea"/>
              </a:rPr>
              <a:t>培养入党积极分子的方法</a:t>
            </a:r>
            <a:endParaRPr lang="zh-CN" altLang="en-US" u="none">
              <a:solidFill>
                <a:schemeClr val="accent1"/>
              </a:solidFill>
              <a:effectLst>
                <a:outerShdw blurRad="38100" dist="25400" dir="5400000" algn="ctr" rotWithShape="0">
                  <a:srgbClr val="6E747A">
                    <a:alpha val="43000"/>
                  </a:srgbClr>
                </a:outerShdw>
              </a:effectLst>
              <a:latin typeface="楷体_GB2312" panose="02010609030101010101" charset="-122"/>
              <a:ea typeface="楷体_GB2312" panose="02010609030101010101" charset="-122"/>
              <a:cs typeface="楷体_GB2312" panose="02010609030101010101" charset="-122"/>
              <a:sym typeface="+mn-ea"/>
            </a:endParaRPr>
          </a:p>
        </p:txBody>
      </p:sp>
      <p:sp>
        <p:nvSpPr>
          <p:cNvPr id="6" name="文本框 5"/>
          <p:cNvSpPr txBox="1"/>
          <p:nvPr/>
        </p:nvSpPr>
        <p:spPr>
          <a:xfrm>
            <a:off x="961390" y="4325620"/>
            <a:ext cx="6847205" cy="2367280"/>
          </a:xfrm>
          <a:prstGeom prst="rect">
            <a:avLst/>
          </a:prstGeom>
          <a:noFill/>
          <a:ln w="9525">
            <a:noFill/>
          </a:ln>
        </p:spPr>
        <p:txBody>
          <a:bodyPr wrap="square">
            <a:spAutoFit/>
          </a:bodyPr>
          <a:p>
            <a:pPr marL="0" indent="0" algn="l"/>
            <a:r>
              <a:rPr lang="zh-CN" altLang="en-US" sz="2800" u="none">
                <a:solidFill>
                  <a:srgbClr val="FF0000"/>
                </a:solidFill>
                <a:latin typeface="楷体_GB2312" panose="02010609030101010101" charset="-122"/>
                <a:ea typeface="楷体_GB2312" panose="02010609030101010101" charset="-122"/>
                <a:cs typeface="楷体_GB2312" panose="02010609030101010101" charset="-122"/>
              </a:rPr>
              <a:t>（1）参加党内活动。</a:t>
            </a:r>
            <a:endParaRPr lang="zh-CN" altLang="en-US" sz="2800" u="none">
              <a:solidFill>
                <a:srgbClr val="FF0000"/>
              </a:solidFill>
              <a:latin typeface="楷体_GB2312" panose="02010609030101010101" charset="-122"/>
              <a:ea typeface="楷体_GB2312" panose="02010609030101010101" charset="-122"/>
              <a:cs typeface="楷体_GB2312" panose="02010609030101010101" charset="-122"/>
            </a:endParaRPr>
          </a:p>
          <a:p>
            <a:pPr marL="0" indent="0" algn="l"/>
            <a:r>
              <a:rPr lang="zh-CN" altLang="en-US" sz="2800" u="none">
                <a:solidFill>
                  <a:srgbClr val="FF0000"/>
                </a:solidFill>
                <a:latin typeface="楷体_GB2312" panose="02010609030101010101" charset="-122"/>
                <a:ea typeface="楷体_GB2312" panose="02010609030101010101" charset="-122"/>
                <a:cs typeface="楷体_GB2312" panose="02010609030101010101" charset="-122"/>
              </a:rPr>
              <a:t>（2）分配一定工作。</a:t>
            </a:r>
            <a:endParaRPr lang="zh-CN" altLang="en-US" sz="2800" u="none">
              <a:solidFill>
                <a:srgbClr val="FF0000"/>
              </a:solidFill>
              <a:latin typeface="楷体_GB2312" panose="02010609030101010101" charset="-122"/>
              <a:ea typeface="楷体_GB2312" panose="02010609030101010101" charset="-122"/>
              <a:cs typeface="楷体_GB2312" panose="02010609030101010101" charset="-122"/>
            </a:endParaRPr>
          </a:p>
          <a:p>
            <a:pPr marL="0" indent="0" algn="l"/>
            <a:r>
              <a:rPr lang="zh-CN" altLang="en-US" sz="2800" u="none">
                <a:solidFill>
                  <a:srgbClr val="FF0000"/>
                </a:solidFill>
                <a:latin typeface="楷体_GB2312" panose="02010609030101010101" charset="-122"/>
                <a:ea typeface="楷体_GB2312" panose="02010609030101010101" charset="-122"/>
                <a:cs typeface="楷体_GB2312" panose="02010609030101010101" charset="-122"/>
              </a:rPr>
              <a:t>（3）集中培训。</a:t>
            </a:r>
            <a:endParaRPr lang="zh-CN" altLang="en-US" sz="2800" u="none">
              <a:solidFill>
                <a:srgbClr val="FF0000"/>
              </a:solidFill>
              <a:latin typeface="楷体_GB2312" panose="02010609030101010101" charset="-122"/>
              <a:ea typeface="楷体_GB2312" panose="02010609030101010101" charset="-122"/>
              <a:cs typeface="楷体_GB2312" panose="0201060903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p:tgtEl>
                                          <p:spTgt spid="100"/>
                                        </p:tgtEl>
                                        <p:attrNameLst>
                                          <p:attrName>ppt_y</p:attrName>
                                        </p:attrNameLst>
                                      </p:cBhvr>
                                      <p:tavLst>
                                        <p:tav tm="0">
                                          <p:val>
                                            <p:strVal val="#ppt_y+#ppt_h*1.125000"/>
                                          </p:val>
                                        </p:tav>
                                        <p:tav tm="100000">
                                          <p:val>
                                            <p:strVal val="#ppt_y"/>
                                          </p:val>
                                        </p:tav>
                                      </p:tavLst>
                                    </p:anim>
                                    <p:animEffect transition="in" filter="wipe(up)">
                                      <p:cBhvr>
                                        <p:cTn id="8" dur="500"/>
                                        <p:tgtEl>
                                          <p:spTgt spid="100"/>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p:tgtEl>
                                          <p:spTgt spid="6"/>
                                        </p:tgtEl>
                                        <p:attrNameLst>
                                          <p:attrName>ppt_y</p:attrName>
                                        </p:attrNameLst>
                                      </p:cBhvr>
                                      <p:tavLst>
                                        <p:tav tm="0">
                                          <p:val>
                                            <p:strVal val="#ppt_y+#ppt_h*1.125000"/>
                                          </p:val>
                                        </p:tav>
                                        <p:tav tm="100000">
                                          <p:val>
                                            <p:strVal val="#ppt_y"/>
                                          </p:val>
                                        </p:tav>
                                      </p:tavLst>
                                    </p:anim>
                                    <p:animEffect transition="in" filter="wipe(up)">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4"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174" name="Group 7"/>
          <p:cNvGrpSpPr/>
          <p:nvPr/>
        </p:nvGrpSpPr>
        <p:grpSpPr>
          <a:xfrm>
            <a:off x="633730" y="1647905"/>
            <a:ext cx="4572000" cy="552370"/>
            <a:chOff x="657" y="2614"/>
            <a:chExt cx="2751" cy="859"/>
          </a:xfrm>
        </p:grpSpPr>
        <p:sp>
          <p:nvSpPr>
            <p:cNvPr id="7175" name="Rectangle 8"/>
            <p:cNvSpPr/>
            <p:nvPr/>
          </p:nvSpPr>
          <p:spPr>
            <a:xfrm>
              <a:off x="657" y="3099"/>
              <a:ext cx="2751" cy="374"/>
            </a:xfrm>
            <a:prstGeom prst="rect">
              <a:avLst/>
            </a:prstGeom>
            <a:gradFill rotWithShape="0">
              <a:gsLst>
                <a:gs pos="0">
                  <a:srgbClr val="EFD006"/>
                </a:gs>
                <a:gs pos="100000">
                  <a:srgbClr val="FCE980"/>
                </a:gs>
              </a:gsLst>
              <a:lin ang="10800000" scaled="1"/>
              <a:tileRect/>
            </a:gradFill>
            <a:ln w="36000" cap="flat" cmpd="sng">
              <a:solidFill>
                <a:srgbClr val="EFD006"/>
              </a:solidFill>
              <a:prstDash val="solid"/>
              <a:round/>
              <a:headEnd type="none" w="med" len="med"/>
              <a:tailEnd type="none" w="med" len="med"/>
            </a:ln>
          </p:spPr>
          <p:txBody>
            <a:bodyPr lIns="1818000" tIns="74340" rIns="378000" bIns="63000" anchor="ctr"/>
            <a:p>
              <a:pPr lvl="0" defTabSz="0" hangingPunct="0">
                <a:lnSpc>
                  <a:spcPct val="95000"/>
                </a:lnSpc>
                <a:spcAft>
                  <a:spcPct val="0"/>
                </a:spcAft>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ltLang="zh-CN" sz="2800" b="0" dirty="0">
                <a:solidFill>
                  <a:srgbClr val="FFFFFF"/>
                </a:solidFill>
                <a:latin typeface="黑体" panose="02010609060101010101" pitchFamily="49" charset="-122"/>
                <a:ea typeface="黑体" panose="02010609060101010101" pitchFamily="49" charset="-122"/>
              </a:endParaRPr>
            </a:p>
          </p:txBody>
        </p:sp>
        <p:sp>
          <p:nvSpPr>
            <p:cNvPr id="7176" name="Oval 9"/>
            <p:cNvSpPr/>
            <p:nvPr/>
          </p:nvSpPr>
          <p:spPr>
            <a:xfrm>
              <a:off x="1010" y="2614"/>
              <a:ext cx="320" cy="484"/>
            </a:xfrm>
            <a:prstGeom prst="ellipse">
              <a:avLst/>
            </a:prstGeom>
            <a:gradFill rotWithShape="0">
              <a:gsLst>
                <a:gs pos="0">
                  <a:srgbClr val="A80404"/>
                </a:gs>
                <a:gs pos="100000">
                  <a:srgbClr val="D26163"/>
                </a:gs>
              </a:gsLst>
              <a:lin ang="16200000" scaled="1"/>
              <a:tileRect/>
            </a:gradFill>
            <a:ln w="36000" cap="flat" cmpd="sng">
              <a:solidFill>
                <a:srgbClr val="A80404"/>
              </a:solidFill>
              <a:prstDash val="solid"/>
              <a:round/>
              <a:headEnd type="none" w="med" len="med"/>
              <a:tailEnd type="none" w="med" len="med"/>
            </a:ln>
          </p:spPr>
          <p:txBody>
            <a:bodyPr lIns="108000" tIns="98280" rIns="108000" bIns="63000" anchor="ctr"/>
            <a:p>
              <a:pPr lvl="0" algn="ctr" defTabSz="0" hangingPunct="0">
                <a:lnSpc>
                  <a:spcPct val="93000"/>
                </a:lnSpc>
                <a:spcAft>
                  <a:spcPct val="0"/>
                </a:spcAft>
                <a:buFont typeface="Times New Roman" panose="02020603050405020304" pitchFamily="18" charset="0"/>
                <a:buNone/>
                <a:tabLst>
                  <a:tab pos="723900" algn="l"/>
                </a:tabLst>
              </a:pPr>
              <a:r>
                <a:rPr lang="en-US" altLang="zh-CN" sz="2800" dirty="0">
                  <a:solidFill>
                    <a:srgbClr val="FFFFFF"/>
                  </a:solidFill>
                  <a:latin typeface="黑体" panose="02010609060101010101" pitchFamily="49" charset="-122"/>
                  <a:ea typeface="黑体" panose="02010609060101010101" pitchFamily="49" charset="-122"/>
                </a:rPr>
                <a:t>3</a:t>
              </a:r>
              <a:endParaRPr lang="en-US" altLang="zh-CN" sz="2800" dirty="0">
                <a:solidFill>
                  <a:srgbClr val="FFFFFF"/>
                </a:solidFill>
                <a:latin typeface="黑体" panose="02010609060101010101" pitchFamily="49" charset="-122"/>
                <a:ea typeface="黑体" panose="02010609060101010101" pitchFamily="49" charset="-122"/>
              </a:endParaRPr>
            </a:p>
          </p:txBody>
        </p:sp>
        <p:pic>
          <p:nvPicPr>
            <p:cNvPr id="7177" name="Picture 10"/>
            <p:cNvPicPr>
              <a:picLocks noChangeAspect="1"/>
            </p:cNvPicPr>
            <p:nvPr/>
          </p:nvPicPr>
          <p:blipFill>
            <a:blip r:embed="rId1"/>
            <a:stretch>
              <a:fillRect/>
            </a:stretch>
          </p:blipFill>
          <p:spPr>
            <a:xfrm>
              <a:off x="1006" y="2765"/>
              <a:ext cx="307" cy="203"/>
            </a:xfrm>
            <a:prstGeom prst="rect">
              <a:avLst/>
            </a:prstGeom>
            <a:noFill/>
            <a:ln w="9525">
              <a:noFill/>
            </a:ln>
          </p:spPr>
        </p:pic>
        <p:sp>
          <p:nvSpPr>
            <p:cNvPr id="7178" name="Oval 11"/>
            <p:cNvSpPr/>
            <p:nvPr/>
          </p:nvSpPr>
          <p:spPr>
            <a:xfrm>
              <a:off x="1084" y="3312"/>
              <a:ext cx="383" cy="69"/>
            </a:xfrm>
            <a:prstGeom prst="ellipse">
              <a:avLst/>
            </a:prstGeom>
            <a:solidFill>
              <a:srgbClr val="989898">
                <a:alpha val="50195"/>
              </a:srgbClr>
            </a:solidFill>
            <a:ln w="9525">
              <a:noFill/>
            </a:ln>
          </p:spPr>
          <p:txBody>
            <a:bodyPr wrap="none" anchor="ctr"/>
            <a:p>
              <a:pPr lvl="0" hangingPunct="0">
                <a:lnSpc>
                  <a:spcPct val="93000"/>
                </a:lnSpc>
                <a:spcAft>
                  <a:spcPct val="0"/>
                </a:spcAft>
                <a:buFont typeface="Times New Roman" panose="02020603050405020304" pitchFamily="18" charset="0"/>
                <a:buNone/>
              </a:pPr>
              <a:endParaRPr lang="zh-CN" altLang="en-US" sz="2800" b="0" dirty="0">
                <a:solidFill>
                  <a:schemeClr val="tx1"/>
                </a:solidFill>
                <a:latin typeface="黑体" panose="02010609060101010101" pitchFamily="49" charset="-122"/>
                <a:ea typeface="黑体" panose="02010609060101010101" pitchFamily="49" charset="-122"/>
              </a:endParaRPr>
            </a:p>
          </p:txBody>
        </p:sp>
      </p:grpSp>
      <p:sp>
        <p:nvSpPr>
          <p:cNvPr id="3" name="文本框 2"/>
          <p:cNvSpPr txBox="1"/>
          <p:nvPr/>
        </p:nvSpPr>
        <p:spPr>
          <a:xfrm>
            <a:off x="1934210" y="1395730"/>
            <a:ext cx="2937510" cy="640080"/>
          </a:xfrm>
          <a:prstGeom prst="rect">
            <a:avLst/>
          </a:prstGeom>
          <a:noFill/>
        </p:spPr>
        <p:txBody>
          <a:bodyPr wrap="none" rtlCol="0" anchor="t">
            <a:spAutoFit/>
          </a:bodyPr>
          <a:p>
            <a:pPr>
              <a:buNone/>
            </a:pPr>
            <a:r>
              <a:rPr lang="zh-CN" altLang="en-US">
                <a:latin typeface="宋体" panose="02010600030101010101" pitchFamily="2" charset="-122"/>
                <a:cs typeface="方正小标宋简体" charset="0"/>
                <a:sym typeface="+mn-ea"/>
              </a:rPr>
              <a:t>发展工作的主要程序</a:t>
            </a:r>
            <a:endParaRPr lang="zh-CN" altLang="en-US"/>
          </a:p>
        </p:txBody>
      </p:sp>
      <p:sp>
        <p:nvSpPr>
          <p:cNvPr id="100" name="文本框 99"/>
          <p:cNvSpPr txBox="1"/>
          <p:nvPr/>
        </p:nvSpPr>
        <p:spPr>
          <a:xfrm>
            <a:off x="961390" y="2366645"/>
            <a:ext cx="7976870" cy="731520"/>
          </a:xfrm>
          <a:prstGeom prst="rect">
            <a:avLst/>
          </a:prstGeom>
          <a:noFill/>
          <a:ln w="9525">
            <a:noFill/>
          </a:ln>
        </p:spPr>
        <p:txBody>
          <a:bodyPr wrap="square">
            <a:spAutoFit/>
          </a:bodyPr>
          <a:p>
            <a:pPr marL="0" algn="l">
              <a:buNone/>
            </a:pPr>
            <a:r>
              <a:rPr lang="zh-CN" altLang="en-US" sz="2800" b="0" u="none">
                <a:ln w="22225">
                  <a:solidFill>
                    <a:schemeClr val="accent2"/>
                  </a:solidFill>
                  <a:prstDash val="solid"/>
                </a:ln>
                <a:solidFill>
                  <a:schemeClr val="accent2">
                    <a:lumMod val="40000"/>
                    <a:lumOff val="60000"/>
                  </a:schemeClr>
                </a:solidFill>
                <a:effectLst/>
                <a:latin typeface="黑体" panose="02010609060101010101" pitchFamily="49" charset="-122"/>
                <a:ea typeface="黑体" panose="02010609060101010101" pitchFamily="49" charset="-122"/>
                <a:cs typeface="黑体" panose="02010609060101010101" pitchFamily="49" charset="-122"/>
              </a:rPr>
              <a:t>二、对入党积极分子进行培养、教育和考察</a:t>
            </a:r>
            <a:endParaRPr lang="zh-CN" altLang="en-US" sz="2800" b="0" u="none">
              <a:ln w="22225">
                <a:solidFill>
                  <a:schemeClr val="accent2"/>
                </a:solidFill>
                <a:prstDash val="solid"/>
              </a:ln>
              <a:solidFill>
                <a:schemeClr val="accent2">
                  <a:lumMod val="40000"/>
                  <a:lumOff val="60000"/>
                </a:schemeClr>
              </a:solidFill>
              <a:effectLst/>
              <a:latin typeface="黑体" panose="02010609060101010101" pitchFamily="49" charset="-122"/>
              <a:ea typeface="黑体" panose="02010609060101010101" pitchFamily="49" charset="-122"/>
              <a:cs typeface="黑体" panose="02010609060101010101" pitchFamily="49" charset="-122"/>
            </a:endParaRPr>
          </a:p>
        </p:txBody>
      </p:sp>
      <p:sp>
        <p:nvSpPr>
          <p:cNvPr id="4" name="文本框 3"/>
          <p:cNvSpPr txBox="1"/>
          <p:nvPr/>
        </p:nvSpPr>
        <p:spPr>
          <a:xfrm>
            <a:off x="900430" y="3413760"/>
            <a:ext cx="6985635" cy="731520"/>
          </a:xfrm>
          <a:prstGeom prst="rect">
            <a:avLst/>
          </a:prstGeom>
          <a:noFill/>
          <a:ln w="9525">
            <a:noFill/>
          </a:ln>
        </p:spPr>
        <p:txBody>
          <a:bodyPr wrap="square">
            <a:spAutoFit/>
            <a:scene3d>
              <a:camera prst="orthographicFront"/>
              <a:lightRig rig="threePt" dir="t"/>
            </a:scene3d>
          </a:bodyPr>
          <a:p>
            <a:pPr marL="0" algn="l">
              <a:buNone/>
            </a:pPr>
            <a:r>
              <a:rPr lang="zh-CN" altLang="en-US" sz="2800" u="none">
                <a:solidFill>
                  <a:schemeClr val="accent1"/>
                </a:solidFill>
                <a:effectLst>
                  <a:outerShdw blurRad="38100" dist="25400" dir="5400000" algn="ctr" rotWithShape="0">
                    <a:srgbClr val="6E747A">
                      <a:alpha val="43000"/>
                    </a:srgbClr>
                  </a:outerShdw>
                </a:effectLst>
                <a:latin typeface="楷体_GB2312" panose="02010609030101010101" charset="-122"/>
                <a:ea typeface="楷体_GB2312" panose="02010609030101010101" charset="-122"/>
                <a:cs typeface="楷体_GB2312" panose="02010609030101010101" charset="-122"/>
              </a:rPr>
              <a:t>（二）</a:t>
            </a:r>
            <a:r>
              <a:rPr lang="zh-CN" altLang="en-US" sz="2800">
                <a:solidFill>
                  <a:schemeClr val="accent1"/>
                </a:solidFill>
                <a:effectLst>
                  <a:outerShdw blurRad="38100" dist="25400" dir="5400000" algn="ctr" rotWithShape="0">
                    <a:srgbClr val="6E747A">
                      <a:alpha val="43000"/>
                    </a:srgbClr>
                  </a:outerShdw>
                </a:effectLst>
                <a:latin typeface="楷体_GB2312" panose="02010609030101010101" charset="-122"/>
                <a:ea typeface="楷体_GB2312" panose="02010609030101010101" charset="-122"/>
                <a:cs typeface="楷体_GB2312" panose="02010609030101010101" charset="-122"/>
                <a:sym typeface="+mn-ea"/>
              </a:rPr>
              <a:t>入党积极分子培养教育的主要内容</a:t>
            </a:r>
            <a:endParaRPr lang="zh-CN" altLang="en-US" sz="2800" u="none">
              <a:solidFill>
                <a:schemeClr val="accent1"/>
              </a:solidFill>
              <a:effectLst>
                <a:outerShdw blurRad="38100" dist="25400" dir="5400000" algn="ctr" rotWithShape="0">
                  <a:srgbClr val="6E747A">
                    <a:alpha val="43000"/>
                  </a:srgbClr>
                </a:outerShdw>
              </a:effectLst>
              <a:latin typeface="楷体_GB2312" panose="02010609030101010101" charset="-122"/>
              <a:ea typeface="楷体_GB2312" panose="02010609030101010101" charset="-122"/>
              <a:cs typeface="楷体_GB2312" panose="02010609030101010101" charset="-122"/>
              <a:sym typeface="+mn-ea"/>
            </a:endParaRPr>
          </a:p>
        </p:txBody>
      </p:sp>
      <p:sp>
        <p:nvSpPr>
          <p:cNvPr id="6" name="文本框 5"/>
          <p:cNvSpPr txBox="1"/>
          <p:nvPr/>
        </p:nvSpPr>
        <p:spPr>
          <a:xfrm>
            <a:off x="900430" y="4407535"/>
            <a:ext cx="7419975" cy="1549400"/>
          </a:xfrm>
          <a:prstGeom prst="rect">
            <a:avLst/>
          </a:prstGeom>
          <a:noFill/>
          <a:ln w="9525">
            <a:noFill/>
          </a:ln>
        </p:spPr>
        <p:txBody>
          <a:bodyPr wrap="square">
            <a:spAutoFit/>
          </a:bodyPr>
          <a:p>
            <a:pPr marL="0" algn="l">
              <a:buNone/>
            </a:pPr>
            <a:r>
              <a:rPr lang="zh-CN" altLang="en-US" sz="2800">
                <a:solidFill>
                  <a:schemeClr val="accent1"/>
                </a:solidFill>
                <a:effectLst>
                  <a:outerShdw blurRad="38100" dist="25400" dir="5400000" algn="ctr" rotWithShape="0">
                    <a:srgbClr val="6E747A">
                      <a:alpha val="43000"/>
                    </a:srgbClr>
                  </a:outerShdw>
                </a:effectLst>
                <a:latin typeface="楷体_GB2312" panose="02010609030101010101" charset="-122"/>
                <a:ea typeface="楷体_GB2312" panose="02010609030101010101" charset="-122"/>
                <a:cs typeface="楷体_GB2312" panose="02010609030101010101" charset="-122"/>
                <a:sym typeface="+mn-ea"/>
              </a:rPr>
              <a:t>（三）对入党积极分子考察的要求</a:t>
            </a:r>
            <a:endParaRPr lang="zh-CN" altLang="en-US" sz="2800">
              <a:solidFill>
                <a:schemeClr val="accent1"/>
              </a:solidFill>
              <a:effectLst>
                <a:outerShdw blurRad="38100" dist="25400" dir="5400000" algn="ctr" rotWithShape="0">
                  <a:srgbClr val="6E747A">
                    <a:alpha val="43000"/>
                  </a:srgbClr>
                </a:outerShdw>
              </a:effectLst>
              <a:latin typeface="楷体_GB2312" panose="02010609030101010101" charset="-122"/>
              <a:ea typeface="楷体_GB2312" panose="02010609030101010101" charset="-122"/>
              <a:cs typeface="楷体_GB2312" panose="02010609030101010101" charset="-122"/>
              <a:sym typeface="+mn-ea"/>
            </a:endParaRPr>
          </a:p>
          <a:p>
            <a:pPr marL="0" algn="l">
              <a:buNone/>
            </a:pPr>
            <a:endParaRPr lang="zh-CN" altLang="en-US" sz="2800" u="none">
              <a:solidFill>
                <a:srgbClr val="FF0000"/>
              </a:solidFill>
              <a:latin typeface="楷体_GB2312" panose="02010609030101010101" charset="-122"/>
              <a:ea typeface="楷体_GB2312" panose="02010609030101010101" charset="-122"/>
              <a:cs typeface="楷体_GB2312" panose="02010609030101010101" charset="-122"/>
            </a:endParaRPr>
          </a:p>
        </p:txBody>
      </p:sp>
      <p:sp>
        <p:nvSpPr>
          <p:cNvPr id="2" name="文本框 1"/>
          <p:cNvSpPr txBox="1"/>
          <p:nvPr/>
        </p:nvSpPr>
        <p:spPr>
          <a:xfrm>
            <a:off x="1107440" y="5438775"/>
            <a:ext cx="5998210" cy="640080"/>
          </a:xfrm>
          <a:prstGeom prst="rect">
            <a:avLst/>
          </a:prstGeom>
          <a:noFill/>
        </p:spPr>
        <p:txBody>
          <a:bodyPr wrap="none" rtlCol="0" anchor="t">
            <a:spAutoFit/>
          </a:bodyPr>
          <a:p>
            <a:pPr marL="0" algn="l">
              <a:buNone/>
            </a:pPr>
            <a:r>
              <a:rPr lang="zh-CN" altLang="en-US">
                <a:solidFill>
                  <a:srgbClr val="FF0000"/>
                </a:solidFill>
                <a:latin typeface="楷体_GB2312" panose="02010609030101010101" charset="-122"/>
                <a:ea typeface="楷体_GB2312" panose="02010609030101010101" charset="-122"/>
                <a:cs typeface="楷体_GB2312" panose="02010609030101010101" charset="-122"/>
                <a:sym typeface="+mn-ea"/>
              </a:rPr>
              <a:t>党支部每半年对入党积极分子进行一次考察</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p:tgtEl>
                                          <p:spTgt spid="6"/>
                                        </p:tgtEl>
                                        <p:attrNameLst>
                                          <p:attrName>ppt_y</p:attrName>
                                        </p:attrNameLst>
                                      </p:cBhvr>
                                      <p:tavLst>
                                        <p:tav tm="0">
                                          <p:val>
                                            <p:strVal val="#ppt_y+#ppt_h*1.125000"/>
                                          </p:val>
                                        </p:tav>
                                        <p:tav tm="100000">
                                          <p:val>
                                            <p:strVal val="#ppt_y"/>
                                          </p:val>
                                        </p:tav>
                                      </p:tavLst>
                                    </p:anim>
                                    <p:animEffect transition="in" filter="wipe(up)">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p:tgtEl>
                                          <p:spTgt spid="2"/>
                                        </p:tgtEl>
                                        <p:attrNameLst>
                                          <p:attrName>ppt_y</p:attrName>
                                        </p:attrNameLst>
                                      </p:cBhvr>
                                      <p:tavLst>
                                        <p:tav tm="0">
                                          <p:val>
                                            <p:strVal val="#ppt_y+#ppt_h*1.125000"/>
                                          </p:val>
                                        </p:tav>
                                        <p:tav tm="100000">
                                          <p:val>
                                            <p:strVal val="#ppt_y"/>
                                          </p:val>
                                        </p:tav>
                                      </p:tavLst>
                                    </p:anim>
                                    <p:animEffect transition="in" filter="wipe(up)">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174" name="Group 7"/>
          <p:cNvGrpSpPr/>
          <p:nvPr/>
        </p:nvGrpSpPr>
        <p:grpSpPr>
          <a:xfrm>
            <a:off x="641985" y="1397635"/>
            <a:ext cx="5314315" cy="802005"/>
            <a:chOff x="662" y="2225"/>
            <a:chExt cx="2751" cy="1247"/>
          </a:xfrm>
        </p:grpSpPr>
        <p:sp>
          <p:nvSpPr>
            <p:cNvPr id="7175" name="Rectangle 8"/>
            <p:cNvSpPr/>
            <p:nvPr/>
          </p:nvSpPr>
          <p:spPr>
            <a:xfrm>
              <a:off x="662" y="3098"/>
              <a:ext cx="2751" cy="374"/>
            </a:xfrm>
            <a:prstGeom prst="rect">
              <a:avLst/>
            </a:prstGeom>
            <a:gradFill rotWithShape="0">
              <a:gsLst>
                <a:gs pos="0">
                  <a:srgbClr val="EFD006"/>
                </a:gs>
                <a:gs pos="100000">
                  <a:srgbClr val="FCE980"/>
                </a:gs>
              </a:gsLst>
              <a:lin ang="10800000" scaled="1"/>
              <a:tileRect/>
            </a:gradFill>
            <a:ln w="36000" cap="flat" cmpd="sng">
              <a:solidFill>
                <a:srgbClr val="EFD006"/>
              </a:solidFill>
              <a:prstDash val="solid"/>
              <a:round/>
              <a:headEnd type="none" w="med" len="med"/>
              <a:tailEnd type="none" w="med" len="med"/>
            </a:ln>
          </p:spPr>
          <p:txBody>
            <a:bodyPr lIns="1818000" tIns="74340" rIns="378000" bIns="63000" anchor="ctr"/>
            <a:p>
              <a:pPr lvl="0" defTabSz="0" hangingPunct="0">
                <a:lnSpc>
                  <a:spcPct val="95000"/>
                </a:lnSpc>
                <a:spcAft>
                  <a:spcPct val="0"/>
                </a:spcAft>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ltLang="zh-CN" sz="2800" b="0" dirty="0">
                <a:solidFill>
                  <a:srgbClr val="FFFFFF"/>
                </a:solidFill>
                <a:latin typeface="黑体" panose="02010609060101010101" pitchFamily="49" charset="-122"/>
                <a:ea typeface="黑体" panose="02010609060101010101" pitchFamily="49" charset="-122"/>
              </a:endParaRPr>
            </a:p>
          </p:txBody>
        </p:sp>
        <p:sp>
          <p:nvSpPr>
            <p:cNvPr id="7176" name="Oval 9"/>
            <p:cNvSpPr/>
            <p:nvPr/>
          </p:nvSpPr>
          <p:spPr>
            <a:xfrm>
              <a:off x="930" y="2225"/>
              <a:ext cx="458" cy="873"/>
            </a:xfrm>
            <a:prstGeom prst="ellipse">
              <a:avLst/>
            </a:prstGeom>
            <a:gradFill rotWithShape="0">
              <a:gsLst>
                <a:gs pos="0">
                  <a:srgbClr val="A80404"/>
                </a:gs>
                <a:gs pos="100000">
                  <a:srgbClr val="D26163"/>
                </a:gs>
              </a:gsLst>
              <a:lin ang="16200000" scaled="1"/>
              <a:tileRect/>
            </a:gradFill>
            <a:ln w="36000" cap="flat" cmpd="sng">
              <a:solidFill>
                <a:srgbClr val="A80404"/>
              </a:solidFill>
              <a:prstDash val="solid"/>
              <a:round/>
              <a:headEnd type="none" w="med" len="med"/>
              <a:tailEnd type="none" w="med" len="med"/>
            </a:ln>
          </p:spPr>
          <p:txBody>
            <a:bodyPr lIns="108000" tIns="98280" rIns="108000" bIns="63000" anchor="ctr"/>
            <a:p>
              <a:pPr lvl="0" algn="ctr" defTabSz="0" hangingPunct="0">
                <a:lnSpc>
                  <a:spcPct val="93000"/>
                </a:lnSpc>
                <a:spcAft>
                  <a:spcPct val="0"/>
                </a:spcAft>
                <a:buFont typeface="Times New Roman" panose="02020603050405020304" pitchFamily="18" charset="0"/>
                <a:buNone/>
                <a:tabLst>
                  <a:tab pos="723900" algn="l"/>
                </a:tabLst>
              </a:pPr>
              <a:r>
                <a:rPr lang="en-US" altLang="zh-CN" sz="2800" dirty="0">
                  <a:solidFill>
                    <a:srgbClr val="FFFFFF"/>
                  </a:solidFill>
                  <a:latin typeface="黑体" panose="02010609060101010101" pitchFamily="49" charset="-122"/>
                  <a:ea typeface="黑体" panose="02010609060101010101" pitchFamily="49" charset="-122"/>
                </a:rPr>
                <a:t>3</a:t>
              </a:r>
              <a:endParaRPr lang="en-US" altLang="zh-CN" sz="2800" dirty="0">
                <a:solidFill>
                  <a:srgbClr val="FFFFFF"/>
                </a:solidFill>
                <a:latin typeface="黑体" panose="02010609060101010101" pitchFamily="49" charset="-122"/>
                <a:ea typeface="黑体" panose="02010609060101010101" pitchFamily="49" charset="-122"/>
              </a:endParaRPr>
            </a:p>
          </p:txBody>
        </p:sp>
        <p:pic>
          <p:nvPicPr>
            <p:cNvPr id="7177" name="Picture 10"/>
            <p:cNvPicPr>
              <a:picLocks noChangeAspect="1"/>
            </p:cNvPicPr>
            <p:nvPr/>
          </p:nvPicPr>
          <p:blipFill>
            <a:blip r:embed="rId1"/>
            <a:stretch>
              <a:fillRect/>
            </a:stretch>
          </p:blipFill>
          <p:spPr>
            <a:xfrm>
              <a:off x="1006" y="2765"/>
              <a:ext cx="307" cy="203"/>
            </a:xfrm>
            <a:prstGeom prst="rect">
              <a:avLst/>
            </a:prstGeom>
            <a:noFill/>
            <a:ln w="9525">
              <a:noFill/>
            </a:ln>
          </p:spPr>
        </p:pic>
        <p:sp>
          <p:nvSpPr>
            <p:cNvPr id="7178" name="Oval 11"/>
            <p:cNvSpPr/>
            <p:nvPr/>
          </p:nvSpPr>
          <p:spPr>
            <a:xfrm>
              <a:off x="1084" y="3312"/>
              <a:ext cx="383" cy="69"/>
            </a:xfrm>
            <a:prstGeom prst="ellipse">
              <a:avLst/>
            </a:prstGeom>
            <a:solidFill>
              <a:srgbClr val="989898">
                <a:alpha val="50195"/>
              </a:srgbClr>
            </a:solidFill>
            <a:ln w="9525">
              <a:noFill/>
            </a:ln>
          </p:spPr>
          <p:txBody>
            <a:bodyPr wrap="none" anchor="ctr"/>
            <a:p>
              <a:pPr lvl="0" hangingPunct="0">
                <a:lnSpc>
                  <a:spcPct val="93000"/>
                </a:lnSpc>
                <a:spcAft>
                  <a:spcPct val="0"/>
                </a:spcAft>
                <a:buFont typeface="Times New Roman" panose="02020603050405020304" pitchFamily="18" charset="0"/>
                <a:buNone/>
              </a:pPr>
              <a:endParaRPr lang="zh-CN" altLang="en-US" sz="2800" b="0" dirty="0">
                <a:solidFill>
                  <a:schemeClr val="tx1"/>
                </a:solidFill>
                <a:latin typeface="黑体" panose="02010609060101010101" pitchFamily="49" charset="-122"/>
                <a:ea typeface="黑体" panose="02010609060101010101" pitchFamily="49" charset="-122"/>
              </a:endParaRPr>
            </a:p>
          </p:txBody>
        </p:sp>
      </p:grpSp>
      <p:sp>
        <p:nvSpPr>
          <p:cNvPr id="4" name="文本框 3"/>
          <p:cNvSpPr txBox="1"/>
          <p:nvPr/>
        </p:nvSpPr>
        <p:spPr>
          <a:xfrm>
            <a:off x="1979930" y="1259205"/>
            <a:ext cx="4115435" cy="731520"/>
          </a:xfrm>
          <a:prstGeom prst="rect">
            <a:avLst/>
          </a:prstGeom>
          <a:noFill/>
        </p:spPr>
        <p:txBody>
          <a:bodyPr wrap="none" rtlCol="0" anchor="t">
            <a:spAutoFit/>
          </a:bodyPr>
          <a:p>
            <a:pPr>
              <a:buNone/>
            </a:pPr>
            <a:r>
              <a:rPr lang="zh-CN" altLang="en-US" sz="2800">
                <a:latin typeface="宋体" panose="02010600030101010101" pitchFamily="2" charset="-122"/>
                <a:cs typeface="方正小标宋简体" charset="0"/>
                <a:sym typeface="+mn-ea"/>
              </a:rPr>
              <a:t>发展党员工作的主要程序</a:t>
            </a:r>
            <a:endParaRPr lang="zh-CN" altLang="en-US" sz="2800">
              <a:latin typeface="宋体" panose="02010600030101010101" pitchFamily="2" charset="-122"/>
              <a:cs typeface="方正小标宋简体" charset="0"/>
              <a:sym typeface="+mn-ea"/>
            </a:endParaRPr>
          </a:p>
        </p:txBody>
      </p:sp>
      <p:sp>
        <p:nvSpPr>
          <p:cNvPr id="100" name="文本框 99"/>
          <p:cNvSpPr txBox="1"/>
          <p:nvPr/>
        </p:nvSpPr>
        <p:spPr>
          <a:xfrm>
            <a:off x="1422400" y="2389505"/>
            <a:ext cx="3493770" cy="731520"/>
          </a:xfrm>
          <a:prstGeom prst="rect">
            <a:avLst/>
          </a:prstGeom>
          <a:noFill/>
          <a:ln w="9525">
            <a:noFill/>
          </a:ln>
        </p:spPr>
        <p:txBody>
          <a:bodyPr wrap="square">
            <a:spAutoFit/>
          </a:bodyPr>
          <a:p>
            <a:pPr marL="0" algn="l">
              <a:buNone/>
            </a:pPr>
            <a:r>
              <a:rPr lang="zh-CN" altLang="en-US" sz="2800" b="0" u="none">
                <a:ln w="22225">
                  <a:solidFill>
                    <a:schemeClr val="accent2"/>
                  </a:solidFill>
                  <a:prstDash val="solid"/>
                </a:ln>
                <a:solidFill>
                  <a:schemeClr val="accent2">
                    <a:lumMod val="40000"/>
                    <a:lumOff val="60000"/>
                  </a:schemeClr>
                </a:solidFill>
                <a:effectLst/>
                <a:latin typeface="黑体" panose="02010609060101010101" pitchFamily="49" charset="-122"/>
                <a:ea typeface="黑体" panose="02010609060101010101" pitchFamily="49" charset="-122"/>
                <a:cs typeface="黑体" panose="02010609060101010101" pitchFamily="49" charset="-122"/>
              </a:rPr>
              <a:t>三、确定发展对象</a:t>
            </a:r>
            <a:endParaRPr lang="zh-CN" altLang="en-US" sz="2800" b="0" u="none">
              <a:ln w="22225">
                <a:solidFill>
                  <a:schemeClr val="accent2"/>
                </a:solidFill>
                <a:prstDash val="solid"/>
              </a:ln>
              <a:solidFill>
                <a:schemeClr val="accent2">
                  <a:lumMod val="40000"/>
                  <a:lumOff val="60000"/>
                </a:schemeClr>
              </a:solidFill>
              <a:effectLst/>
              <a:latin typeface="黑体" panose="02010609060101010101" pitchFamily="49" charset="-122"/>
              <a:ea typeface="黑体" panose="02010609060101010101" pitchFamily="49" charset="-122"/>
              <a:cs typeface="黑体" panose="02010609060101010101" pitchFamily="49" charset="-122"/>
            </a:endParaRPr>
          </a:p>
        </p:txBody>
      </p:sp>
      <p:sp>
        <p:nvSpPr>
          <p:cNvPr id="5" name="文本框 4"/>
          <p:cNvSpPr txBox="1"/>
          <p:nvPr/>
        </p:nvSpPr>
        <p:spPr>
          <a:xfrm>
            <a:off x="1159510" y="3375660"/>
            <a:ext cx="4463415" cy="640080"/>
          </a:xfrm>
          <a:prstGeom prst="rect">
            <a:avLst/>
          </a:prstGeom>
          <a:noFill/>
          <a:ln w="9525">
            <a:noFill/>
          </a:ln>
        </p:spPr>
        <p:txBody>
          <a:bodyPr wrap="square">
            <a:spAutoFit/>
            <a:scene3d>
              <a:camera prst="orthographicFront"/>
              <a:lightRig rig="threePt" dir="t"/>
            </a:scene3d>
          </a:bodyPr>
          <a:p>
            <a:pPr marL="0" algn="l">
              <a:buNone/>
            </a:pPr>
            <a:r>
              <a:rPr lang="zh-CN" altLang="en-US" u="none">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cs typeface="黑体" panose="02010609060101010101" pitchFamily="49" charset="-122"/>
              </a:rPr>
              <a:t>（一）制定年度发展计划</a:t>
            </a:r>
            <a:endParaRPr lang="zh-CN" altLang="en-US" u="none">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cs typeface="黑体" panose="02010609060101010101" pitchFamily="49" charset="-122"/>
            </a:endParaRPr>
          </a:p>
        </p:txBody>
      </p:sp>
      <p:sp>
        <p:nvSpPr>
          <p:cNvPr id="6" name="文本框 5"/>
          <p:cNvSpPr txBox="1"/>
          <p:nvPr/>
        </p:nvSpPr>
        <p:spPr>
          <a:xfrm>
            <a:off x="1422400" y="4269740"/>
            <a:ext cx="3281680" cy="640080"/>
          </a:xfrm>
          <a:prstGeom prst="rect">
            <a:avLst/>
          </a:prstGeom>
          <a:noFill/>
          <a:ln w="9525">
            <a:noFill/>
          </a:ln>
        </p:spPr>
        <p:txBody>
          <a:bodyPr wrap="square">
            <a:spAutoFit/>
          </a:bodyPr>
          <a:p>
            <a:pPr marL="0" indent="0" algn="l"/>
            <a:r>
              <a:rPr lang="en-US" altLang="zh-CN" sz="1600" b="0" u="none">
                <a:solidFill>
                  <a:srgbClr val="FF0000"/>
                </a:solidFill>
                <a:latin typeface="黑体" panose="02010609060101010101" pitchFamily="49" charset="-122"/>
                <a:ea typeface="黑体" panose="02010609060101010101" pitchFamily="49" charset="-122"/>
                <a:cs typeface="黑体" panose="02010609060101010101" pitchFamily="49" charset="-122"/>
              </a:rPr>
              <a:t> </a:t>
            </a:r>
            <a:r>
              <a:rPr lang="en-US" altLang="zh-CN" b="0" u="none">
                <a:solidFill>
                  <a:srgbClr val="FF0000"/>
                </a:solidFill>
                <a:latin typeface="黑体" panose="02010609060101010101" pitchFamily="49" charset="-122"/>
                <a:ea typeface="黑体" panose="02010609060101010101" pitchFamily="49" charset="-122"/>
                <a:cs typeface="黑体" panose="02010609060101010101" pitchFamily="49" charset="-122"/>
              </a:rPr>
              <a:t> </a:t>
            </a:r>
            <a:r>
              <a:rPr lang="zh-CN" altLang="en-US" b="0" u="none">
                <a:solidFill>
                  <a:srgbClr val="FF0000"/>
                </a:solidFill>
                <a:latin typeface="黑体" panose="02010609060101010101" pitchFamily="49" charset="-122"/>
                <a:ea typeface="黑体" panose="02010609060101010101" pitchFamily="49" charset="-122"/>
                <a:cs typeface="黑体" panose="02010609060101010101" pitchFamily="49" charset="-122"/>
              </a:rPr>
              <a:t>确定年度发展对象</a:t>
            </a:r>
            <a:endParaRPr lang="zh-CN" altLang="en-US" b="0" u="none">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7" name="文本框 6"/>
          <p:cNvSpPr txBox="1"/>
          <p:nvPr/>
        </p:nvSpPr>
        <p:spPr>
          <a:xfrm>
            <a:off x="1423035" y="5093335"/>
            <a:ext cx="4066540" cy="640080"/>
          </a:xfrm>
          <a:prstGeom prst="rect">
            <a:avLst/>
          </a:prstGeom>
          <a:noFill/>
          <a:ln w="9525">
            <a:noFill/>
          </a:ln>
        </p:spPr>
        <p:txBody>
          <a:bodyPr wrap="square">
            <a:spAutoFit/>
          </a:bodyPr>
          <a:p>
            <a:pPr marL="0" indent="0" algn="l"/>
            <a:r>
              <a:rPr lang="en-US" altLang="zh-CN" sz="1600" b="0" u="none">
                <a:latin typeface="黑体" panose="02010609060101010101" pitchFamily="49" charset="-122"/>
                <a:ea typeface="黑体" panose="02010609060101010101" pitchFamily="49" charset="-122"/>
                <a:cs typeface="黑体" panose="02010609060101010101" pitchFamily="49" charset="-122"/>
              </a:rPr>
              <a:t>  </a:t>
            </a:r>
            <a:r>
              <a:rPr lang="zh-CN" altLang="en-US" b="0" u="none">
                <a:solidFill>
                  <a:srgbClr val="FF0000"/>
                </a:solidFill>
                <a:latin typeface="黑体" panose="02010609060101010101" pitchFamily="49" charset="-122"/>
                <a:ea typeface="黑体" panose="02010609060101010101" pitchFamily="49" charset="-122"/>
                <a:cs typeface="黑体" panose="02010609060101010101" pitchFamily="49" charset="-122"/>
              </a:rPr>
              <a:t>确定发展对象后的工作</a:t>
            </a:r>
            <a:endParaRPr lang="zh-CN" altLang="en-US" b="0" u="none">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p:tgtEl>
                                          <p:spTgt spid="100"/>
                                        </p:tgtEl>
                                        <p:attrNameLst>
                                          <p:attrName>ppt_y</p:attrName>
                                        </p:attrNameLst>
                                      </p:cBhvr>
                                      <p:tavLst>
                                        <p:tav tm="0">
                                          <p:val>
                                            <p:strVal val="#ppt_y+#ppt_h*1.125000"/>
                                          </p:val>
                                        </p:tav>
                                        <p:tav tm="100000">
                                          <p:val>
                                            <p:strVal val="#ppt_y"/>
                                          </p:val>
                                        </p:tav>
                                      </p:tavLst>
                                    </p:anim>
                                    <p:animEffect transition="in" filter="wipe(up)">
                                      <p:cBhvr>
                                        <p:cTn id="8" dur="500"/>
                                        <p:tgtEl>
                                          <p:spTgt spid="100"/>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p:tgtEl>
                                          <p:spTgt spid="5"/>
                                        </p:tgtEl>
                                        <p:attrNameLst>
                                          <p:attrName>ppt_y</p:attrName>
                                        </p:attrNameLst>
                                      </p:cBhvr>
                                      <p:tavLst>
                                        <p:tav tm="0">
                                          <p:val>
                                            <p:strVal val="#ppt_y+#ppt_h*1.125000"/>
                                          </p:val>
                                        </p:tav>
                                        <p:tav tm="100000">
                                          <p:val>
                                            <p:strVal val="#ppt_y"/>
                                          </p:val>
                                        </p:tav>
                                      </p:tavLst>
                                    </p:anim>
                                    <p:animEffect transition="in" filter="wipe(up)">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p:tgtEl>
                                          <p:spTgt spid="6"/>
                                        </p:tgtEl>
                                        <p:attrNameLst>
                                          <p:attrName>ppt_y</p:attrName>
                                        </p:attrNameLst>
                                      </p:cBhvr>
                                      <p:tavLst>
                                        <p:tav tm="0">
                                          <p:val>
                                            <p:strVal val="#ppt_y+#ppt_h*1.125000"/>
                                          </p:val>
                                        </p:tav>
                                        <p:tav tm="100000">
                                          <p:val>
                                            <p:strVal val="#ppt_y"/>
                                          </p:val>
                                        </p:tav>
                                      </p:tavLst>
                                    </p:anim>
                                    <p:animEffect transition="in" filter="wipe(up)">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p:tgtEl>
                                          <p:spTgt spid="7"/>
                                        </p:tgtEl>
                                        <p:attrNameLst>
                                          <p:attrName>ppt_y</p:attrName>
                                        </p:attrNameLst>
                                      </p:cBhvr>
                                      <p:tavLst>
                                        <p:tav tm="0">
                                          <p:val>
                                            <p:strVal val="#ppt_y+#ppt_h*1.125000"/>
                                          </p:val>
                                        </p:tav>
                                        <p:tav tm="100000">
                                          <p:val>
                                            <p:strVal val="#ppt_y"/>
                                          </p:val>
                                        </p:tav>
                                      </p:tavLst>
                                    </p:anim>
                                    <p:animEffect transition="in" filter="wipe(up)">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5" grpId="0"/>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174" name="Group 7"/>
          <p:cNvGrpSpPr/>
          <p:nvPr/>
        </p:nvGrpSpPr>
        <p:grpSpPr>
          <a:xfrm>
            <a:off x="641985" y="1397635"/>
            <a:ext cx="5314315" cy="802005"/>
            <a:chOff x="662" y="2225"/>
            <a:chExt cx="2751" cy="1247"/>
          </a:xfrm>
        </p:grpSpPr>
        <p:sp>
          <p:nvSpPr>
            <p:cNvPr id="7175" name="Rectangle 8"/>
            <p:cNvSpPr/>
            <p:nvPr/>
          </p:nvSpPr>
          <p:spPr>
            <a:xfrm>
              <a:off x="662" y="3098"/>
              <a:ext cx="2751" cy="374"/>
            </a:xfrm>
            <a:prstGeom prst="rect">
              <a:avLst/>
            </a:prstGeom>
            <a:gradFill rotWithShape="0">
              <a:gsLst>
                <a:gs pos="0">
                  <a:srgbClr val="EFD006"/>
                </a:gs>
                <a:gs pos="100000">
                  <a:srgbClr val="FCE980"/>
                </a:gs>
              </a:gsLst>
              <a:lin ang="10800000" scaled="1"/>
              <a:tileRect/>
            </a:gradFill>
            <a:ln w="36000" cap="flat" cmpd="sng">
              <a:solidFill>
                <a:srgbClr val="EFD006"/>
              </a:solidFill>
              <a:prstDash val="solid"/>
              <a:round/>
              <a:headEnd type="none" w="med" len="med"/>
              <a:tailEnd type="none" w="med" len="med"/>
            </a:ln>
          </p:spPr>
          <p:txBody>
            <a:bodyPr lIns="1818000" tIns="74340" rIns="378000" bIns="63000" anchor="ctr"/>
            <a:p>
              <a:pPr lvl="0" defTabSz="0" hangingPunct="0">
                <a:lnSpc>
                  <a:spcPct val="95000"/>
                </a:lnSpc>
                <a:spcAft>
                  <a:spcPct val="0"/>
                </a:spcAft>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ltLang="zh-CN" sz="2800" b="0" dirty="0">
                <a:solidFill>
                  <a:srgbClr val="FFFFFF"/>
                </a:solidFill>
                <a:latin typeface="黑体" panose="02010609060101010101" pitchFamily="49" charset="-122"/>
                <a:ea typeface="黑体" panose="02010609060101010101" pitchFamily="49" charset="-122"/>
              </a:endParaRPr>
            </a:p>
          </p:txBody>
        </p:sp>
        <p:sp>
          <p:nvSpPr>
            <p:cNvPr id="7176" name="Oval 9"/>
            <p:cNvSpPr/>
            <p:nvPr/>
          </p:nvSpPr>
          <p:spPr>
            <a:xfrm>
              <a:off x="930" y="2225"/>
              <a:ext cx="458" cy="873"/>
            </a:xfrm>
            <a:prstGeom prst="ellipse">
              <a:avLst/>
            </a:prstGeom>
            <a:gradFill rotWithShape="0">
              <a:gsLst>
                <a:gs pos="0">
                  <a:srgbClr val="A80404"/>
                </a:gs>
                <a:gs pos="100000">
                  <a:srgbClr val="D26163"/>
                </a:gs>
              </a:gsLst>
              <a:lin ang="16200000" scaled="1"/>
              <a:tileRect/>
            </a:gradFill>
            <a:ln w="36000" cap="flat" cmpd="sng">
              <a:solidFill>
                <a:srgbClr val="A80404"/>
              </a:solidFill>
              <a:prstDash val="solid"/>
              <a:round/>
              <a:headEnd type="none" w="med" len="med"/>
              <a:tailEnd type="none" w="med" len="med"/>
            </a:ln>
          </p:spPr>
          <p:txBody>
            <a:bodyPr lIns="108000" tIns="98280" rIns="108000" bIns="63000" anchor="ctr"/>
            <a:p>
              <a:pPr lvl="0" algn="ctr" defTabSz="0" hangingPunct="0">
                <a:lnSpc>
                  <a:spcPct val="93000"/>
                </a:lnSpc>
                <a:spcAft>
                  <a:spcPct val="0"/>
                </a:spcAft>
                <a:buFont typeface="Times New Roman" panose="02020603050405020304" pitchFamily="18" charset="0"/>
                <a:buNone/>
                <a:tabLst>
                  <a:tab pos="723900" algn="l"/>
                </a:tabLst>
              </a:pPr>
              <a:r>
                <a:rPr lang="en-US" altLang="zh-CN" sz="2800" dirty="0">
                  <a:solidFill>
                    <a:srgbClr val="FFFFFF"/>
                  </a:solidFill>
                  <a:latin typeface="黑体" panose="02010609060101010101" pitchFamily="49" charset="-122"/>
                  <a:ea typeface="黑体" panose="02010609060101010101" pitchFamily="49" charset="-122"/>
                </a:rPr>
                <a:t>3</a:t>
              </a:r>
              <a:endParaRPr lang="en-US" altLang="zh-CN" sz="2800" dirty="0">
                <a:solidFill>
                  <a:srgbClr val="FFFFFF"/>
                </a:solidFill>
                <a:latin typeface="黑体" panose="02010609060101010101" pitchFamily="49" charset="-122"/>
                <a:ea typeface="黑体" panose="02010609060101010101" pitchFamily="49" charset="-122"/>
              </a:endParaRPr>
            </a:p>
          </p:txBody>
        </p:sp>
        <p:pic>
          <p:nvPicPr>
            <p:cNvPr id="7177" name="Picture 10"/>
            <p:cNvPicPr>
              <a:picLocks noChangeAspect="1"/>
            </p:cNvPicPr>
            <p:nvPr/>
          </p:nvPicPr>
          <p:blipFill>
            <a:blip r:embed="rId1"/>
            <a:stretch>
              <a:fillRect/>
            </a:stretch>
          </p:blipFill>
          <p:spPr>
            <a:xfrm>
              <a:off x="1006" y="2765"/>
              <a:ext cx="307" cy="203"/>
            </a:xfrm>
            <a:prstGeom prst="rect">
              <a:avLst/>
            </a:prstGeom>
            <a:noFill/>
            <a:ln w="9525">
              <a:noFill/>
            </a:ln>
          </p:spPr>
        </p:pic>
        <p:sp>
          <p:nvSpPr>
            <p:cNvPr id="7178" name="Oval 11"/>
            <p:cNvSpPr/>
            <p:nvPr/>
          </p:nvSpPr>
          <p:spPr>
            <a:xfrm>
              <a:off x="1084" y="3312"/>
              <a:ext cx="383" cy="69"/>
            </a:xfrm>
            <a:prstGeom prst="ellipse">
              <a:avLst/>
            </a:prstGeom>
            <a:solidFill>
              <a:srgbClr val="989898">
                <a:alpha val="50195"/>
              </a:srgbClr>
            </a:solidFill>
            <a:ln w="9525">
              <a:noFill/>
            </a:ln>
          </p:spPr>
          <p:txBody>
            <a:bodyPr wrap="none" anchor="ctr"/>
            <a:p>
              <a:pPr lvl="0" hangingPunct="0">
                <a:lnSpc>
                  <a:spcPct val="93000"/>
                </a:lnSpc>
                <a:spcAft>
                  <a:spcPct val="0"/>
                </a:spcAft>
                <a:buFont typeface="Times New Roman" panose="02020603050405020304" pitchFamily="18" charset="0"/>
                <a:buNone/>
              </a:pPr>
              <a:endParaRPr lang="zh-CN" altLang="en-US" sz="2800" b="0" dirty="0">
                <a:solidFill>
                  <a:schemeClr val="tx1"/>
                </a:solidFill>
                <a:latin typeface="黑体" panose="02010609060101010101" pitchFamily="49" charset="-122"/>
                <a:ea typeface="黑体" panose="02010609060101010101" pitchFamily="49" charset="-122"/>
              </a:endParaRPr>
            </a:p>
          </p:txBody>
        </p:sp>
      </p:grpSp>
      <p:sp>
        <p:nvSpPr>
          <p:cNvPr id="4" name="文本框 3"/>
          <p:cNvSpPr txBox="1"/>
          <p:nvPr/>
        </p:nvSpPr>
        <p:spPr>
          <a:xfrm>
            <a:off x="1979930" y="1259205"/>
            <a:ext cx="4115435" cy="731520"/>
          </a:xfrm>
          <a:prstGeom prst="rect">
            <a:avLst/>
          </a:prstGeom>
          <a:noFill/>
        </p:spPr>
        <p:txBody>
          <a:bodyPr wrap="none" rtlCol="0" anchor="t">
            <a:spAutoFit/>
          </a:bodyPr>
          <a:p>
            <a:pPr>
              <a:buNone/>
            </a:pPr>
            <a:r>
              <a:rPr lang="zh-CN" altLang="en-US" sz="2800">
                <a:latin typeface="宋体" panose="02010600030101010101" pitchFamily="2" charset="-122"/>
                <a:cs typeface="方正小标宋简体" charset="0"/>
                <a:sym typeface="+mn-ea"/>
              </a:rPr>
              <a:t>发展党员工作的主要程序</a:t>
            </a:r>
            <a:endParaRPr lang="zh-CN" altLang="en-US" sz="2800">
              <a:latin typeface="宋体" panose="02010600030101010101" pitchFamily="2" charset="-122"/>
              <a:cs typeface="方正小标宋简体" charset="0"/>
              <a:sym typeface="+mn-ea"/>
            </a:endParaRPr>
          </a:p>
        </p:txBody>
      </p:sp>
      <p:sp>
        <p:nvSpPr>
          <p:cNvPr id="100" name="文本框 99"/>
          <p:cNvSpPr txBox="1"/>
          <p:nvPr/>
        </p:nvSpPr>
        <p:spPr>
          <a:xfrm>
            <a:off x="1422400" y="2389505"/>
            <a:ext cx="3493770" cy="731520"/>
          </a:xfrm>
          <a:prstGeom prst="rect">
            <a:avLst/>
          </a:prstGeom>
          <a:noFill/>
          <a:ln w="9525">
            <a:noFill/>
          </a:ln>
        </p:spPr>
        <p:txBody>
          <a:bodyPr wrap="square">
            <a:spAutoFit/>
          </a:bodyPr>
          <a:p>
            <a:pPr marL="0" algn="l">
              <a:buNone/>
            </a:pPr>
            <a:r>
              <a:rPr lang="zh-CN" altLang="en-US" sz="2800" b="0" u="none">
                <a:ln w="22225">
                  <a:solidFill>
                    <a:schemeClr val="accent2"/>
                  </a:solidFill>
                  <a:prstDash val="solid"/>
                </a:ln>
                <a:solidFill>
                  <a:schemeClr val="accent2">
                    <a:lumMod val="40000"/>
                    <a:lumOff val="60000"/>
                  </a:schemeClr>
                </a:solidFill>
                <a:effectLst/>
                <a:latin typeface="黑体" panose="02010609060101010101" pitchFamily="49" charset="-122"/>
                <a:ea typeface="黑体" panose="02010609060101010101" pitchFamily="49" charset="-122"/>
                <a:cs typeface="黑体" panose="02010609060101010101" pitchFamily="49" charset="-122"/>
              </a:rPr>
              <a:t>三、确定发展对象</a:t>
            </a:r>
            <a:endParaRPr lang="zh-CN" altLang="en-US" sz="2800" b="0" u="none">
              <a:ln w="22225">
                <a:solidFill>
                  <a:schemeClr val="accent2"/>
                </a:solidFill>
                <a:prstDash val="solid"/>
              </a:ln>
              <a:solidFill>
                <a:schemeClr val="accent2">
                  <a:lumMod val="40000"/>
                  <a:lumOff val="60000"/>
                </a:schemeClr>
              </a:solidFill>
              <a:effectLst/>
              <a:latin typeface="黑体" panose="02010609060101010101" pitchFamily="49" charset="-122"/>
              <a:ea typeface="黑体" panose="02010609060101010101" pitchFamily="49" charset="-122"/>
              <a:cs typeface="黑体" panose="02010609060101010101" pitchFamily="49" charset="-122"/>
            </a:endParaRPr>
          </a:p>
        </p:txBody>
      </p:sp>
      <p:sp>
        <p:nvSpPr>
          <p:cNvPr id="5" name="文本框 4"/>
          <p:cNvSpPr txBox="1"/>
          <p:nvPr/>
        </p:nvSpPr>
        <p:spPr>
          <a:xfrm>
            <a:off x="1229360" y="3121025"/>
            <a:ext cx="4463415" cy="640080"/>
          </a:xfrm>
          <a:prstGeom prst="rect">
            <a:avLst/>
          </a:prstGeom>
          <a:noFill/>
          <a:ln w="9525">
            <a:noFill/>
          </a:ln>
        </p:spPr>
        <p:txBody>
          <a:bodyPr wrap="square">
            <a:spAutoFit/>
          </a:bodyPr>
          <a:p>
            <a:pPr marL="0" algn="l">
              <a:buNone/>
            </a:pPr>
            <a:r>
              <a:rPr lang="zh-CN" altLang="en-US" u="none">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cs typeface="黑体" panose="02010609060101010101" pitchFamily="49" charset="-122"/>
              </a:rPr>
              <a:t>（二）</a:t>
            </a:r>
            <a:r>
              <a:rPr lang="zh-CN" altLang="en-US">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cs typeface="黑体" panose="02010609060101010101" pitchFamily="49" charset="-122"/>
                <a:sym typeface="+mn-ea"/>
              </a:rPr>
              <a:t>确定年度发展对象</a:t>
            </a:r>
            <a:endParaRPr lang="zh-CN" altLang="en-US" u="none">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6" name="文本框 5"/>
          <p:cNvSpPr txBox="1"/>
          <p:nvPr/>
        </p:nvSpPr>
        <p:spPr>
          <a:xfrm>
            <a:off x="1306830" y="3949700"/>
            <a:ext cx="5400675" cy="640080"/>
          </a:xfrm>
          <a:prstGeom prst="rect">
            <a:avLst/>
          </a:prstGeom>
          <a:noFill/>
          <a:ln w="9525">
            <a:noFill/>
          </a:ln>
        </p:spPr>
        <p:txBody>
          <a:bodyPr wrap="square">
            <a:spAutoFit/>
          </a:bodyPr>
          <a:p>
            <a:pPr marL="0" indent="0" algn="l"/>
            <a:r>
              <a:rPr lang="en-US" altLang="zh-CN" b="0" u="none">
                <a:solidFill>
                  <a:srgbClr val="FF0000"/>
                </a:solidFill>
                <a:latin typeface="黑体" panose="02010609060101010101" pitchFamily="49" charset="-122"/>
                <a:ea typeface="黑体" panose="02010609060101010101" pitchFamily="49" charset="-122"/>
                <a:cs typeface="黑体" panose="02010609060101010101" pitchFamily="49" charset="-122"/>
              </a:rPr>
              <a:t>1. </a:t>
            </a:r>
            <a:r>
              <a:rPr lang="zh-CN" altLang="en-US" b="0" u="none">
                <a:solidFill>
                  <a:srgbClr val="FF0000"/>
                </a:solidFill>
                <a:latin typeface="黑体" panose="02010609060101010101" pitchFamily="49" charset="-122"/>
                <a:ea typeface="黑体" panose="02010609060101010101" pitchFamily="49" charset="-122"/>
                <a:cs typeface="黑体" panose="02010609060101010101" pitchFamily="49" charset="-122"/>
              </a:rPr>
              <a:t>确定年度发展对象的条件</a:t>
            </a:r>
            <a:endParaRPr lang="zh-CN" altLang="en-US" b="0" u="none">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7" name="文本框 6"/>
          <p:cNvSpPr txBox="1"/>
          <p:nvPr/>
        </p:nvSpPr>
        <p:spPr>
          <a:xfrm>
            <a:off x="1306830" y="4778375"/>
            <a:ext cx="7815580" cy="2092960"/>
          </a:xfrm>
          <a:prstGeom prst="rect">
            <a:avLst/>
          </a:prstGeom>
          <a:noFill/>
          <a:ln w="9525">
            <a:noFill/>
          </a:ln>
        </p:spPr>
        <p:txBody>
          <a:bodyPr wrap="square">
            <a:spAutoFit/>
          </a:bodyPr>
          <a:p>
            <a:pPr marL="0" indent="0" algn="l"/>
            <a:r>
              <a:rPr lang="en-US" altLang="zh-CN" sz="1600" b="0" u="none">
                <a:latin typeface="黑体" panose="02010609060101010101" pitchFamily="49" charset="-122"/>
                <a:ea typeface="黑体" panose="02010609060101010101" pitchFamily="49" charset="-122"/>
                <a:cs typeface="黑体" panose="02010609060101010101" pitchFamily="49" charset="-122"/>
              </a:rPr>
              <a:t> </a:t>
            </a:r>
            <a:r>
              <a:rPr b="0">
                <a:latin typeface="黑体" panose="02010609060101010101" pitchFamily="49" charset="-122"/>
                <a:ea typeface="黑体" panose="02010609060101010101" pitchFamily="49" charset="-122"/>
                <a:cs typeface="黑体" panose="02010609060101010101" pitchFamily="49" charset="-122"/>
                <a:sym typeface="+mn-ea"/>
              </a:rPr>
              <a:t>（</a:t>
            </a:r>
            <a:r>
              <a:rPr b="0" u="none">
                <a:latin typeface="黑体" panose="02010609060101010101" pitchFamily="49" charset="-122"/>
                <a:ea typeface="黑体" panose="02010609060101010101" pitchFamily="49" charset="-122"/>
                <a:cs typeface="黑体" panose="02010609060101010101" pitchFamily="49" charset="-122"/>
              </a:rPr>
              <a:t>1）一般应经过党组织一年以上的培养教育和考察。</a:t>
            </a:r>
            <a:endParaRPr b="0" u="none">
              <a:latin typeface="黑体" panose="02010609060101010101" pitchFamily="49" charset="-122"/>
              <a:ea typeface="黑体" panose="02010609060101010101" pitchFamily="49" charset="-122"/>
              <a:cs typeface="黑体" panose="02010609060101010101" pitchFamily="49" charset="-122"/>
            </a:endParaRPr>
          </a:p>
          <a:p>
            <a:pPr marL="0" indent="0" algn="l"/>
            <a:r>
              <a:rPr b="0" u="none">
                <a:latin typeface="黑体" panose="02010609060101010101" pitchFamily="49" charset="-122"/>
                <a:ea typeface="黑体" panose="02010609060101010101" pitchFamily="49" charset="-122"/>
                <a:cs typeface="黑体" panose="02010609060101010101" pitchFamily="49" charset="-122"/>
              </a:rPr>
              <a:t>（2）规定的教育内容基本完成。</a:t>
            </a:r>
            <a:endParaRPr b="0" u="none">
              <a:latin typeface="黑体" panose="02010609060101010101" pitchFamily="49" charset="-122"/>
              <a:ea typeface="黑体" panose="02010609060101010101" pitchFamily="49" charset="-122"/>
              <a:cs typeface="黑体" panose="02010609060101010101" pitchFamily="49" charset="-122"/>
            </a:endParaRPr>
          </a:p>
          <a:p>
            <a:pPr marL="0" indent="0" algn="l"/>
            <a:r>
              <a:rPr b="0" u="none">
                <a:latin typeface="黑体" panose="02010609060101010101" pitchFamily="49" charset="-122"/>
                <a:ea typeface="黑体" panose="02010609060101010101" pitchFamily="49" charset="-122"/>
                <a:cs typeface="黑体" panose="02010609060101010101" pitchFamily="49" charset="-122"/>
              </a:rPr>
              <a:t>（3）基本具备党章规定的条件。</a:t>
            </a:r>
            <a:endParaRPr b="0" u="none">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p:tgtEl>
                                          <p:spTgt spid="6"/>
                                        </p:tgtEl>
                                        <p:attrNameLst>
                                          <p:attrName>ppt_y</p:attrName>
                                        </p:attrNameLst>
                                      </p:cBhvr>
                                      <p:tavLst>
                                        <p:tav tm="0">
                                          <p:val>
                                            <p:strVal val="#ppt_y+#ppt_h*1.125000"/>
                                          </p:val>
                                        </p:tav>
                                        <p:tav tm="100000">
                                          <p:val>
                                            <p:strVal val="#ppt_y"/>
                                          </p:val>
                                        </p:tav>
                                      </p:tavLst>
                                    </p:anim>
                                    <p:animEffect transition="in" filter="wipe(up)">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p:tgtEl>
                                          <p:spTgt spid="7"/>
                                        </p:tgtEl>
                                        <p:attrNameLst>
                                          <p:attrName>ppt_y</p:attrName>
                                        </p:attrNameLst>
                                      </p:cBhvr>
                                      <p:tavLst>
                                        <p:tav tm="0">
                                          <p:val>
                                            <p:strVal val="#ppt_y+#ppt_h*1.125000"/>
                                          </p:val>
                                        </p:tav>
                                        <p:tav tm="100000">
                                          <p:val>
                                            <p:strVal val="#ppt_y"/>
                                          </p:val>
                                        </p:tav>
                                      </p:tavLst>
                                    </p:anim>
                                    <p:animEffect transition="in" filter="wipe(up)">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174" name="Group 7"/>
          <p:cNvGrpSpPr/>
          <p:nvPr/>
        </p:nvGrpSpPr>
        <p:grpSpPr>
          <a:xfrm>
            <a:off x="641985" y="1397635"/>
            <a:ext cx="5314315" cy="802005"/>
            <a:chOff x="662" y="2225"/>
            <a:chExt cx="2751" cy="1247"/>
          </a:xfrm>
        </p:grpSpPr>
        <p:sp>
          <p:nvSpPr>
            <p:cNvPr id="7175" name="Rectangle 8"/>
            <p:cNvSpPr/>
            <p:nvPr/>
          </p:nvSpPr>
          <p:spPr>
            <a:xfrm>
              <a:off x="662" y="3098"/>
              <a:ext cx="2751" cy="374"/>
            </a:xfrm>
            <a:prstGeom prst="rect">
              <a:avLst/>
            </a:prstGeom>
            <a:gradFill rotWithShape="0">
              <a:gsLst>
                <a:gs pos="0">
                  <a:srgbClr val="EFD006"/>
                </a:gs>
                <a:gs pos="100000">
                  <a:srgbClr val="FCE980"/>
                </a:gs>
              </a:gsLst>
              <a:lin ang="10800000" scaled="1"/>
              <a:tileRect/>
            </a:gradFill>
            <a:ln w="36000" cap="flat" cmpd="sng">
              <a:solidFill>
                <a:srgbClr val="EFD006"/>
              </a:solidFill>
              <a:prstDash val="solid"/>
              <a:round/>
              <a:headEnd type="none" w="med" len="med"/>
              <a:tailEnd type="none" w="med" len="med"/>
            </a:ln>
          </p:spPr>
          <p:txBody>
            <a:bodyPr lIns="1818000" tIns="74340" rIns="378000" bIns="63000" anchor="ctr"/>
            <a:p>
              <a:pPr lvl="0" defTabSz="0" hangingPunct="0">
                <a:lnSpc>
                  <a:spcPct val="95000"/>
                </a:lnSpc>
                <a:spcAft>
                  <a:spcPct val="0"/>
                </a:spcAft>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ltLang="zh-CN" sz="2800" b="0" dirty="0">
                <a:solidFill>
                  <a:srgbClr val="FFFFFF"/>
                </a:solidFill>
                <a:latin typeface="黑体" panose="02010609060101010101" pitchFamily="49" charset="-122"/>
                <a:ea typeface="黑体" panose="02010609060101010101" pitchFamily="49" charset="-122"/>
              </a:endParaRPr>
            </a:p>
          </p:txBody>
        </p:sp>
        <p:sp>
          <p:nvSpPr>
            <p:cNvPr id="7176" name="Oval 9"/>
            <p:cNvSpPr/>
            <p:nvPr/>
          </p:nvSpPr>
          <p:spPr>
            <a:xfrm>
              <a:off x="930" y="2225"/>
              <a:ext cx="458" cy="873"/>
            </a:xfrm>
            <a:prstGeom prst="ellipse">
              <a:avLst/>
            </a:prstGeom>
            <a:gradFill rotWithShape="0">
              <a:gsLst>
                <a:gs pos="0">
                  <a:srgbClr val="A80404"/>
                </a:gs>
                <a:gs pos="100000">
                  <a:srgbClr val="D26163"/>
                </a:gs>
              </a:gsLst>
              <a:lin ang="16200000" scaled="1"/>
              <a:tileRect/>
            </a:gradFill>
            <a:ln w="36000" cap="flat" cmpd="sng">
              <a:solidFill>
                <a:srgbClr val="A80404"/>
              </a:solidFill>
              <a:prstDash val="solid"/>
              <a:round/>
              <a:headEnd type="none" w="med" len="med"/>
              <a:tailEnd type="none" w="med" len="med"/>
            </a:ln>
          </p:spPr>
          <p:txBody>
            <a:bodyPr lIns="108000" tIns="98280" rIns="108000" bIns="63000" anchor="ctr"/>
            <a:p>
              <a:pPr lvl="0" algn="ctr" defTabSz="0" hangingPunct="0">
                <a:lnSpc>
                  <a:spcPct val="93000"/>
                </a:lnSpc>
                <a:spcAft>
                  <a:spcPct val="0"/>
                </a:spcAft>
                <a:buFont typeface="Times New Roman" panose="02020603050405020304" pitchFamily="18" charset="0"/>
                <a:buNone/>
                <a:tabLst>
                  <a:tab pos="723900" algn="l"/>
                </a:tabLst>
              </a:pPr>
              <a:r>
                <a:rPr lang="en-US" altLang="zh-CN" sz="2800" dirty="0">
                  <a:solidFill>
                    <a:srgbClr val="FFFFFF"/>
                  </a:solidFill>
                  <a:latin typeface="黑体" panose="02010609060101010101" pitchFamily="49" charset="-122"/>
                  <a:ea typeface="黑体" panose="02010609060101010101" pitchFamily="49" charset="-122"/>
                </a:rPr>
                <a:t>3</a:t>
              </a:r>
              <a:endParaRPr lang="en-US" altLang="zh-CN" sz="2800" dirty="0">
                <a:solidFill>
                  <a:srgbClr val="FFFFFF"/>
                </a:solidFill>
                <a:latin typeface="黑体" panose="02010609060101010101" pitchFamily="49" charset="-122"/>
                <a:ea typeface="黑体" panose="02010609060101010101" pitchFamily="49" charset="-122"/>
              </a:endParaRPr>
            </a:p>
          </p:txBody>
        </p:sp>
        <p:pic>
          <p:nvPicPr>
            <p:cNvPr id="7177" name="Picture 10"/>
            <p:cNvPicPr>
              <a:picLocks noChangeAspect="1"/>
            </p:cNvPicPr>
            <p:nvPr/>
          </p:nvPicPr>
          <p:blipFill>
            <a:blip r:embed="rId1"/>
            <a:stretch>
              <a:fillRect/>
            </a:stretch>
          </p:blipFill>
          <p:spPr>
            <a:xfrm>
              <a:off x="1006" y="2765"/>
              <a:ext cx="307" cy="203"/>
            </a:xfrm>
            <a:prstGeom prst="rect">
              <a:avLst/>
            </a:prstGeom>
            <a:noFill/>
            <a:ln w="9525">
              <a:noFill/>
            </a:ln>
          </p:spPr>
        </p:pic>
        <p:sp>
          <p:nvSpPr>
            <p:cNvPr id="7178" name="Oval 11"/>
            <p:cNvSpPr/>
            <p:nvPr/>
          </p:nvSpPr>
          <p:spPr>
            <a:xfrm>
              <a:off x="1084" y="3312"/>
              <a:ext cx="383" cy="69"/>
            </a:xfrm>
            <a:prstGeom prst="ellipse">
              <a:avLst/>
            </a:prstGeom>
            <a:solidFill>
              <a:srgbClr val="989898">
                <a:alpha val="50195"/>
              </a:srgbClr>
            </a:solidFill>
            <a:ln w="9525">
              <a:noFill/>
            </a:ln>
          </p:spPr>
          <p:txBody>
            <a:bodyPr wrap="none" anchor="ctr"/>
            <a:p>
              <a:pPr lvl="0" hangingPunct="0">
                <a:lnSpc>
                  <a:spcPct val="93000"/>
                </a:lnSpc>
                <a:spcAft>
                  <a:spcPct val="0"/>
                </a:spcAft>
                <a:buFont typeface="Times New Roman" panose="02020603050405020304" pitchFamily="18" charset="0"/>
                <a:buNone/>
              </a:pPr>
              <a:endParaRPr lang="zh-CN" altLang="en-US" sz="2800" b="0" dirty="0">
                <a:solidFill>
                  <a:schemeClr val="tx1"/>
                </a:solidFill>
                <a:latin typeface="黑体" panose="02010609060101010101" pitchFamily="49" charset="-122"/>
                <a:ea typeface="黑体" panose="02010609060101010101" pitchFamily="49" charset="-122"/>
              </a:endParaRPr>
            </a:p>
          </p:txBody>
        </p:sp>
      </p:grpSp>
      <p:sp>
        <p:nvSpPr>
          <p:cNvPr id="4" name="文本框 3"/>
          <p:cNvSpPr txBox="1"/>
          <p:nvPr/>
        </p:nvSpPr>
        <p:spPr>
          <a:xfrm>
            <a:off x="1979930" y="1259205"/>
            <a:ext cx="4115435" cy="731520"/>
          </a:xfrm>
          <a:prstGeom prst="rect">
            <a:avLst/>
          </a:prstGeom>
          <a:noFill/>
        </p:spPr>
        <p:txBody>
          <a:bodyPr wrap="none" rtlCol="0" anchor="t">
            <a:spAutoFit/>
          </a:bodyPr>
          <a:p>
            <a:pPr>
              <a:buNone/>
            </a:pPr>
            <a:r>
              <a:rPr lang="zh-CN" altLang="en-US" sz="2800">
                <a:latin typeface="宋体" panose="02010600030101010101" pitchFamily="2" charset="-122"/>
                <a:cs typeface="方正小标宋简体" charset="0"/>
                <a:sym typeface="+mn-ea"/>
              </a:rPr>
              <a:t>发展党员工作的主要程序</a:t>
            </a:r>
            <a:endParaRPr lang="zh-CN" altLang="en-US" sz="2800">
              <a:latin typeface="宋体" panose="02010600030101010101" pitchFamily="2" charset="-122"/>
              <a:cs typeface="方正小标宋简体" charset="0"/>
              <a:sym typeface="+mn-ea"/>
            </a:endParaRPr>
          </a:p>
        </p:txBody>
      </p:sp>
      <p:sp>
        <p:nvSpPr>
          <p:cNvPr id="100" name="文本框 99"/>
          <p:cNvSpPr txBox="1"/>
          <p:nvPr/>
        </p:nvSpPr>
        <p:spPr>
          <a:xfrm>
            <a:off x="1422400" y="2389505"/>
            <a:ext cx="3493770" cy="731520"/>
          </a:xfrm>
          <a:prstGeom prst="rect">
            <a:avLst/>
          </a:prstGeom>
          <a:noFill/>
          <a:ln w="9525">
            <a:noFill/>
          </a:ln>
        </p:spPr>
        <p:txBody>
          <a:bodyPr wrap="square">
            <a:spAutoFit/>
          </a:bodyPr>
          <a:p>
            <a:pPr marL="0" algn="l">
              <a:buNone/>
            </a:pPr>
            <a:r>
              <a:rPr lang="zh-CN" altLang="en-US" sz="2800" b="0" u="none">
                <a:ln w="22225">
                  <a:solidFill>
                    <a:schemeClr val="accent2"/>
                  </a:solidFill>
                  <a:prstDash val="solid"/>
                </a:ln>
                <a:solidFill>
                  <a:schemeClr val="accent2">
                    <a:lumMod val="40000"/>
                    <a:lumOff val="60000"/>
                  </a:schemeClr>
                </a:solidFill>
                <a:effectLst/>
                <a:latin typeface="黑体" panose="02010609060101010101" pitchFamily="49" charset="-122"/>
                <a:ea typeface="黑体" panose="02010609060101010101" pitchFamily="49" charset="-122"/>
                <a:cs typeface="黑体" panose="02010609060101010101" pitchFamily="49" charset="-122"/>
              </a:rPr>
              <a:t>三、确定发展对象</a:t>
            </a:r>
            <a:endParaRPr lang="zh-CN" altLang="en-US" sz="2800" b="0" u="none">
              <a:ln w="22225">
                <a:solidFill>
                  <a:schemeClr val="accent2"/>
                </a:solidFill>
                <a:prstDash val="solid"/>
              </a:ln>
              <a:solidFill>
                <a:schemeClr val="accent2">
                  <a:lumMod val="40000"/>
                  <a:lumOff val="60000"/>
                </a:schemeClr>
              </a:solidFill>
              <a:effectLst/>
              <a:latin typeface="黑体" panose="02010609060101010101" pitchFamily="49" charset="-122"/>
              <a:ea typeface="黑体" panose="02010609060101010101" pitchFamily="49" charset="-122"/>
              <a:cs typeface="黑体" panose="02010609060101010101" pitchFamily="49" charset="-122"/>
            </a:endParaRPr>
          </a:p>
        </p:txBody>
      </p:sp>
      <p:sp>
        <p:nvSpPr>
          <p:cNvPr id="5" name="文本框 4"/>
          <p:cNvSpPr txBox="1"/>
          <p:nvPr/>
        </p:nvSpPr>
        <p:spPr>
          <a:xfrm>
            <a:off x="1159510" y="3121025"/>
            <a:ext cx="4463415" cy="640080"/>
          </a:xfrm>
          <a:prstGeom prst="rect">
            <a:avLst/>
          </a:prstGeom>
          <a:noFill/>
          <a:ln w="9525">
            <a:noFill/>
          </a:ln>
        </p:spPr>
        <p:txBody>
          <a:bodyPr wrap="square">
            <a:spAutoFit/>
          </a:bodyPr>
          <a:p>
            <a:pPr marL="0" algn="l">
              <a:buNone/>
            </a:pPr>
            <a:r>
              <a:rPr lang="zh-CN" altLang="en-US" b="0" u="none">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cs typeface="黑体" panose="02010609060101010101" pitchFamily="49" charset="-122"/>
              </a:rPr>
              <a:t>（二）</a:t>
            </a:r>
            <a:r>
              <a:rPr lang="zh-CN" altLang="en-US" b="0">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cs typeface="黑体" panose="02010609060101010101" pitchFamily="49" charset="-122"/>
                <a:sym typeface="+mn-ea"/>
              </a:rPr>
              <a:t>确定年度发展对象</a:t>
            </a:r>
            <a:endParaRPr lang="zh-CN" altLang="en-US" b="0" u="none">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6" name="文本框 5"/>
          <p:cNvSpPr txBox="1"/>
          <p:nvPr/>
        </p:nvSpPr>
        <p:spPr>
          <a:xfrm>
            <a:off x="1337310" y="3864610"/>
            <a:ext cx="5400675" cy="640080"/>
          </a:xfrm>
          <a:prstGeom prst="rect">
            <a:avLst/>
          </a:prstGeom>
          <a:noFill/>
          <a:ln w="9525">
            <a:noFill/>
          </a:ln>
        </p:spPr>
        <p:txBody>
          <a:bodyPr wrap="square">
            <a:spAutoFit/>
          </a:bodyPr>
          <a:p>
            <a:pPr marL="0" indent="0" algn="l"/>
            <a:r>
              <a:rPr lang="en-US" altLang="zh-CN" b="0" u="none">
                <a:solidFill>
                  <a:srgbClr val="FF0000"/>
                </a:solidFill>
                <a:latin typeface="黑体" panose="02010609060101010101" pitchFamily="49" charset="-122"/>
                <a:ea typeface="黑体" panose="02010609060101010101" pitchFamily="49" charset="-122"/>
                <a:cs typeface="黑体" panose="02010609060101010101" pitchFamily="49" charset="-122"/>
              </a:rPr>
              <a:t>2. </a:t>
            </a:r>
            <a:r>
              <a:rPr lang="zh-CN" altLang="en-US" b="0" u="none">
                <a:solidFill>
                  <a:srgbClr val="FF0000"/>
                </a:solidFill>
                <a:latin typeface="黑体" panose="02010609060101010101" pitchFamily="49" charset="-122"/>
                <a:ea typeface="黑体" panose="02010609060101010101" pitchFamily="49" charset="-122"/>
                <a:cs typeface="黑体" panose="02010609060101010101" pitchFamily="49" charset="-122"/>
              </a:rPr>
              <a:t>确定年度发展对象的程序</a:t>
            </a:r>
            <a:endParaRPr lang="zh-CN" altLang="en-US" b="0" u="none">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7" name="文本框 6"/>
          <p:cNvSpPr txBox="1"/>
          <p:nvPr/>
        </p:nvSpPr>
        <p:spPr>
          <a:xfrm>
            <a:off x="1306830" y="4504690"/>
            <a:ext cx="7815580" cy="1554480"/>
          </a:xfrm>
          <a:prstGeom prst="rect">
            <a:avLst/>
          </a:prstGeom>
          <a:noFill/>
          <a:ln w="9525">
            <a:noFill/>
          </a:ln>
        </p:spPr>
        <p:txBody>
          <a:bodyPr wrap="square">
            <a:spAutoFit/>
          </a:bodyPr>
          <a:p>
            <a:pPr marL="0" indent="0" algn="l">
              <a:lnSpc>
                <a:spcPct val="200000"/>
              </a:lnSpc>
              <a:spcAft>
                <a:spcPts val="0"/>
              </a:spcAft>
            </a:pPr>
            <a:r>
              <a:rPr lang="en-US" altLang="zh-CN" sz="1600" b="0" u="none">
                <a:latin typeface="黑体" panose="02010609060101010101" pitchFamily="49" charset="-122"/>
                <a:ea typeface="黑体" panose="02010609060101010101" pitchFamily="49" charset="-122"/>
                <a:cs typeface="黑体" panose="02010609060101010101" pitchFamily="49" charset="-122"/>
              </a:rPr>
              <a:t> </a:t>
            </a:r>
            <a:r>
              <a:rPr b="0" u="none">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cs typeface="黑体" panose="02010609060101010101" pitchFamily="49" charset="-122"/>
              </a:rPr>
              <a:t>培养联系人提出建议</a:t>
            </a:r>
            <a:r>
              <a:rPr b="0" u="none">
                <a:latin typeface="黑体" panose="02010609060101010101" pitchFamily="49" charset="-122"/>
                <a:ea typeface="黑体" panose="02010609060101010101" pitchFamily="49" charset="-122"/>
                <a:cs typeface="黑体" panose="02010609060101010101" pitchFamily="49" charset="-122"/>
              </a:rPr>
              <a:t>→</a:t>
            </a:r>
            <a:r>
              <a:rPr b="0" u="none">
                <a:ln w="22225">
                  <a:solidFill>
                    <a:schemeClr val="accent2"/>
                  </a:solidFill>
                  <a:prstDash val="solid"/>
                </a:ln>
                <a:solidFill>
                  <a:schemeClr val="accent2">
                    <a:lumMod val="40000"/>
                    <a:lumOff val="60000"/>
                  </a:schemeClr>
                </a:solidFill>
                <a:effectLst/>
                <a:latin typeface="黑体" panose="02010609060101010101" pitchFamily="49" charset="-122"/>
                <a:ea typeface="黑体" panose="02010609060101010101" pitchFamily="49" charset="-122"/>
                <a:cs typeface="黑体" panose="02010609060101010101" pitchFamily="49" charset="-122"/>
              </a:rPr>
              <a:t>党小组讨论</a:t>
            </a:r>
            <a:r>
              <a:rPr b="0" u="none">
                <a:latin typeface="黑体" panose="02010609060101010101" pitchFamily="49" charset="-122"/>
                <a:ea typeface="黑体" panose="02010609060101010101" pitchFamily="49" charset="-122"/>
                <a:cs typeface="黑体" panose="02010609060101010101" pitchFamily="49" charset="-122"/>
              </a:rPr>
              <a:t>→</a:t>
            </a:r>
            <a:r>
              <a:rPr b="0" u="none">
                <a:solidFill>
                  <a:srgbClr val="FF0000"/>
                </a:solidFill>
                <a:latin typeface="黑体" panose="02010609060101010101" pitchFamily="49" charset="-122"/>
                <a:ea typeface="黑体" panose="02010609060101010101" pitchFamily="49" charset="-122"/>
                <a:cs typeface="黑体" panose="02010609060101010101" pitchFamily="49" charset="-122"/>
              </a:rPr>
              <a:t>征求党内外群众意见</a:t>
            </a:r>
            <a:r>
              <a:rPr b="0" u="none">
                <a:latin typeface="黑体" panose="02010609060101010101" pitchFamily="49" charset="-122"/>
                <a:ea typeface="黑体" panose="02010609060101010101" pitchFamily="49" charset="-122"/>
                <a:cs typeface="黑体" panose="02010609060101010101" pitchFamily="49" charset="-122"/>
              </a:rPr>
              <a:t>→</a:t>
            </a:r>
            <a:r>
              <a:rPr b="0" u="none">
                <a:solidFill>
                  <a:schemeClr val="accent6">
                    <a:lumMod val="60000"/>
                    <a:lumOff val="40000"/>
                  </a:schemeClr>
                </a:solidFill>
                <a:latin typeface="黑体" panose="02010609060101010101" pitchFamily="49" charset="-122"/>
                <a:ea typeface="黑体" panose="02010609060101010101" pitchFamily="49" charset="-122"/>
                <a:cs typeface="黑体" panose="02010609060101010101" pitchFamily="49" charset="-122"/>
              </a:rPr>
              <a:t>召开支委会或支部大会</a:t>
            </a:r>
            <a:r>
              <a:rPr b="0" u="none">
                <a:latin typeface="黑体" panose="02010609060101010101" pitchFamily="49" charset="-122"/>
                <a:ea typeface="黑体" panose="02010609060101010101" pitchFamily="49" charset="-122"/>
                <a:cs typeface="黑体" panose="02010609060101010101" pitchFamily="49" charset="-122"/>
              </a:rPr>
              <a:t>→</a:t>
            </a:r>
            <a:r>
              <a:rPr b="0" u="none">
                <a:solidFill>
                  <a:srgbClr val="FF6600"/>
                </a:solidFill>
                <a:latin typeface="黑体" panose="02010609060101010101" pitchFamily="49" charset="-122"/>
                <a:ea typeface="黑体" panose="02010609060101010101" pitchFamily="49" charset="-122"/>
                <a:cs typeface="黑体" panose="02010609060101010101" pitchFamily="49" charset="-122"/>
              </a:rPr>
              <a:t>公示</a:t>
            </a:r>
            <a:r>
              <a:rPr b="0" u="none">
                <a:latin typeface="黑体" panose="02010609060101010101" pitchFamily="49" charset="-122"/>
                <a:ea typeface="黑体" panose="02010609060101010101" pitchFamily="49" charset="-122"/>
                <a:cs typeface="黑体" panose="02010609060101010101" pitchFamily="49" charset="-122"/>
              </a:rPr>
              <a:t>→</a:t>
            </a:r>
            <a:r>
              <a:rPr b="0" u="none">
                <a:solidFill>
                  <a:srgbClr val="FF0000"/>
                </a:solidFill>
                <a:latin typeface="黑体" panose="02010609060101010101" pitchFamily="49" charset="-122"/>
                <a:ea typeface="黑体" panose="02010609060101010101" pitchFamily="49" charset="-122"/>
                <a:cs typeface="黑体" panose="02010609060101010101" pitchFamily="49" charset="-122"/>
              </a:rPr>
              <a:t>上报教工委备案</a:t>
            </a:r>
            <a:endParaRPr b="0" u="none">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174" name="Group 7"/>
          <p:cNvGrpSpPr/>
          <p:nvPr/>
        </p:nvGrpSpPr>
        <p:grpSpPr>
          <a:xfrm>
            <a:off x="641985" y="1397635"/>
            <a:ext cx="5314315" cy="802005"/>
            <a:chOff x="662" y="2225"/>
            <a:chExt cx="2751" cy="1247"/>
          </a:xfrm>
        </p:grpSpPr>
        <p:sp>
          <p:nvSpPr>
            <p:cNvPr id="7175" name="Rectangle 8"/>
            <p:cNvSpPr/>
            <p:nvPr/>
          </p:nvSpPr>
          <p:spPr>
            <a:xfrm>
              <a:off x="662" y="3098"/>
              <a:ext cx="2751" cy="374"/>
            </a:xfrm>
            <a:prstGeom prst="rect">
              <a:avLst/>
            </a:prstGeom>
            <a:gradFill rotWithShape="0">
              <a:gsLst>
                <a:gs pos="0">
                  <a:srgbClr val="EFD006"/>
                </a:gs>
                <a:gs pos="100000">
                  <a:srgbClr val="FCE980"/>
                </a:gs>
              </a:gsLst>
              <a:lin ang="10800000" scaled="1"/>
              <a:tileRect/>
            </a:gradFill>
            <a:ln w="36000" cap="flat" cmpd="sng">
              <a:solidFill>
                <a:srgbClr val="EFD006"/>
              </a:solidFill>
              <a:prstDash val="solid"/>
              <a:round/>
              <a:headEnd type="none" w="med" len="med"/>
              <a:tailEnd type="none" w="med" len="med"/>
            </a:ln>
          </p:spPr>
          <p:txBody>
            <a:bodyPr lIns="1818000" tIns="74340" rIns="378000" bIns="63000" anchor="ctr"/>
            <a:p>
              <a:pPr lvl="0" defTabSz="0" hangingPunct="0">
                <a:lnSpc>
                  <a:spcPct val="95000"/>
                </a:lnSpc>
                <a:spcAft>
                  <a:spcPct val="0"/>
                </a:spcAft>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ltLang="zh-CN" sz="2800" b="0" dirty="0">
                <a:solidFill>
                  <a:srgbClr val="FFFFFF"/>
                </a:solidFill>
                <a:latin typeface="黑体" panose="02010609060101010101" pitchFamily="49" charset="-122"/>
                <a:ea typeface="黑体" panose="02010609060101010101" pitchFamily="49" charset="-122"/>
              </a:endParaRPr>
            </a:p>
          </p:txBody>
        </p:sp>
        <p:sp>
          <p:nvSpPr>
            <p:cNvPr id="7176" name="Oval 9"/>
            <p:cNvSpPr/>
            <p:nvPr/>
          </p:nvSpPr>
          <p:spPr>
            <a:xfrm>
              <a:off x="930" y="2225"/>
              <a:ext cx="458" cy="873"/>
            </a:xfrm>
            <a:prstGeom prst="ellipse">
              <a:avLst/>
            </a:prstGeom>
            <a:gradFill rotWithShape="0">
              <a:gsLst>
                <a:gs pos="0">
                  <a:srgbClr val="A80404"/>
                </a:gs>
                <a:gs pos="100000">
                  <a:srgbClr val="D26163"/>
                </a:gs>
              </a:gsLst>
              <a:lin ang="16200000" scaled="1"/>
              <a:tileRect/>
            </a:gradFill>
            <a:ln w="36000" cap="flat" cmpd="sng">
              <a:solidFill>
                <a:srgbClr val="A80404"/>
              </a:solidFill>
              <a:prstDash val="solid"/>
              <a:round/>
              <a:headEnd type="none" w="med" len="med"/>
              <a:tailEnd type="none" w="med" len="med"/>
            </a:ln>
          </p:spPr>
          <p:txBody>
            <a:bodyPr lIns="108000" tIns="98280" rIns="108000" bIns="63000" anchor="ctr"/>
            <a:p>
              <a:pPr lvl="0" algn="ctr" defTabSz="0" hangingPunct="0">
                <a:lnSpc>
                  <a:spcPct val="93000"/>
                </a:lnSpc>
                <a:spcAft>
                  <a:spcPct val="0"/>
                </a:spcAft>
                <a:buFont typeface="Times New Roman" panose="02020603050405020304" pitchFamily="18" charset="0"/>
                <a:buNone/>
                <a:tabLst>
                  <a:tab pos="723900" algn="l"/>
                </a:tabLst>
              </a:pPr>
              <a:r>
                <a:rPr lang="en-US" altLang="zh-CN" sz="2800" dirty="0">
                  <a:solidFill>
                    <a:srgbClr val="FFFFFF"/>
                  </a:solidFill>
                  <a:latin typeface="黑体" panose="02010609060101010101" pitchFamily="49" charset="-122"/>
                  <a:ea typeface="黑体" panose="02010609060101010101" pitchFamily="49" charset="-122"/>
                </a:rPr>
                <a:t>3</a:t>
              </a:r>
              <a:endParaRPr lang="en-US" altLang="zh-CN" sz="2800" dirty="0">
                <a:solidFill>
                  <a:srgbClr val="FFFFFF"/>
                </a:solidFill>
                <a:latin typeface="黑体" panose="02010609060101010101" pitchFamily="49" charset="-122"/>
                <a:ea typeface="黑体" panose="02010609060101010101" pitchFamily="49" charset="-122"/>
              </a:endParaRPr>
            </a:p>
          </p:txBody>
        </p:sp>
        <p:pic>
          <p:nvPicPr>
            <p:cNvPr id="7177" name="Picture 10"/>
            <p:cNvPicPr>
              <a:picLocks noChangeAspect="1"/>
            </p:cNvPicPr>
            <p:nvPr/>
          </p:nvPicPr>
          <p:blipFill>
            <a:blip r:embed="rId1"/>
            <a:stretch>
              <a:fillRect/>
            </a:stretch>
          </p:blipFill>
          <p:spPr>
            <a:xfrm>
              <a:off x="1006" y="2765"/>
              <a:ext cx="307" cy="203"/>
            </a:xfrm>
            <a:prstGeom prst="rect">
              <a:avLst/>
            </a:prstGeom>
            <a:noFill/>
            <a:ln w="9525">
              <a:noFill/>
            </a:ln>
          </p:spPr>
        </p:pic>
        <p:sp>
          <p:nvSpPr>
            <p:cNvPr id="7178" name="Oval 11"/>
            <p:cNvSpPr/>
            <p:nvPr/>
          </p:nvSpPr>
          <p:spPr>
            <a:xfrm>
              <a:off x="1084" y="3312"/>
              <a:ext cx="383" cy="69"/>
            </a:xfrm>
            <a:prstGeom prst="ellipse">
              <a:avLst/>
            </a:prstGeom>
            <a:solidFill>
              <a:srgbClr val="989898">
                <a:alpha val="50195"/>
              </a:srgbClr>
            </a:solidFill>
            <a:ln w="9525">
              <a:noFill/>
            </a:ln>
          </p:spPr>
          <p:txBody>
            <a:bodyPr wrap="none" anchor="ctr"/>
            <a:p>
              <a:pPr lvl="0" hangingPunct="0">
                <a:lnSpc>
                  <a:spcPct val="93000"/>
                </a:lnSpc>
                <a:spcAft>
                  <a:spcPct val="0"/>
                </a:spcAft>
                <a:buFont typeface="Times New Roman" panose="02020603050405020304" pitchFamily="18" charset="0"/>
                <a:buNone/>
              </a:pPr>
              <a:endParaRPr lang="zh-CN" altLang="en-US" sz="2800" b="0" dirty="0">
                <a:solidFill>
                  <a:schemeClr val="tx1"/>
                </a:solidFill>
                <a:latin typeface="黑体" panose="02010609060101010101" pitchFamily="49" charset="-122"/>
                <a:ea typeface="黑体" panose="02010609060101010101" pitchFamily="49" charset="-122"/>
              </a:endParaRPr>
            </a:p>
          </p:txBody>
        </p:sp>
      </p:grpSp>
      <p:sp>
        <p:nvSpPr>
          <p:cNvPr id="4" name="文本框 3"/>
          <p:cNvSpPr txBox="1"/>
          <p:nvPr/>
        </p:nvSpPr>
        <p:spPr>
          <a:xfrm>
            <a:off x="1979930" y="1259205"/>
            <a:ext cx="4115435" cy="731520"/>
          </a:xfrm>
          <a:prstGeom prst="rect">
            <a:avLst/>
          </a:prstGeom>
          <a:noFill/>
        </p:spPr>
        <p:txBody>
          <a:bodyPr wrap="none" rtlCol="0" anchor="t">
            <a:spAutoFit/>
          </a:bodyPr>
          <a:p>
            <a:pPr>
              <a:buNone/>
            </a:pPr>
            <a:r>
              <a:rPr lang="zh-CN" altLang="en-US" sz="2800">
                <a:latin typeface="宋体" panose="02010600030101010101" pitchFamily="2" charset="-122"/>
                <a:cs typeface="方正小标宋简体" charset="0"/>
                <a:sym typeface="+mn-ea"/>
              </a:rPr>
              <a:t>发展党员工作的主要程序</a:t>
            </a:r>
            <a:endParaRPr lang="zh-CN" altLang="en-US" sz="2800">
              <a:latin typeface="宋体" panose="02010600030101010101" pitchFamily="2" charset="-122"/>
              <a:cs typeface="方正小标宋简体" charset="0"/>
              <a:sym typeface="+mn-ea"/>
            </a:endParaRPr>
          </a:p>
        </p:txBody>
      </p:sp>
      <p:sp>
        <p:nvSpPr>
          <p:cNvPr id="100" name="文本框 99"/>
          <p:cNvSpPr txBox="1"/>
          <p:nvPr/>
        </p:nvSpPr>
        <p:spPr>
          <a:xfrm>
            <a:off x="1422400" y="2389505"/>
            <a:ext cx="3493770" cy="731520"/>
          </a:xfrm>
          <a:prstGeom prst="rect">
            <a:avLst/>
          </a:prstGeom>
          <a:noFill/>
          <a:ln w="9525">
            <a:noFill/>
          </a:ln>
        </p:spPr>
        <p:txBody>
          <a:bodyPr wrap="square">
            <a:spAutoFit/>
          </a:bodyPr>
          <a:p>
            <a:pPr marL="0" algn="l">
              <a:buNone/>
            </a:pPr>
            <a:r>
              <a:rPr lang="zh-CN" altLang="en-US" sz="2800" b="0" u="none">
                <a:ln w="22225">
                  <a:solidFill>
                    <a:schemeClr val="accent2"/>
                  </a:solidFill>
                  <a:prstDash val="solid"/>
                </a:ln>
                <a:solidFill>
                  <a:schemeClr val="accent2">
                    <a:lumMod val="40000"/>
                    <a:lumOff val="60000"/>
                  </a:schemeClr>
                </a:solidFill>
                <a:effectLst/>
                <a:latin typeface="黑体" panose="02010609060101010101" pitchFamily="49" charset="-122"/>
                <a:ea typeface="黑体" panose="02010609060101010101" pitchFamily="49" charset="-122"/>
                <a:cs typeface="黑体" panose="02010609060101010101" pitchFamily="49" charset="-122"/>
              </a:rPr>
              <a:t>三、确定发展对象</a:t>
            </a:r>
            <a:endParaRPr lang="zh-CN" altLang="en-US" sz="2800" b="0" u="none">
              <a:ln w="22225">
                <a:solidFill>
                  <a:schemeClr val="accent2"/>
                </a:solidFill>
                <a:prstDash val="solid"/>
              </a:ln>
              <a:solidFill>
                <a:schemeClr val="accent2">
                  <a:lumMod val="40000"/>
                  <a:lumOff val="60000"/>
                </a:schemeClr>
              </a:solidFill>
              <a:effectLst/>
              <a:latin typeface="黑体" panose="02010609060101010101" pitchFamily="49" charset="-122"/>
              <a:ea typeface="黑体" panose="02010609060101010101" pitchFamily="49" charset="-122"/>
              <a:cs typeface="黑体" panose="02010609060101010101" pitchFamily="49" charset="-122"/>
            </a:endParaRPr>
          </a:p>
        </p:txBody>
      </p:sp>
      <p:sp>
        <p:nvSpPr>
          <p:cNvPr id="5" name="文本框 4"/>
          <p:cNvSpPr txBox="1"/>
          <p:nvPr/>
        </p:nvSpPr>
        <p:spPr>
          <a:xfrm>
            <a:off x="1306830" y="3234690"/>
            <a:ext cx="4463415" cy="640080"/>
          </a:xfrm>
          <a:prstGeom prst="rect">
            <a:avLst/>
          </a:prstGeom>
          <a:noFill/>
          <a:ln w="9525">
            <a:noFill/>
          </a:ln>
        </p:spPr>
        <p:txBody>
          <a:bodyPr wrap="square">
            <a:spAutoFit/>
          </a:bodyPr>
          <a:p>
            <a:pPr marL="0" algn="l">
              <a:buNone/>
            </a:pPr>
            <a:r>
              <a:rPr lang="zh-CN" altLang="en-US" u="none">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cs typeface="黑体" panose="02010609060101010101" pitchFamily="49" charset="-122"/>
              </a:rPr>
              <a:t>（二）</a:t>
            </a:r>
            <a:r>
              <a:rPr lang="zh-CN" altLang="en-US">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cs typeface="黑体" panose="02010609060101010101" pitchFamily="49" charset="-122"/>
                <a:sym typeface="+mn-ea"/>
              </a:rPr>
              <a:t>确定年度发展对象</a:t>
            </a:r>
            <a:endParaRPr lang="zh-CN" altLang="en-US" u="none">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6" name="文本框 5"/>
          <p:cNvSpPr txBox="1"/>
          <p:nvPr/>
        </p:nvSpPr>
        <p:spPr>
          <a:xfrm>
            <a:off x="1235710" y="3988435"/>
            <a:ext cx="5400675" cy="640080"/>
          </a:xfrm>
          <a:prstGeom prst="rect">
            <a:avLst/>
          </a:prstGeom>
          <a:noFill/>
          <a:ln w="9525">
            <a:noFill/>
          </a:ln>
        </p:spPr>
        <p:txBody>
          <a:bodyPr wrap="square">
            <a:spAutoFit/>
          </a:bodyPr>
          <a:p>
            <a:pPr marL="0" indent="0" algn="l"/>
            <a:r>
              <a:rPr lang="en-US" altLang="zh-CN" b="0" u="none">
                <a:solidFill>
                  <a:srgbClr val="FF0000"/>
                </a:solidFill>
                <a:latin typeface="黑体" panose="02010609060101010101" pitchFamily="49" charset="-122"/>
                <a:ea typeface="黑体" panose="02010609060101010101" pitchFamily="49" charset="-122"/>
                <a:cs typeface="黑体" panose="02010609060101010101" pitchFamily="49" charset="-122"/>
              </a:rPr>
              <a:t>3. </a:t>
            </a:r>
            <a:r>
              <a:rPr lang="zh-CN" altLang="en-US" b="0" u="none">
                <a:solidFill>
                  <a:srgbClr val="FF0000"/>
                </a:solidFill>
                <a:latin typeface="黑体" panose="02010609060101010101" pitchFamily="49" charset="-122"/>
                <a:ea typeface="黑体" panose="02010609060101010101" pitchFamily="49" charset="-122"/>
                <a:cs typeface="黑体" panose="02010609060101010101" pitchFamily="49" charset="-122"/>
              </a:rPr>
              <a:t>确定年度发展对象后的工作</a:t>
            </a:r>
            <a:endParaRPr lang="zh-CN" altLang="en-US" b="0" u="none">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7" name="文本框 6"/>
          <p:cNvSpPr txBox="1"/>
          <p:nvPr/>
        </p:nvSpPr>
        <p:spPr>
          <a:xfrm>
            <a:off x="1306830" y="4867275"/>
            <a:ext cx="7815580" cy="1188720"/>
          </a:xfrm>
          <a:prstGeom prst="rect">
            <a:avLst/>
          </a:prstGeom>
          <a:noFill/>
          <a:ln w="9525">
            <a:noFill/>
          </a:ln>
        </p:spPr>
        <p:txBody>
          <a:bodyPr wrap="square">
            <a:spAutoFit/>
          </a:bodyPr>
          <a:p>
            <a:pPr marL="0" indent="0" algn="l"/>
            <a:r>
              <a:rPr sz="2400" b="0" u="none">
                <a:solidFill>
                  <a:srgbClr val="FF0000"/>
                </a:solidFill>
                <a:latin typeface="华文隶书" panose="02010800040101010101" charset="-122"/>
                <a:ea typeface="华文隶书" panose="02010800040101010101" charset="-122"/>
                <a:cs typeface="黑体" panose="02010609060101010101" pitchFamily="49" charset="-122"/>
              </a:rPr>
              <a:t> </a:t>
            </a:r>
            <a:r>
              <a:rPr sz="2400" b="0" u="none">
                <a:solidFill>
                  <a:schemeClr val="tx1"/>
                </a:solidFill>
                <a:latin typeface="华文隶书" panose="02010800040101010101" charset="-122"/>
                <a:ea typeface="华文隶书" panose="02010800040101010101" charset="-122"/>
                <a:cs typeface="黑体" panose="02010609060101010101" pitchFamily="49" charset="-122"/>
              </a:rPr>
              <a:t>报教工委预审</a:t>
            </a:r>
            <a:r>
              <a:rPr b="0" u="none">
                <a:solidFill>
                  <a:schemeClr val="tx1"/>
                </a:solidFill>
                <a:latin typeface="华文隶书" panose="02010800040101010101" charset="-122"/>
                <a:ea typeface="华文隶书" panose="02010800040101010101" charset="-122"/>
                <a:cs typeface="黑体" panose="02010609060101010101" pitchFamily="49" charset="-122"/>
              </a:rPr>
              <a:t>→确定</a:t>
            </a:r>
            <a:r>
              <a:rPr lang="zh-CN" b="0" u="none">
                <a:solidFill>
                  <a:schemeClr val="tx1"/>
                </a:solidFill>
                <a:latin typeface="华文隶书" panose="02010800040101010101" charset="-122"/>
                <a:ea typeface="华文隶书" panose="02010800040101010101" charset="-122"/>
                <a:cs typeface="黑体" panose="02010609060101010101" pitchFamily="49" charset="-122"/>
              </a:rPr>
              <a:t>入</a:t>
            </a:r>
            <a:r>
              <a:rPr lang="zh-CN" b="0" u="none">
                <a:latin typeface="华文隶书" panose="02010800040101010101" charset="-122"/>
                <a:ea typeface="华文隶书" panose="02010800040101010101" charset="-122"/>
                <a:cs typeface="黑体" panose="02010609060101010101" pitchFamily="49" charset="-122"/>
              </a:rPr>
              <a:t>党介绍人</a:t>
            </a:r>
            <a:r>
              <a:rPr b="0" u="none">
                <a:latin typeface="华文隶书" panose="02010800040101010101" charset="-122"/>
                <a:ea typeface="华文隶书" panose="02010800040101010101" charset="-122"/>
                <a:cs typeface="黑体" panose="02010609060101010101" pitchFamily="49" charset="-122"/>
              </a:rPr>
              <a:t>→</a:t>
            </a:r>
            <a:r>
              <a:rPr lang="zh-CN" b="0" u="none">
                <a:latin typeface="华文隶书" panose="02010800040101010101" charset="-122"/>
                <a:ea typeface="华文隶书" panose="02010800040101010101" charset="-122"/>
                <a:cs typeface="黑体" panose="02010609060101010101" pitchFamily="49" charset="-122"/>
              </a:rPr>
              <a:t>对发展对象进行政治审查</a:t>
            </a:r>
            <a:r>
              <a:rPr b="0" u="none">
                <a:latin typeface="华文隶书" panose="02010800040101010101" charset="-122"/>
                <a:ea typeface="华文隶书" panose="02010800040101010101" charset="-122"/>
                <a:cs typeface="黑体" panose="02010609060101010101" pitchFamily="49" charset="-122"/>
              </a:rPr>
              <a:t>→</a:t>
            </a:r>
            <a:r>
              <a:rPr lang="zh-CN" b="0" u="none">
                <a:latin typeface="华文隶书" panose="02010800040101010101" charset="-122"/>
                <a:ea typeface="华文隶书" panose="02010800040101010101" charset="-122"/>
                <a:cs typeface="黑体" panose="02010609060101010101" pitchFamily="49" charset="-122"/>
              </a:rPr>
              <a:t>进行短期集中培训</a:t>
            </a:r>
            <a:endParaRPr b="0" u="none">
              <a:solidFill>
                <a:srgbClr val="FF0000"/>
              </a:solidFill>
              <a:latin typeface="华文隶书" panose="02010800040101010101" charset="-122"/>
              <a:ea typeface="华文隶书" panose="02010800040101010101" charset="-122"/>
              <a:cs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174" name="Group 7"/>
          <p:cNvGrpSpPr/>
          <p:nvPr/>
        </p:nvGrpSpPr>
        <p:grpSpPr>
          <a:xfrm>
            <a:off x="641985" y="1397635"/>
            <a:ext cx="5314315" cy="802005"/>
            <a:chOff x="662" y="2225"/>
            <a:chExt cx="2751" cy="1247"/>
          </a:xfrm>
        </p:grpSpPr>
        <p:sp>
          <p:nvSpPr>
            <p:cNvPr id="7175" name="Rectangle 8"/>
            <p:cNvSpPr/>
            <p:nvPr/>
          </p:nvSpPr>
          <p:spPr>
            <a:xfrm>
              <a:off x="662" y="3098"/>
              <a:ext cx="2751" cy="374"/>
            </a:xfrm>
            <a:prstGeom prst="rect">
              <a:avLst/>
            </a:prstGeom>
            <a:gradFill rotWithShape="0">
              <a:gsLst>
                <a:gs pos="0">
                  <a:srgbClr val="EFD006"/>
                </a:gs>
                <a:gs pos="100000">
                  <a:srgbClr val="FCE980"/>
                </a:gs>
              </a:gsLst>
              <a:lin ang="10800000" scaled="1"/>
              <a:tileRect/>
            </a:gradFill>
            <a:ln w="36000" cap="flat" cmpd="sng">
              <a:solidFill>
                <a:srgbClr val="EFD006"/>
              </a:solidFill>
              <a:prstDash val="solid"/>
              <a:round/>
              <a:headEnd type="none" w="med" len="med"/>
              <a:tailEnd type="none" w="med" len="med"/>
            </a:ln>
          </p:spPr>
          <p:txBody>
            <a:bodyPr lIns="1818000" tIns="74340" rIns="378000" bIns="63000" anchor="ctr"/>
            <a:p>
              <a:pPr lvl="0" defTabSz="0" hangingPunct="0">
                <a:lnSpc>
                  <a:spcPct val="95000"/>
                </a:lnSpc>
                <a:spcAft>
                  <a:spcPct val="0"/>
                </a:spcAft>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ltLang="zh-CN" sz="2800" b="0" dirty="0">
                <a:solidFill>
                  <a:srgbClr val="FFFFFF"/>
                </a:solidFill>
                <a:latin typeface="黑体" panose="02010609060101010101" pitchFamily="49" charset="-122"/>
                <a:ea typeface="黑体" panose="02010609060101010101" pitchFamily="49" charset="-122"/>
              </a:endParaRPr>
            </a:p>
          </p:txBody>
        </p:sp>
        <p:sp>
          <p:nvSpPr>
            <p:cNvPr id="7176" name="Oval 9"/>
            <p:cNvSpPr/>
            <p:nvPr/>
          </p:nvSpPr>
          <p:spPr>
            <a:xfrm>
              <a:off x="930" y="2225"/>
              <a:ext cx="458" cy="873"/>
            </a:xfrm>
            <a:prstGeom prst="ellipse">
              <a:avLst/>
            </a:prstGeom>
            <a:gradFill rotWithShape="0">
              <a:gsLst>
                <a:gs pos="0">
                  <a:srgbClr val="A80404"/>
                </a:gs>
                <a:gs pos="100000">
                  <a:srgbClr val="D26163"/>
                </a:gs>
              </a:gsLst>
              <a:lin ang="16200000" scaled="1"/>
              <a:tileRect/>
            </a:gradFill>
            <a:ln w="36000" cap="flat" cmpd="sng">
              <a:solidFill>
                <a:srgbClr val="A80404"/>
              </a:solidFill>
              <a:prstDash val="solid"/>
              <a:round/>
              <a:headEnd type="none" w="med" len="med"/>
              <a:tailEnd type="none" w="med" len="med"/>
            </a:ln>
          </p:spPr>
          <p:txBody>
            <a:bodyPr lIns="108000" tIns="98280" rIns="108000" bIns="63000" anchor="ctr"/>
            <a:p>
              <a:pPr lvl="0" algn="ctr" defTabSz="0" hangingPunct="0">
                <a:lnSpc>
                  <a:spcPct val="93000"/>
                </a:lnSpc>
                <a:spcAft>
                  <a:spcPct val="0"/>
                </a:spcAft>
                <a:buFont typeface="Times New Roman" panose="02020603050405020304" pitchFamily="18" charset="0"/>
                <a:buNone/>
                <a:tabLst>
                  <a:tab pos="723900" algn="l"/>
                </a:tabLst>
              </a:pPr>
              <a:r>
                <a:rPr lang="en-US" altLang="zh-CN" sz="2800" dirty="0">
                  <a:solidFill>
                    <a:srgbClr val="FFFFFF"/>
                  </a:solidFill>
                  <a:latin typeface="黑体" panose="02010609060101010101" pitchFamily="49" charset="-122"/>
                  <a:ea typeface="黑体" panose="02010609060101010101" pitchFamily="49" charset="-122"/>
                </a:rPr>
                <a:t>3</a:t>
              </a:r>
              <a:endParaRPr lang="en-US" altLang="zh-CN" sz="2800" dirty="0">
                <a:solidFill>
                  <a:srgbClr val="FFFFFF"/>
                </a:solidFill>
                <a:latin typeface="黑体" panose="02010609060101010101" pitchFamily="49" charset="-122"/>
                <a:ea typeface="黑体" panose="02010609060101010101" pitchFamily="49" charset="-122"/>
              </a:endParaRPr>
            </a:p>
          </p:txBody>
        </p:sp>
        <p:pic>
          <p:nvPicPr>
            <p:cNvPr id="7177" name="Picture 10"/>
            <p:cNvPicPr>
              <a:picLocks noChangeAspect="1"/>
            </p:cNvPicPr>
            <p:nvPr/>
          </p:nvPicPr>
          <p:blipFill>
            <a:blip r:embed="rId1"/>
            <a:stretch>
              <a:fillRect/>
            </a:stretch>
          </p:blipFill>
          <p:spPr>
            <a:xfrm>
              <a:off x="1006" y="2765"/>
              <a:ext cx="307" cy="203"/>
            </a:xfrm>
            <a:prstGeom prst="rect">
              <a:avLst/>
            </a:prstGeom>
            <a:noFill/>
            <a:ln w="9525">
              <a:noFill/>
            </a:ln>
          </p:spPr>
        </p:pic>
        <p:sp>
          <p:nvSpPr>
            <p:cNvPr id="7178" name="Oval 11"/>
            <p:cNvSpPr/>
            <p:nvPr/>
          </p:nvSpPr>
          <p:spPr>
            <a:xfrm>
              <a:off x="1084" y="3312"/>
              <a:ext cx="383" cy="69"/>
            </a:xfrm>
            <a:prstGeom prst="ellipse">
              <a:avLst/>
            </a:prstGeom>
            <a:solidFill>
              <a:srgbClr val="989898">
                <a:alpha val="50195"/>
              </a:srgbClr>
            </a:solidFill>
            <a:ln w="9525">
              <a:noFill/>
            </a:ln>
          </p:spPr>
          <p:txBody>
            <a:bodyPr wrap="none" anchor="ctr"/>
            <a:p>
              <a:pPr lvl="0" hangingPunct="0">
                <a:lnSpc>
                  <a:spcPct val="93000"/>
                </a:lnSpc>
                <a:spcAft>
                  <a:spcPct val="0"/>
                </a:spcAft>
                <a:buFont typeface="Times New Roman" panose="02020603050405020304" pitchFamily="18" charset="0"/>
                <a:buNone/>
              </a:pPr>
              <a:endParaRPr lang="zh-CN" altLang="en-US" sz="2800" b="0" dirty="0">
                <a:solidFill>
                  <a:schemeClr val="tx1"/>
                </a:solidFill>
                <a:latin typeface="黑体" panose="02010609060101010101" pitchFamily="49" charset="-122"/>
                <a:ea typeface="黑体" panose="02010609060101010101" pitchFamily="49" charset="-122"/>
              </a:endParaRPr>
            </a:p>
          </p:txBody>
        </p:sp>
      </p:grpSp>
      <p:sp>
        <p:nvSpPr>
          <p:cNvPr id="4" name="文本框 3"/>
          <p:cNvSpPr txBox="1"/>
          <p:nvPr/>
        </p:nvSpPr>
        <p:spPr>
          <a:xfrm>
            <a:off x="1979930" y="1259205"/>
            <a:ext cx="4115435" cy="731520"/>
          </a:xfrm>
          <a:prstGeom prst="rect">
            <a:avLst/>
          </a:prstGeom>
          <a:noFill/>
        </p:spPr>
        <p:txBody>
          <a:bodyPr wrap="none" rtlCol="0" anchor="t">
            <a:spAutoFit/>
          </a:bodyPr>
          <a:p>
            <a:pPr>
              <a:buNone/>
            </a:pPr>
            <a:r>
              <a:rPr lang="zh-CN" altLang="en-US" sz="2800">
                <a:latin typeface="宋体" panose="02010600030101010101" pitchFamily="2" charset="-122"/>
                <a:cs typeface="方正小标宋简体" charset="0"/>
                <a:sym typeface="+mn-ea"/>
              </a:rPr>
              <a:t>发展党员工作的主要程序</a:t>
            </a:r>
            <a:endParaRPr lang="zh-CN" altLang="en-US" sz="2800">
              <a:latin typeface="宋体" panose="02010600030101010101" pitchFamily="2" charset="-122"/>
              <a:cs typeface="方正小标宋简体" charset="0"/>
              <a:sym typeface="+mn-ea"/>
            </a:endParaRPr>
          </a:p>
        </p:txBody>
      </p:sp>
      <p:sp>
        <p:nvSpPr>
          <p:cNvPr id="100" name="文本框 99"/>
          <p:cNvSpPr txBox="1"/>
          <p:nvPr/>
        </p:nvSpPr>
        <p:spPr>
          <a:xfrm>
            <a:off x="1422400" y="2389505"/>
            <a:ext cx="3493770" cy="731520"/>
          </a:xfrm>
          <a:prstGeom prst="rect">
            <a:avLst/>
          </a:prstGeom>
          <a:noFill/>
          <a:ln w="9525">
            <a:noFill/>
          </a:ln>
        </p:spPr>
        <p:txBody>
          <a:bodyPr wrap="square">
            <a:spAutoFit/>
          </a:bodyPr>
          <a:p>
            <a:pPr marL="0" algn="l">
              <a:buNone/>
            </a:pPr>
            <a:r>
              <a:rPr lang="zh-CN" altLang="en-US" sz="2800" b="0" u="none">
                <a:ln w="22225">
                  <a:solidFill>
                    <a:schemeClr val="accent2"/>
                  </a:solidFill>
                  <a:prstDash val="solid"/>
                </a:ln>
                <a:solidFill>
                  <a:schemeClr val="accent2">
                    <a:lumMod val="40000"/>
                    <a:lumOff val="60000"/>
                  </a:schemeClr>
                </a:solidFill>
                <a:effectLst/>
                <a:latin typeface="黑体" panose="02010609060101010101" pitchFamily="49" charset="-122"/>
                <a:ea typeface="黑体" panose="02010609060101010101" pitchFamily="49" charset="-122"/>
                <a:cs typeface="黑体" panose="02010609060101010101" pitchFamily="49" charset="-122"/>
              </a:rPr>
              <a:t>三、确定发展对象</a:t>
            </a:r>
            <a:endParaRPr lang="zh-CN" altLang="en-US" sz="2800" b="0" u="none">
              <a:ln w="22225">
                <a:solidFill>
                  <a:schemeClr val="accent2"/>
                </a:solidFill>
                <a:prstDash val="solid"/>
              </a:ln>
              <a:solidFill>
                <a:schemeClr val="accent2">
                  <a:lumMod val="40000"/>
                  <a:lumOff val="60000"/>
                </a:schemeClr>
              </a:solidFill>
              <a:effectLst/>
              <a:latin typeface="黑体" panose="02010609060101010101" pitchFamily="49" charset="-122"/>
              <a:ea typeface="黑体" panose="02010609060101010101" pitchFamily="49" charset="-122"/>
              <a:cs typeface="黑体" panose="02010609060101010101" pitchFamily="49" charset="-122"/>
            </a:endParaRPr>
          </a:p>
        </p:txBody>
      </p:sp>
      <p:sp>
        <p:nvSpPr>
          <p:cNvPr id="5" name="文本框 4"/>
          <p:cNvSpPr txBox="1"/>
          <p:nvPr/>
        </p:nvSpPr>
        <p:spPr>
          <a:xfrm>
            <a:off x="1159510" y="3343910"/>
            <a:ext cx="5458460" cy="640080"/>
          </a:xfrm>
          <a:prstGeom prst="rect">
            <a:avLst/>
          </a:prstGeom>
          <a:noFill/>
          <a:ln w="9525">
            <a:noFill/>
          </a:ln>
        </p:spPr>
        <p:txBody>
          <a:bodyPr wrap="square">
            <a:spAutoFit/>
          </a:bodyPr>
          <a:p>
            <a:pPr marL="0" algn="l">
              <a:buNone/>
            </a:pPr>
            <a:r>
              <a:rPr lang="zh-CN" altLang="en-US" b="0" u="none">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cs typeface="黑体" panose="02010609060101010101" pitchFamily="49" charset="-122"/>
              </a:rPr>
              <a:t>（</a:t>
            </a:r>
            <a:r>
              <a:rPr lang="zh-CN" altLang="en-US" u="none">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cs typeface="黑体" panose="02010609060101010101" pitchFamily="49" charset="-122"/>
              </a:rPr>
              <a:t>三）</a:t>
            </a:r>
            <a:r>
              <a:rPr lang="zh-CN" altLang="en-US">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cs typeface="黑体" panose="02010609060101010101" pitchFamily="49" charset="-122"/>
                <a:sym typeface="+mn-ea"/>
              </a:rPr>
              <a:t>确定年度发展对象后的工作</a:t>
            </a:r>
            <a:endParaRPr lang="zh-CN" altLang="en-US" u="none">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7" name="文本框 6"/>
          <p:cNvSpPr txBox="1"/>
          <p:nvPr/>
        </p:nvSpPr>
        <p:spPr>
          <a:xfrm>
            <a:off x="1306830" y="4225290"/>
            <a:ext cx="7815580" cy="1188720"/>
          </a:xfrm>
          <a:prstGeom prst="rect">
            <a:avLst/>
          </a:prstGeom>
          <a:noFill/>
          <a:ln w="9525">
            <a:noFill/>
          </a:ln>
        </p:spPr>
        <p:txBody>
          <a:bodyPr wrap="square">
            <a:spAutoFit/>
          </a:bodyPr>
          <a:p>
            <a:pPr marL="0" indent="0" algn="l"/>
            <a:r>
              <a:rPr sz="2400" b="0" u="none">
                <a:solidFill>
                  <a:srgbClr val="FF0000"/>
                </a:solidFill>
                <a:latin typeface="华文隶书" panose="02010800040101010101" charset="-122"/>
                <a:ea typeface="华文隶书" panose="02010800040101010101" charset="-122"/>
                <a:cs typeface="黑体" panose="02010609060101010101" pitchFamily="49" charset="-122"/>
              </a:rPr>
              <a:t> </a:t>
            </a:r>
            <a:r>
              <a:rPr sz="2400" b="0" u="none">
                <a:solidFill>
                  <a:schemeClr val="tx1"/>
                </a:solidFill>
                <a:latin typeface="华文隶书" panose="02010800040101010101" charset="-122"/>
                <a:ea typeface="华文隶书" panose="02010800040101010101" charset="-122"/>
                <a:cs typeface="黑体" panose="02010609060101010101" pitchFamily="49" charset="-122"/>
              </a:rPr>
              <a:t>报教工委预审</a:t>
            </a:r>
            <a:r>
              <a:rPr b="0" u="none">
                <a:solidFill>
                  <a:schemeClr val="tx1"/>
                </a:solidFill>
                <a:latin typeface="华文隶书" panose="02010800040101010101" charset="-122"/>
                <a:ea typeface="华文隶书" panose="02010800040101010101" charset="-122"/>
                <a:cs typeface="黑体" panose="02010609060101010101" pitchFamily="49" charset="-122"/>
              </a:rPr>
              <a:t>→确定</a:t>
            </a:r>
            <a:r>
              <a:rPr lang="zh-CN" b="0" u="none">
                <a:solidFill>
                  <a:schemeClr val="tx1"/>
                </a:solidFill>
                <a:latin typeface="华文隶书" panose="02010800040101010101" charset="-122"/>
                <a:ea typeface="华文隶书" panose="02010800040101010101" charset="-122"/>
                <a:cs typeface="黑体" panose="02010609060101010101" pitchFamily="49" charset="-122"/>
              </a:rPr>
              <a:t>入</a:t>
            </a:r>
            <a:r>
              <a:rPr lang="zh-CN" b="0" u="none">
                <a:latin typeface="华文隶书" panose="02010800040101010101" charset="-122"/>
                <a:ea typeface="华文隶书" panose="02010800040101010101" charset="-122"/>
                <a:cs typeface="黑体" panose="02010609060101010101" pitchFamily="49" charset="-122"/>
              </a:rPr>
              <a:t>党介绍人</a:t>
            </a:r>
            <a:r>
              <a:rPr b="0" u="none">
                <a:latin typeface="华文隶书" panose="02010800040101010101" charset="-122"/>
                <a:ea typeface="华文隶书" panose="02010800040101010101" charset="-122"/>
                <a:cs typeface="黑体" panose="02010609060101010101" pitchFamily="49" charset="-122"/>
              </a:rPr>
              <a:t>→</a:t>
            </a:r>
            <a:r>
              <a:rPr lang="zh-CN" b="0" u="none">
                <a:latin typeface="华文隶书" panose="02010800040101010101" charset="-122"/>
                <a:ea typeface="华文隶书" panose="02010800040101010101" charset="-122"/>
                <a:cs typeface="黑体" panose="02010609060101010101" pitchFamily="49" charset="-122"/>
              </a:rPr>
              <a:t>对发展对象进行政治审查</a:t>
            </a:r>
            <a:r>
              <a:rPr b="0" u="none">
                <a:latin typeface="华文隶书" panose="02010800040101010101" charset="-122"/>
                <a:ea typeface="华文隶书" panose="02010800040101010101" charset="-122"/>
                <a:cs typeface="黑体" panose="02010609060101010101" pitchFamily="49" charset="-122"/>
              </a:rPr>
              <a:t>→</a:t>
            </a:r>
            <a:r>
              <a:rPr lang="zh-CN" b="0" u="none">
                <a:latin typeface="华文隶书" panose="02010800040101010101" charset="-122"/>
                <a:ea typeface="华文隶书" panose="02010800040101010101" charset="-122"/>
                <a:cs typeface="黑体" panose="02010609060101010101" pitchFamily="49" charset="-122"/>
              </a:rPr>
              <a:t>进行短期集中培训</a:t>
            </a:r>
            <a:endParaRPr b="0" u="none">
              <a:solidFill>
                <a:srgbClr val="FF0000"/>
              </a:solidFill>
              <a:latin typeface="华文隶书" panose="02010800040101010101" charset="-122"/>
              <a:ea typeface="华文隶书" panose="02010800040101010101" charset="-122"/>
              <a:cs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174" name="Group 7"/>
          <p:cNvGrpSpPr/>
          <p:nvPr/>
        </p:nvGrpSpPr>
        <p:grpSpPr>
          <a:xfrm>
            <a:off x="641985" y="1397635"/>
            <a:ext cx="5314315" cy="802005"/>
            <a:chOff x="662" y="2225"/>
            <a:chExt cx="2751" cy="1247"/>
          </a:xfrm>
        </p:grpSpPr>
        <p:sp>
          <p:nvSpPr>
            <p:cNvPr id="7175" name="Rectangle 8"/>
            <p:cNvSpPr/>
            <p:nvPr/>
          </p:nvSpPr>
          <p:spPr>
            <a:xfrm>
              <a:off x="662" y="3098"/>
              <a:ext cx="2751" cy="374"/>
            </a:xfrm>
            <a:prstGeom prst="rect">
              <a:avLst/>
            </a:prstGeom>
            <a:gradFill rotWithShape="0">
              <a:gsLst>
                <a:gs pos="0">
                  <a:srgbClr val="EFD006"/>
                </a:gs>
                <a:gs pos="100000">
                  <a:srgbClr val="FCE980"/>
                </a:gs>
              </a:gsLst>
              <a:lin ang="10800000" scaled="1"/>
              <a:tileRect/>
            </a:gradFill>
            <a:ln w="36000" cap="flat" cmpd="sng">
              <a:solidFill>
                <a:srgbClr val="EFD006"/>
              </a:solidFill>
              <a:prstDash val="solid"/>
              <a:round/>
              <a:headEnd type="none" w="med" len="med"/>
              <a:tailEnd type="none" w="med" len="med"/>
            </a:ln>
          </p:spPr>
          <p:txBody>
            <a:bodyPr lIns="1818000" tIns="74340" rIns="378000" bIns="63000" anchor="ctr"/>
            <a:p>
              <a:pPr lvl="0" defTabSz="0" hangingPunct="0">
                <a:lnSpc>
                  <a:spcPct val="95000"/>
                </a:lnSpc>
                <a:spcAft>
                  <a:spcPct val="0"/>
                </a:spcAft>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ltLang="zh-CN" sz="2800" b="0" dirty="0">
                <a:solidFill>
                  <a:srgbClr val="FFFFFF"/>
                </a:solidFill>
                <a:latin typeface="黑体" panose="02010609060101010101" pitchFamily="49" charset="-122"/>
                <a:ea typeface="黑体" panose="02010609060101010101" pitchFamily="49" charset="-122"/>
              </a:endParaRPr>
            </a:p>
          </p:txBody>
        </p:sp>
        <p:sp>
          <p:nvSpPr>
            <p:cNvPr id="7176" name="Oval 9"/>
            <p:cNvSpPr/>
            <p:nvPr/>
          </p:nvSpPr>
          <p:spPr>
            <a:xfrm>
              <a:off x="930" y="2225"/>
              <a:ext cx="458" cy="873"/>
            </a:xfrm>
            <a:prstGeom prst="ellipse">
              <a:avLst/>
            </a:prstGeom>
            <a:gradFill rotWithShape="0">
              <a:gsLst>
                <a:gs pos="0">
                  <a:srgbClr val="A80404"/>
                </a:gs>
                <a:gs pos="100000">
                  <a:srgbClr val="D26163"/>
                </a:gs>
              </a:gsLst>
              <a:lin ang="16200000" scaled="1"/>
              <a:tileRect/>
            </a:gradFill>
            <a:ln w="36000" cap="flat" cmpd="sng">
              <a:solidFill>
                <a:srgbClr val="A80404"/>
              </a:solidFill>
              <a:prstDash val="solid"/>
              <a:round/>
              <a:headEnd type="none" w="med" len="med"/>
              <a:tailEnd type="none" w="med" len="med"/>
            </a:ln>
          </p:spPr>
          <p:txBody>
            <a:bodyPr lIns="108000" tIns="98280" rIns="108000" bIns="63000" anchor="ctr"/>
            <a:p>
              <a:pPr lvl="0" algn="ctr" defTabSz="0" hangingPunct="0">
                <a:lnSpc>
                  <a:spcPct val="93000"/>
                </a:lnSpc>
                <a:spcAft>
                  <a:spcPct val="0"/>
                </a:spcAft>
                <a:buFont typeface="Times New Roman" panose="02020603050405020304" pitchFamily="18" charset="0"/>
                <a:buNone/>
                <a:tabLst>
                  <a:tab pos="723900" algn="l"/>
                </a:tabLst>
              </a:pPr>
              <a:r>
                <a:rPr lang="en-US" altLang="zh-CN" sz="2800" dirty="0">
                  <a:solidFill>
                    <a:srgbClr val="FFFFFF"/>
                  </a:solidFill>
                  <a:latin typeface="黑体" panose="02010609060101010101" pitchFamily="49" charset="-122"/>
                  <a:ea typeface="黑体" panose="02010609060101010101" pitchFamily="49" charset="-122"/>
                </a:rPr>
                <a:t>3</a:t>
              </a:r>
              <a:endParaRPr lang="en-US" altLang="zh-CN" sz="2800" dirty="0">
                <a:solidFill>
                  <a:srgbClr val="FFFFFF"/>
                </a:solidFill>
                <a:latin typeface="黑体" panose="02010609060101010101" pitchFamily="49" charset="-122"/>
                <a:ea typeface="黑体" panose="02010609060101010101" pitchFamily="49" charset="-122"/>
              </a:endParaRPr>
            </a:p>
          </p:txBody>
        </p:sp>
        <p:pic>
          <p:nvPicPr>
            <p:cNvPr id="7177" name="Picture 10"/>
            <p:cNvPicPr>
              <a:picLocks noChangeAspect="1"/>
            </p:cNvPicPr>
            <p:nvPr/>
          </p:nvPicPr>
          <p:blipFill>
            <a:blip r:embed="rId1"/>
            <a:stretch>
              <a:fillRect/>
            </a:stretch>
          </p:blipFill>
          <p:spPr>
            <a:xfrm>
              <a:off x="1006" y="2765"/>
              <a:ext cx="307" cy="203"/>
            </a:xfrm>
            <a:prstGeom prst="rect">
              <a:avLst/>
            </a:prstGeom>
            <a:noFill/>
            <a:ln w="9525">
              <a:noFill/>
            </a:ln>
          </p:spPr>
        </p:pic>
        <p:sp>
          <p:nvSpPr>
            <p:cNvPr id="7178" name="Oval 11"/>
            <p:cNvSpPr/>
            <p:nvPr/>
          </p:nvSpPr>
          <p:spPr>
            <a:xfrm>
              <a:off x="1084" y="3312"/>
              <a:ext cx="383" cy="69"/>
            </a:xfrm>
            <a:prstGeom prst="ellipse">
              <a:avLst/>
            </a:prstGeom>
            <a:solidFill>
              <a:srgbClr val="989898">
                <a:alpha val="50195"/>
              </a:srgbClr>
            </a:solidFill>
            <a:ln w="9525">
              <a:noFill/>
            </a:ln>
          </p:spPr>
          <p:txBody>
            <a:bodyPr wrap="none" anchor="ctr"/>
            <a:p>
              <a:pPr lvl="0" hangingPunct="0">
                <a:lnSpc>
                  <a:spcPct val="93000"/>
                </a:lnSpc>
                <a:spcAft>
                  <a:spcPct val="0"/>
                </a:spcAft>
                <a:buFont typeface="Times New Roman" panose="02020603050405020304" pitchFamily="18" charset="0"/>
                <a:buNone/>
              </a:pPr>
              <a:endParaRPr lang="zh-CN" altLang="en-US" sz="2800" b="0" dirty="0">
                <a:solidFill>
                  <a:schemeClr val="tx1"/>
                </a:solidFill>
                <a:latin typeface="黑体" panose="02010609060101010101" pitchFamily="49" charset="-122"/>
                <a:ea typeface="黑体" panose="02010609060101010101" pitchFamily="49" charset="-122"/>
              </a:endParaRPr>
            </a:p>
          </p:txBody>
        </p:sp>
      </p:grpSp>
      <p:sp>
        <p:nvSpPr>
          <p:cNvPr id="4" name="文本框 3"/>
          <p:cNvSpPr txBox="1"/>
          <p:nvPr/>
        </p:nvSpPr>
        <p:spPr>
          <a:xfrm>
            <a:off x="1979930" y="1259205"/>
            <a:ext cx="4115435" cy="731520"/>
          </a:xfrm>
          <a:prstGeom prst="rect">
            <a:avLst/>
          </a:prstGeom>
          <a:noFill/>
        </p:spPr>
        <p:txBody>
          <a:bodyPr wrap="none" rtlCol="0" anchor="t">
            <a:spAutoFit/>
          </a:bodyPr>
          <a:p>
            <a:pPr>
              <a:buNone/>
            </a:pPr>
            <a:r>
              <a:rPr lang="zh-CN" altLang="en-US" sz="2800">
                <a:latin typeface="宋体" panose="02010600030101010101" pitchFamily="2" charset="-122"/>
                <a:cs typeface="方正小标宋简体" charset="0"/>
                <a:sym typeface="+mn-ea"/>
              </a:rPr>
              <a:t>发展党员工作的主要程序</a:t>
            </a:r>
            <a:endParaRPr lang="zh-CN" altLang="en-US" sz="2800">
              <a:latin typeface="宋体" panose="02010600030101010101" pitchFamily="2" charset="-122"/>
              <a:cs typeface="方正小标宋简体" charset="0"/>
              <a:sym typeface="+mn-ea"/>
            </a:endParaRPr>
          </a:p>
        </p:txBody>
      </p:sp>
      <p:sp>
        <p:nvSpPr>
          <p:cNvPr id="100" name="文本框 99"/>
          <p:cNvSpPr txBox="1"/>
          <p:nvPr/>
        </p:nvSpPr>
        <p:spPr>
          <a:xfrm>
            <a:off x="1422400" y="2389505"/>
            <a:ext cx="3493770" cy="731520"/>
          </a:xfrm>
          <a:prstGeom prst="rect">
            <a:avLst/>
          </a:prstGeom>
          <a:noFill/>
          <a:ln w="9525">
            <a:noFill/>
          </a:ln>
        </p:spPr>
        <p:txBody>
          <a:bodyPr wrap="square">
            <a:spAutoFit/>
          </a:bodyPr>
          <a:p>
            <a:pPr marL="0" algn="l">
              <a:buNone/>
            </a:pPr>
            <a:r>
              <a:rPr lang="zh-CN" altLang="en-US" sz="2800" b="0" u="none">
                <a:ln w="22225">
                  <a:solidFill>
                    <a:schemeClr val="accent2"/>
                  </a:solidFill>
                  <a:prstDash val="solid"/>
                </a:ln>
                <a:solidFill>
                  <a:schemeClr val="accent2">
                    <a:lumMod val="40000"/>
                    <a:lumOff val="60000"/>
                  </a:schemeClr>
                </a:solidFill>
                <a:effectLst/>
                <a:latin typeface="黑体" panose="02010609060101010101" pitchFamily="49" charset="-122"/>
                <a:ea typeface="黑体" panose="02010609060101010101" pitchFamily="49" charset="-122"/>
                <a:cs typeface="黑体" panose="02010609060101010101" pitchFamily="49" charset="-122"/>
              </a:rPr>
              <a:t>三、确定发展对象</a:t>
            </a:r>
            <a:endParaRPr lang="zh-CN" altLang="en-US" sz="2800" b="0" u="none">
              <a:ln w="22225">
                <a:solidFill>
                  <a:schemeClr val="accent2"/>
                </a:solidFill>
                <a:prstDash val="solid"/>
              </a:ln>
              <a:solidFill>
                <a:schemeClr val="accent2">
                  <a:lumMod val="40000"/>
                  <a:lumOff val="60000"/>
                </a:schemeClr>
              </a:solidFill>
              <a:effectLst/>
              <a:latin typeface="黑体" panose="02010609060101010101" pitchFamily="49" charset="-122"/>
              <a:ea typeface="黑体" panose="02010609060101010101" pitchFamily="49" charset="-122"/>
              <a:cs typeface="黑体" panose="02010609060101010101" pitchFamily="49" charset="-122"/>
            </a:endParaRPr>
          </a:p>
        </p:txBody>
      </p:sp>
      <p:sp>
        <p:nvSpPr>
          <p:cNvPr id="5" name="文本框 4"/>
          <p:cNvSpPr txBox="1"/>
          <p:nvPr/>
        </p:nvSpPr>
        <p:spPr>
          <a:xfrm>
            <a:off x="1159510" y="3343910"/>
            <a:ext cx="6094730" cy="640080"/>
          </a:xfrm>
          <a:prstGeom prst="rect">
            <a:avLst/>
          </a:prstGeom>
          <a:noFill/>
          <a:ln w="9525">
            <a:noFill/>
          </a:ln>
        </p:spPr>
        <p:txBody>
          <a:bodyPr wrap="square">
            <a:spAutoFit/>
          </a:bodyPr>
          <a:p>
            <a:pPr marL="0" algn="l">
              <a:buNone/>
            </a:pPr>
            <a:r>
              <a:rPr lang="zh-CN" altLang="en-US" b="0" u="none">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cs typeface="黑体" panose="02010609060101010101" pitchFamily="49" charset="-122"/>
              </a:rPr>
              <a:t>（二）</a:t>
            </a:r>
            <a:r>
              <a:rPr lang="zh-CN" altLang="en-US" b="0">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cs typeface="黑体" panose="02010609060101010101" pitchFamily="49" charset="-122"/>
                <a:sym typeface="+mn-ea"/>
              </a:rPr>
              <a:t>确定年度发展对象后的工作</a:t>
            </a:r>
            <a:endParaRPr lang="zh-CN" altLang="en-US" b="0" u="none">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6" name="文本框 5"/>
          <p:cNvSpPr txBox="1"/>
          <p:nvPr/>
        </p:nvSpPr>
        <p:spPr>
          <a:xfrm>
            <a:off x="1337310" y="4116070"/>
            <a:ext cx="5400675" cy="640080"/>
          </a:xfrm>
          <a:prstGeom prst="rect">
            <a:avLst/>
          </a:prstGeom>
          <a:noFill/>
          <a:ln w="9525">
            <a:noFill/>
          </a:ln>
        </p:spPr>
        <p:txBody>
          <a:bodyPr wrap="square">
            <a:spAutoFit/>
          </a:bodyPr>
          <a:p>
            <a:pPr marL="0" indent="0" algn="l"/>
            <a:r>
              <a:rPr lang="en-US" altLang="zh-CN" b="0" u="none">
                <a:solidFill>
                  <a:srgbClr val="FF0000"/>
                </a:solidFill>
                <a:latin typeface="黑体" panose="02010609060101010101" pitchFamily="49" charset="-122"/>
                <a:ea typeface="黑体" panose="02010609060101010101" pitchFamily="49" charset="-122"/>
                <a:cs typeface="黑体" panose="02010609060101010101" pitchFamily="49" charset="-122"/>
              </a:rPr>
              <a:t>1. </a:t>
            </a:r>
            <a:r>
              <a:rPr lang="zh-CN" altLang="en-US" b="0" u="none">
                <a:solidFill>
                  <a:srgbClr val="FF0000"/>
                </a:solidFill>
                <a:latin typeface="黑体" panose="02010609060101010101" pitchFamily="49" charset="-122"/>
                <a:ea typeface="黑体" panose="02010609060101010101" pitchFamily="49" charset="-122"/>
                <a:cs typeface="黑体" panose="02010609060101010101" pitchFamily="49" charset="-122"/>
              </a:rPr>
              <a:t>报请教工委预审</a:t>
            </a:r>
            <a:endParaRPr lang="zh-CN" altLang="en-US" b="0" u="none">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7" name="文本框 6"/>
          <p:cNvSpPr txBox="1"/>
          <p:nvPr/>
        </p:nvSpPr>
        <p:spPr>
          <a:xfrm>
            <a:off x="1306830" y="4968875"/>
            <a:ext cx="7815580" cy="1188720"/>
          </a:xfrm>
          <a:prstGeom prst="rect">
            <a:avLst/>
          </a:prstGeom>
          <a:noFill/>
          <a:ln w="9525">
            <a:noFill/>
          </a:ln>
        </p:spPr>
        <p:txBody>
          <a:bodyPr wrap="square">
            <a:spAutoFit/>
          </a:bodyPr>
          <a:p>
            <a:pPr marL="0" indent="0" algn="l"/>
            <a:r>
              <a:rPr sz="2400" b="0" u="none">
                <a:solidFill>
                  <a:srgbClr val="FF0000"/>
                </a:solidFill>
                <a:latin typeface="华文隶书" panose="02010800040101010101" charset="-122"/>
                <a:ea typeface="华文隶书" panose="02010800040101010101" charset="-122"/>
                <a:cs typeface="黑体" panose="02010609060101010101" pitchFamily="49" charset="-122"/>
              </a:rPr>
              <a:t> </a:t>
            </a:r>
            <a:r>
              <a:rPr sz="2400" b="0" u="none">
                <a:solidFill>
                  <a:schemeClr val="tx1"/>
                </a:solidFill>
                <a:latin typeface="华文隶书" panose="02010800040101010101" charset="-122"/>
                <a:ea typeface="华文隶书" panose="02010800040101010101" charset="-122"/>
                <a:cs typeface="黑体" panose="02010609060101010101" pitchFamily="49" charset="-122"/>
              </a:rPr>
              <a:t>报教工委预审</a:t>
            </a:r>
            <a:r>
              <a:rPr b="0" u="none">
                <a:solidFill>
                  <a:schemeClr val="tx1"/>
                </a:solidFill>
                <a:latin typeface="华文隶书" panose="02010800040101010101" charset="-122"/>
                <a:ea typeface="华文隶书" panose="02010800040101010101" charset="-122"/>
                <a:cs typeface="黑体" panose="02010609060101010101" pitchFamily="49" charset="-122"/>
              </a:rPr>
              <a:t>→确定</a:t>
            </a:r>
            <a:r>
              <a:rPr lang="zh-CN" b="0" u="none">
                <a:solidFill>
                  <a:schemeClr val="tx1"/>
                </a:solidFill>
                <a:latin typeface="华文隶书" panose="02010800040101010101" charset="-122"/>
                <a:ea typeface="华文隶书" panose="02010800040101010101" charset="-122"/>
                <a:cs typeface="黑体" panose="02010609060101010101" pitchFamily="49" charset="-122"/>
              </a:rPr>
              <a:t>入</a:t>
            </a:r>
            <a:r>
              <a:rPr lang="zh-CN" b="0" u="none">
                <a:latin typeface="华文隶书" panose="02010800040101010101" charset="-122"/>
                <a:ea typeface="华文隶书" panose="02010800040101010101" charset="-122"/>
                <a:cs typeface="黑体" panose="02010609060101010101" pitchFamily="49" charset="-122"/>
              </a:rPr>
              <a:t>党介绍人</a:t>
            </a:r>
            <a:r>
              <a:rPr b="0" u="none">
                <a:latin typeface="华文隶书" panose="02010800040101010101" charset="-122"/>
                <a:ea typeface="华文隶书" panose="02010800040101010101" charset="-122"/>
                <a:cs typeface="黑体" panose="02010609060101010101" pitchFamily="49" charset="-122"/>
              </a:rPr>
              <a:t>→</a:t>
            </a:r>
            <a:r>
              <a:rPr lang="zh-CN" b="0" u="none">
                <a:latin typeface="华文隶书" panose="02010800040101010101" charset="-122"/>
                <a:ea typeface="华文隶书" panose="02010800040101010101" charset="-122"/>
                <a:cs typeface="黑体" panose="02010609060101010101" pitchFamily="49" charset="-122"/>
              </a:rPr>
              <a:t>对发展对象进行政治审查</a:t>
            </a:r>
            <a:r>
              <a:rPr b="0" u="none">
                <a:latin typeface="华文隶书" panose="02010800040101010101" charset="-122"/>
                <a:ea typeface="华文隶书" panose="02010800040101010101" charset="-122"/>
                <a:cs typeface="黑体" panose="02010609060101010101" pitchFamily="49" charset="-122"/>
              </a:rPr>
              <a:t>→</a:t>
            </a:r>
            <a:r>
              <a:rPr lang="zh-CN" b="0" u="none">
                <a:latin typeface="华文隶书" panose="02010800040101010101" charset="-122"/>
                <a:ea typeface="华文隶书" panose="02010800040101010101" charset="-122"/>
                <a:cs typeface="黑体" panose="02010609060101010101" pitchFamily="49" charset="-122"/>
              </a:rPr>
              <a:t>进行短期集中培训</a:t>
            </a:r>
            <a:endParaRPr b="0" u="none">
              <a:solidFill>
                <a:srgbClr val="FF0000"/>
              </a:solidFill>
              <a:latin typeface="华文隶书" panose="02010800040101010101" charset="-122"/>
              <a:ea typeface="华文隶书" panose="02010800040101010101" charset="-122"/>
              <a:cs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174" name="Group 7"/>
          <p:cNvGrpSpPr/>
          <p:nvPr/>
        </p:nvGrpSpPr>
        <p:grpSpPr>
          <a:xfrm>
            <a:off x="641985" y="1397635"/>
            <a:ext cx="5314315" cy="802005"/>
            <a:chOff x="662" y="2225"/>
            <a:chExt cx="2751" cy="1247"/>
          </a:xfrm>
        </p:grpSpPr>
        <p:sp>
          <p:nvSpPr>
            <p:cNvPr id="7175" name="Rectangle 8"/>
            <p:cNvSpPr/>
            <p:nvPr/>
          </p:nvSpPr>
          <p:spPr>
            <a:xfrm>
              <a:off x="662" y="3098"/>
              <a:ext cx="2751" cy="374"/>
            </a:xfrm>
            <a:prstGeom prst="rect">
              <a:avLst/>
            </a:prstGeom>
            <a:gradFill rotWithShape="0">
              <a:gsLst>
                <a:gs pos="0">
                  <a:srgbClr val="EFD006"/>
                </a:gs>
                <a:gs pos="100000">
                  <a:srgbClr val="FCE980"/>
                </a:gs>
              </a:gsLst>
              <a:lin ang="10800000" scaled="1"/>
              <a:tileRect/>
            </a:gradFill>
            <a:ln w="36000" cap="flat" cmpd="sng">
              <a:solidFill>
                <a:srgbClr val="EFD006"/>
              </a:solidFill>
              <a:prstDash val="solid"/>
              <a:round/>
              <a:headEnd type="none" w="med" len="med"/>
              <a:tailEnd type="none" w="med" len="med"/>
            </a:ln>
          </p:spPr>
          <p:txBody>
            <a:bodyPr lIns="1818000" tIns="74340" rIns="378000" bIns="63000" anchor="ctr"/>
            <a:p>
              <a:pPr lvl="0" defTabSz="0" hangingPunct="0">
                <a:lnSpc>
                  <a:spcPct val="95000"/>
                </a:lnSpc>
                <a:spcAft>
                  <a:spcPct val="0"/>
                </a:spcAft>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ltLang="zh-CN" sz="2800" b="0" dirty="0">
                <a:solidFill>
                  <a:srgbClr val="FFFFFF"/>
                </a:solidFill>
                <a:latin typeface="黑体" panose="02010609060101010101" pitchFamily="49" charset="-122"/>
                <a:ea typeface="黑体" panose="02010609060101010101" pitchFamily="49" charset="-122"/>
              </a:endParaRPr>
            </a:p>
          </p:txBody>
        </p:sp>
        <p:sp>
          <p:nvSpPr>
            <p:cNvPr id="7176" name="Oval 9"/>
            <p:cNvSpPr/>
            <p:nvPr/>
          </p:nvSpPr>
          <p:spPr>
            <a:xfrm>
              <a:off x="930" y="2225"/>
              <a:ext cx="458" cy="873"/>
            </a:xfrm>
            <a:prstGeom prst="ellipse">
              <a:avLst/>
            </a:prstGeom>
            <a:gradFill rotWithShape="0">
              <a:gsLst>
                <a:gs pos="0">
                  <a:srgbClr val="A80404"/>
                </a:gs>
                <a:gs pos="100000">
                  <a:srgbClr val="D26163"/>
                </a:gs>
              </a:gsLst>
              <a:lin ang="16200000" scaled="1"/>
              <a:tileRect/>
            </a:gradFill>
            <a:ln w="36000" cap="flat" cmpd="sng">
              <a:solidFill>
                <a:srgbClr val="A80404"/>
              </a:solidFill>
              <a:prstDash val="solid"/>
              <a:round/>
              <a:headEnd type="none" w="med" len="med"/>
              <a:tailEnd type="none" w="med" len="med"/>
            </a:ln>
          </p:spPr>
          <p:txBody>
            <a:bodyPr lIns="108000" tIns="98280" rIns="108000" bIns="63000" anchor="ctr"/>
            <a:p>
              <a:pPr lvl="0" algn="ctr" defTabSz="0" hangingPunct="0">
                <a:lnSpc>
                  <a:spcPct val="93000"/>
                </a:lnSpc>
                <a:spcAft>
                  <a:spcPct val="0"/>
                </a:spcAft>
                <a:buFont typeface="Times New Roman" panose="02020603050405020304" pitchFamily="18" charset="0"/>
                <a:buNone/>
                <a:tabLst>
                  <a:tab pos="723900" algn="l"/>
                </a:tabLst>
              </a:pPr>
              <a:r>
                <a:rPr lang="en-US" altLang="zh-CN" sz="2800" dirty="0">
                  <a:solidFill>
                    <a:srgbClr val="FFFFFF"/>
                  </a:solidFill>
                  <a:latin typeface="黑体" panose="02010609060101010101" pitchFamily="49" charset="-122"/>
                  <a:ea typeface="黑体" panose="02010609060101010101" pitchFamily="49" charset="-122"/>
                </a:rPr>
                <a:t>3</a:t>
              </a:r>
              <a:endParaRPr lang="en-US" altLang="zh-CN" sz="2800" dirty="0">
                <a:solidFill>
                  <a:srgbClr val="FFFFFF"/>
                </a:solidFill>
                <a:latin typeface="黑体" panose="02010609060101010101" pitchFamily="49" charset="-122"/>
                <a:ea typeface="黑体" panose="02010609060101010101" pitchFamily="49" charset="-122"/>
              </a:endParaRPr>
            </a:p>
          </p:txBody>
        </p:sp>
        <p:pic>
          <p:nvPicPr>
            <p:cNvPr id="7177" name="Picture 10"/>
            <p:cNvPicPr>
              <a:picLocks noChangeAspect="1"/>
            </p:cNvPicPr>
            <p:nvPr/>
          </p:nvPicPr>
          <p:blipFill>
            <a:blip r:embed="rId1"/>
            <a:stretch>
              <a:fillRect/>
            </a:stretch>
          </p:blipFill>
          <p:spPr>
            <a:xfrm>
              <a:off x="1006" y="2765"/>
              <a:ext cx="307" cy="203"/>
            </a:xfrm>
            <a:prstGeom prst="rect">
              <a:avLst/>
            </a:prstGeom>
            <a:noFill/>
            <a:ln w="9525">
              <a:noFill/>
            </a:ln>
          </p:spPr>
        </p:pic>
        <p:sp>
          <p:nvSpPr>
            <p:cNvPr id="7178" name="Oval 11"/>
            <p:cNvSpPr/>
            <p:nvPr/>
          </p:nvSpPr>
          <p:spPr>
            <a:xfrm>
              <a:off x="1084" y="3312"/>
              <a:ext cx="383" cy="69"/>
            </a:xfrm>
            <a:prstGeom prst="ellipse">
              <a:avLst/>
            </a:prstGeom>
            <a:solidFill>
              <a:srgbClr val="989898">
                <a:alpha val="50195"/>
              </a:srgbClr>
            </a:solidFill>
            <a:ln w="9525">
              <a:noFill/>
            </a:ln>
          </p:spPr>
          <p:txBody>
            <a:bodyPr wrap="none" anchor="ctr"/>
            <a:p>
              <a:pPr lvl="0" hangingPunct="0">
                <a:lnSpc>
                  <a:spcPct val="93000"/>
                </a:lnSpc>
                <a:spcAft>
                  <a:spcPct val="0"/>
                </a:spcAft>
                <a:buFont typeface="Times New Roman" panose="02020603050405020304" pitchFamily="18" charset="0"/>
                <a:buNone/>
              </a:pPr>
              <a:endParaRPr lang="zh-CN" altLang="en-US" sz="2800" b="0" dirty="0">
                <a:solidFill>
                  <a:schemeClr val="tx1"/>
                </a:solidFill>
                <a:latin typeface="黑体" panose="02010609060101010101" pitchFamily="49" charset="-122"/>
                <a:ea typeface="黑体" panose="02010609060101010101" pitchFamily="49" charset="-122"/>
              </a:endParaRPr>
            </a:p>
          </p:txBody>
        </p:sp>
      </p:grpSp>
      <p:sp>
        <p:nvSpPr>
          <p:cNvPr id="4" name="文本框 3"/>
          <p:cNvSpPr txBox="1"/>
          <p:nvPr/>
        </p:nvSpPr>
        <p:spPr>
          <a:xfrm>
            <a:off x="1979930" y="1259205"/>
            <a:ext cx="4115435" cy="731520"/>
          </a:xfrm>
          <a:prstGeom prst="rect">
            <a:avLst/>
          </a:prstGeom>
          <a:noFill/>
        </p:spPr>
        <p:txBody>
          <a:bodyPr wrap="none" rtlCol="0" anchor="t">
            <a:spAutoFit/>
          </a:bodyPr>
          <a:p>
            <a:pPr>
              <a:buNone/>
            </a:pPr>
            <a:r>
              <a:rPr lang="zh-CN" altLang="en-US" sz="2800">
                <a:latin typeface="宋体" panose="02010600030101010101" pitchFamily="2" charset="-122"/>
                <a:cs typeface="方正小标宋简体" charset="0"/>
                <a:sym typeface="+mn-ea"/>
              </a:rPr>
              <a:t>发展党员工作的主要程序</a:t>
            </a:r>
            <a:endParaRPr lang="zh-CN" altLang="en-US" sz="2800">
              <a:latin typeface="宋体" panose="02010600030101010101" pitchFamily="2" charset="-122"/>
              <a:cs typeface="方正小标宋简体" charset="0"/>
              <a:sym typeface="+mn-ea"/>
            </a:endParaRPr>
          </a:p>
        </p:txBody>
      </p:sp>
      <p:sp>
        <p:nvSpPr>
          <p:cNvPr id="100" name="文本框 99"/>
          <p:cNvSpPr txBox="1"/>
          <p:nvPr/>
        </p:nvSpPr>
        <p:spPr>
          <a:xfrm>
            <a:off x="1422400" y="2389505"/>
            <a:ext cx="3493770" cy="731520"/>
          </a:xfrm>
          <a:prstGeom prst="rect">
            <a:avLst/>
          </a:prstGeom>
          <a:noFill/>
          <a:ln w="9525">
            <a:noFill/>
          </a:ln>
        </p:spPr>
        <p:txBody>
          <a:bodyPr wrap="square">
            <a:spAutoFit/>
          </a:bodyPr>
          <a:p>
            <a:pPr marL="0" algn="l">
              <a:buNone/>
            </a:pPr>
            <a:r>
              <a:rPr lang="zh-CN" altLang="en-US" sz="2800" b="0" u="none">
                <a:ln w="22225">
                  <a:solidFill>
                    <a:schemeClr val="accent2"/>
                  </a:solidFill>
                  <a:prstDash val="solid"/>
                </a:ln>
                <a:solidFill>
                  <a:schemeClr val="accent2">
                    <a:lumMod val="40000"/>
                    <a:lumOff val="60000"/>
                  </a:schemeClr>
                </a:solidFill>
                <a:effectLst/>
                <a:latin typeface="黑体" panose="02010609060101010101" pitchFamily="49" charset="-122"/>
                <a:ea typeface="黑体" panose="02010609060101010101" pitchFamily="49" charset="-122"/>
                <a:cs typeface="黑体" panose="02010609060101010101" pitchFamily="49" charset="-122"/>
              </a:rPr>
              <a:t>三、确定发展对象</a:t>
            </a:r>
            <a:endParaRPr lang="zh-CN" altLang="en-US" sz="2800" b="0" u="none">
              <a:ln w="22225">
                <a:solidFill>
                  <a:schemeClr val="accent2"/>
                </a:solidFill>
                <a:prstDash val="solid"/>
              </a:ln>
              <a:solidFill>
                <a:schemeClr val="accent2">
                  <a:lumMod val="40000"/>
                  <a:lumOff val="60000"/>
                </a:schemeClr>
              </a:solidFill>
              <a:effectLst/>
              <a:latin typeface="黑体" panose="02010609060101010101" pitchFamily="49" charset="-122"/>
              <a:ea typeface="黑体" panose="02010609060101010101" pitchFamily="49" charset="-122"/>
              <a:cs typeface="黑体" panose="02010609060101010101" pitchFamily="49" charset="-122"/>
            </a:endParaRPr>
          </a:p>
        </p:txBody>
      </p:sp>
      <p:sp>
        <p:nvSpPr>
          <p:cNvPr id="5" name="文本框 4"/>
          <p:cNvSpPr txBox="1"/>
          <p:nvPr/>
        </p:nvSpPr>
        <p:spPr>
          <a:xfrm>
            <a:off x="1306830" y="3511550"/>
            <a:ext cx="6094730" cy="640080"/>
          </a:xfrm>
          <a:prstGeom prst="rect">
            <a:avLst/>
          </a:prstGeom>
          <a:noFill/>
          <a:ln w="9525">
            <a:noFill/>
          </a:ln>
        </p:spPr>
        <p:txBody>
          <a:bodyPr wrap="square">
            <a:spAutoFit/>
          </a:bodyPr>
          <a:p>
            <a:pPr marL="0" algn="l">
              <a:buNone/>
            </a:pPr>
            <a:r>
              <a:rPr lang="zh-CN" altLang="en-US" u="none">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cs typeface="黑体" panose="02010609060101010101" pitchFamily="49" charset="-122"/>
              </a:rPr>
              <a:t>（二）</a:t>
            </a:r>
            <a:r>
              <a:rPr lang="zh-CN" altLang="en-US">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cs typeface="黑体" panose="02010609060101010101" pitchFamily="49" charset="-122"/>
                <a:sym typeface="+mn-ea"/>
              </a:rPr>
              <a:t>确定年度发展对象后的工作</a:t>
            </a:r>
            <a:endParaRPr lang="zh-CN" altLang="en-US" u="none">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6" name="文本框 5"/>
          <p:cNvSpPr txBox="1"/>
          <p:nvPr/>
        </p:nvSpPr>
        <p:spPr>
          <a:xfrm>
            <a:off x="1457325" y="4531995"/>
            <a:ext cx="5400675" cy="640080"/>
          </a:xfrm>
          <a:prstGeom prst="rect">
            <a:avLst/>
          </a:prstGeom>
          <a:noFill/>
          <a:ln w="9525">
            <a:noFill/>
          </a:ln>
        </p:spPr>
        <p:txBody>
          <a:bodyPr wrap="square">
            <a:spAutoFit/>
          </a:bodyPr>
          <a:p>
            <a:pPr marL="0" indent="0" algn="l"/>
            <a:r>
              <a:rPr lang="en-US" altLang="zh-CN" u="none">
                <a:solidFill>
                  <a:srgbClr val="FF0000"/>
                </a:solidFill>
                <a:latin typeface="黑体" panose="02010609060101010101" pitchFamily="49" charset="-122"/>
                <a:ea typeface="黑体" panose="02010609060101010101" pitchFamily="49" charset="-122"/>
                <a:cs typeface="黑体" panose="02010609060101010101" pitchFamily="49" charset="-122"/>
              </a:rPr>
              <a:t>1. </a:t>
            </a:r>
            <a:r>
              <a:rPr lang="zh-CN" altLang="en-US" u="none">
                <a:solidFill>
                  <a:srgbClr val="FF0000"/>
                </a:solidFill>
                <a:latin typeface="黑体" panose="02010609060101010101" pitchFamily="49" charset="-122"/>
                <a:ea typeface="黑体" panose="02010609060101010101" pitchFamily="49" charset="-122"/>
                <a:cs typeface="黑体" panose="02010609060101010101" pitchFamily="49" charset="-122"/>
              </a:rPr>
              <a:t>报请教工委预审</a:t>
            </a:r>
            <a:endParaRPr lang="zh-CN" altLang="en-US" u="none">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169" name="Group 1"/>
          <p:cNvGrpSpPr/>
          <p:nvPr/>
        </p:nvGrpSpPr>
        <p:grpSpPr>
          <a:xfrm>
            <a:off x="254000" y="5392246"/>
            <a:ext cx="4572000" cy="646604"/>
            <a:chOff x="657" y="3729"/>
            <a:chExt cx="2751" cy="605"/>
          </a:xfrm>
        </p:grpSpPr>
        <p:sp>
          <p:nvSpPr>
            <p:cNvPr id="7170" name="Rectangle 2"/>
            <p:cNvSpPr/>
            <p:nvPr/>
          </p:nvSpPr>
          <p:spPr>
            <a:xfrm>
              <a:off x="657" y="4103"/>
              <a:ext cx="2751" cy="231"/>
            </a:xfrm>
            <a:prstGeom prst="rect">
              <a:avLst/>
            </a:prstGeom>
            <a:gradFill rotWithShape="0">
              <a:gsLst>
                <a:gs pos="0">
                  <a:srgbClr val="EFD006"/>
                </a:gs>
                <a:gs pos="100000">
                  <a:srgbClr val="FCE980"/>
                </a:gs>
              </a:gsLst>
              <a:lin ang="10800000" scaled="1"/>
              <a:tileRect/>
            </a:gradFill>
            <a:ln w="36000" cap="flat" cmpd="sng">
              <a:solidFill>
                <a:srgbClr val="EFD006"/>
              </a:solidFill>
              <a:prstDash val="solid"/>
              <a:round/>
              <a:headEnd type="none" w="med" len="med"/>
              <a:tailEnd type="none" w="med" len="med"/>
            </a:ln>
          </p:spPr>
          <p:txBody>
            <a:bodyPr lIns="1818000" tIns="74340" rIns="378000" bIns="63000" anchor="ctr"/>
            <a:p>
              <a:pPr lvl="0" defTabSz="0" hangingPunct="0">
                <a:lnSpc>
                  <a:spcPct val="95000"/>
                </a:lnSpc>
                <a:spcAft>
                  <a:spcPct val="0"/>
                </a:spcAft>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ltLang="zh-CN" sz="2800" b="0" dirty="0">
                <a:solidFill>
                  <a:srgbClr val="FFFFFF"/>
                </a:solidFill>
                <a:latin typeface="黑体" panose="02010609060101010101" pitchFamily="49" charset="-122"/>
                <a:ea typeface="黑体" panose="02010609060101010101" pitchFamily="49" charset="-122"/>
              </a:endParaRPr>
            </a:p>
          </p:txBody>
        </p:sp>
        <p:sp>
          <p:nvSpPr>
            <p:cNvPr id="7171" name="Oval 3"/>
            <p:cNvSpPr/>
            <p:nvPr/>
          </p:nvSpPr>
          <p:spPr>
            <a:xfrm>
              <a:off x="998" y="3905"/>
              <a:ext cx="332" cy="273"/>
            </a:xfrm>
            <a:prstGeom prst="ellipse">
              <a:avLst/>
            </a:prstGeom>
            <a:gradFill rotWithShape="0">
              <a:gsLst>
                <a:gs pos="0">
                  <a:srgbClr val="A80404"/>
                </a:gs>
                <a:gs pos="100000">
                  <a:srgbClr val="D26163"/>
                </a:gs>
              </a:gsLst>
              <a:lin ang="16200000" scaled="1"/>
              <a:tileRect/>
            </a:gradFill>
            <a:ln w="36000" cap="flat" cmpd="sng">
              <a:solidFill>
                <a:srgbClr val="A80404"/>
              </a:solidFill>
              <a:prstDash val="solid"/>
              <a:round/>
              <a:headEnd type="none" w="med" len="med"/>
              <a:tailEnd type="none" w="med" len="med"/>
            </a:ln>
          </p:spPr>
          <p:txBody>
            <a:bodyPr lIns="108000" tIns="98280" rIns="108000" bIns="63000" anchor="ctr"/>
            <a:p>
              <a:pPr lvl="0" algn="ctr" defTabSz="0" hangingPunct="0">
                <a:lnSpc>
                  <a:spcPct val="93000"/>
                </a:lnSpc>
                <a:spcAft>
                  <a:spcPct val="0"/>
                </a:spcAft>
                <a:buFont typeface="Times New Roman" panose="02020603050405020304" pitchFamily="18" charset="0"/>
                <a:buNone/>
                <a:tabLst>
                  <a:tab pos="723900" algn="l"/>
                </a:tabLst>
              </a:pPr>
              <a:r>
                <a:rPr lang="en-US" altLang="zh-CN" sz="2800" dirty="0">
                  <a:solidFill>
                    <a:srgbClr val="FFFFFF"/>
                  </a:solidFill>
                  <a:latin typeface="黑体" panose="02010609060101010101" pitchFamily="49" charset="-122"/>
                  <a:ea typeface="黑体" panose="02010609060101010101" pitchFamily="49" charset="-122"/>
                </a:rPr>
                <a:t>4</a:t>
              </a:r>
              <a:endParaRPr lang="en-US" altLang="zh-CN" sz="2800" dirty="0">
                <a:solidFill>
                  <a:srgbClr val="FFFFFF"/>
                </a:solidFill>
                <a:latin typeface="黑体" panose="02010609060101010101" pitchFamily="49" charset="-122"/>
                <a:ea typeface="黑体" panose="02010609060101010101" pitchFamily="49" charset="-122"/>
              </a:endParaRPr>
            </a:p>
          </p:txBody>
        </p:sp>
        <p:pic>
          <p:nvPicPr>
            <p:cNvPr id="7172" name="Picture 4"/>
            <p:cNvPicPr>
              <a:picLocks noChangeAspect="1"/>
            </p:cNvPicPr>
            <p:nvPr/>
          </p:nvPicPr>
          <p:blipFill>
            <a:blip r:embed="rId1"/>
            <a:stretch>
              <a:fillRect/>
            </a:stretch>
          </p:blipFill>
          <p:spPr>
            <a:xfrm>
              <a:off x="909" y="3729"/>
              <a:ext cx="559" cy="176"/>
            </a:xfrm>
            <a:prstGeom prst="rect">
              <a:avLst/>
            </a:prstGeom>
            <a:noFill/>
            <a:ln w="9525">
              <a:noFill/>
            </a:ln>
          </p:spPr>
        </p:pic>
        <p:sp>
          <p:nvSpPr>
            <p:cNvPr id="7173" name="Oval 5"/>
            <p:cNvSpPr/>
            <p:nvPr/>
          </p:nvSpPr>
          <p:spPr>
            <a:xfrm>
              <a:off x="1084" y="4174"/>
              <a:ext cx="383" cy="69"/>
            </a:xfrm>
            <a:prstGeom prst="ellipse">
              <a:avLst/>
            </a:prstGeom>
            <a:solidFill>
              <a:srgbClr val="989898">
                <a:alpha val="50195"/>
              </a:srgbClr>
            </a:solidFill>
            <a:ln w="9525">
              <a:noFill/>
            </a:ln>
          </p:spPr>
          <p:txBody>
            <a:bodyPr wrap="none" anchor="ctr"/>
            <a:p>
              <a:pPr lvl="0" hangingPunct="0">
                <a:lnSpc>
                  <a:spcPct val="93000"/>
                </a:lnSpc>
                <a:spcAft>
                  <a:spcPct val="0"/>
                </a:spcAft>
                <a:buFont typeface="Times New Roman" panose="02020603050405020304" pitchFamily="18" charset="0"/>
                <a:buNone/>
              </a:pPr>
              <a:endParaRPr lang="zh-CN" altLang="en-US" sz="2800" b="0" dirty="0">
                <a:solidFill>
                  <a:schemeClr val="tx1"/>
                </a:solidFill>
                <a:latin typeface="黑体" panose="02010609060101010101" pitchFamily="49" charset="-122"/>
                <a:ea typeface="黑体" panose="02010609060101010101" pitchFamily="49" charset="-122"/>
              </a:endParaRPr>
            </a:p>
          </p:txBody>
        </p:sp>
      </p:grpSp>
      <p:grpSp>
        <p:nvGrpSpPr>
          <p:cNvPr id="7174" name="Group 7"/>
          <p:cNvGrpSpPr/>
          <p:nvPr/>
        </p:nvGrpSpPr>
        <p:grpSpPr>
          <a:xfrm>
            <a:off x="254635" y="4651455"/>
            <a:ext cx="4572000" cy="552370"/>
            <a:chOff x="657" y="2614"/>
            <a:chExt cx="2751" cy="859"/>
          </a:xfrm>
        </p:grpSpPr>
        <p:sp>
          <p:nvSpPr>
            <p:cNvPr id="7175" name="Rectangle 8"/>
            <p:cNvSpPr/>
            <p:nvPr/>
          </p:nvSpPr>
          <p:spPr>
            <a:xfrm>
              <a:off x="657" y="3099"/>
              <a:ext cx="2751" cy="374"/>
            </a:xfrm>
            <a:prstGeom prst="rect">
              <a:avLst/>
            </a:prstGeom>
            <a:gradFill rotWithShape="0">
              <a:gsLst>
                <a:gs pos="0">
                  <a:srgbClr val="EFD006"/>
                </a:gs>
                <a:gs pos="100000">
                  <a:srgbClr val="FCE980"/>
                </a:gs>
              </a:gsLst>
              <a:lin ang="10800000" scaled="1"/>
              <a:tileRect/>
            </a:gradFill>
            <a:ln w="36000" cap="flat" cmpd="sng">
              <a:solidFill>
                <a:srgbClr val="EFD006"/>
              </a:solidFill>
              <a:prstDash val="solid"/>
              <a:round/>
              <a:headEnd type="none" w="med" len="med"/>
              <a:tailEnd type="none" w="med" len="med"/>
            </a:ln>
          </p:spPr>
          <p:txBody>
            <a:bodyPr lIns="1818000" tIns="74340" rIns="378000" bIns="63000" anchor="ctr"/>
            <a:p>
              <a:pPr lvl="0" defTabSz="0" hangingPunct="0">
                <a:lnSpc>
                  <a:spcPct val="95000"/>
                </a:lnSpc>
                <a:spcAft>
                  <a:spcPct val="0"/>
                </a:spcAft>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ltLang="zh-CN" sz="2800" b="0" dirty="0">
                <a:solidFill>
                  <a:srgbClr val="FFFFFF"/>
                </a:solidFill>
                <a:latin typeface="黑体" panose="02010609060101010101" pitchFamily="49" charset="-122"/>
                <a:ea typeface="黑体" panose="02010609060101010101" pitchFamily="49" charset="-122"/>
              </a:endParaRPr>
            </a:p>
          </p:txBody>
        </p:sp>
        <p:sp>
          <p:nvSpPr>
            <p:cNvPr id="7176" name="Oval 9"/>
            <p:cNvSpPr/>
            <p:nvPr/>
          </p:nvSpPr>
          <p:spPr>
            <a:xfrm>
              <a:off x="1010" y="2614"/>
              <a:ext cx="320" cy="484"/>
            </a:xfrm>
            <a:prstGeom prst="ellipse">
              <a:avLst/>
            </a:prstGeom>
            <a:gradFill rotWithShape="0">
              <a:gsLst>
                <a:gs pos="0">
                  <a:srgbClr val="A80404"/>
                </a:gs>
                <a:gs pos="100000">
                  <a:srgbClr val="D26163"/>
                </a:gs>
              </a:gsLst>
              <a:lin ang="16200000" scaled="1"/>
              <a:tileRect/>
            </a:gradFill>
            <a:ln w="36000" cap="flat" cmpd="sng">
              <a:solidFill>
                <a:srgbClr val="A80404"/>
              </a:solidFill>
              <a:prstDash val="solid"/>
              <a:round/>
              <a:headEnd type="none" w="med" len="med"/>
              <a:tailEnd type="none" w="med" len="med"/>
            </a:ln>
          </p:spPr>
          <p:txBody>
            <a:bodyPr lIns="108000" tIns="98280" rIns="108000" bIns="63000" anchor="ctr"/>
            <a:p>
              <a:pPr lvl="0" algn="ctr" defTabSz="0" hangingPunct="0">
                <a:lnSpc>
                  <a:spcPct val="93000"/>
                </a:lnSpc>
                <a:spcAft>
                  <a:spcPct val="0"/>
                </a:spcAft>
                <a:buFont typeface="Times New Roman" panose="02020603050405020304" pitchFamily="18" charset="0"/>
                <a:buNone/>
                <a:tabLst>
                  <a:tab pos="723900" algn="l"/>
                </a:tabLst>
              </a:pPr>
              <a:r>
                <a:rPr lang="en-US" altLang="zh-CN" sz="2800" dirty="0">
                  <a:solidFill>
                    <a:srgbClr val="FFFFFF"/>
                  </a:solidFill>
                  <a:latin typeface="黑体" panose="02010609060101010101" pitchFamily="49" charset="-122"/>
                  <a:ea typeface="黑体" panose="02010609060101010101" pitchFamily="49" charset="-122"/>
                </a:rPr>
                <a:t>3</a:t>
              </a:r>
              <a:endParaRPr lang="en-US" altLang="zh-CN" sz="2800" dirty="0">
                <a:solidFill>
                  <a:srgbClr val="FFFFFF"/>
                </a:solidFill>
                <a:latin typeface="黑体" panose="02010609060101010101" pitchFamily="49" charset="-122"/>
                <a:ea typeface="黑体" panose="02010609060101010101" pitchFamily="49" charset="-122"/>
              </a:endParaRPr>
            </a:p>
          </p:txBody>
        </p:sp>
        <p:pic>
          <p:nvPicPr>
            <p:cNvPr id="7177" name="Picture 10"/>
            <p:cNvPicPr>
              <a:picLocks noChangeAspect="1"/>
            </p:cNvPicPr>
            <p:nvPr/>
          </p:nvPicPr>
          <p:blipFill>
            <a:blip r:embed="rId1"/>
            <a:stretch>
              <a:fillRect/>
            </a:stretch>
          </p:blipFill>
          <p:spPr>
            <a:xfrm>
              <a:off x="1006" y="2765"/>
              <a:ext cx="307" cy="203"/>
            </a:xfrm>
            <a:prstGeom prst="rect">
              <a:avLst/>
            </a:prstGeom>
            <a:noFill/>
            <a:ln w="9525">
              <a:noFill/>
            </a:ln>
          </p:spPr>
        </p:pic>
        <p:sp>
          <p:nvSpPr>
            <p:cNvPr id="7178" name="Oval 11"/>
            <p:cNvSpPr/>
            <p:nvPr/>
          </p:nvSpPr>
          <p:spPr>
            <a:xfrm>
              <a:off x="1084" y="3312"/>
              <a:ext cx="383" cy="69"/>
            </a:xfrm>
            <a:prstGeom prst="ellipse">
              <a:avLst/>
            </a:prstGeom>
            <a:solidFill>
              <a:srgbClr val="989898">
                <a:alpha val="50195"/>
              </a:srgbClr>
            </a:solidFill>
            <a:ln w="9525">
              <a:noFill/>
            </a:ln>
          </p:spPr>
          <p:txBody>
            <a:bodyPr wrap="none" anchor="ctr"/>
            <a:p>
              <a:pPr lvl="0" hangingPunct="0">
                <a:lnSpc>
                  <a:spcPct val="93000"/>
                </a:lnSpc>
                <a:spcAft>
                  <a:spcPct val="0"/>
                </a:spcAft>
                <a:buFont typeface="Times New Roman" panose="02020603050405020304" pitchFamily="18" charset="0"/>
                <a:buNone/>
              </a:pPr>
              <a:endParaRPr lang="zh-CN" altLang="en-US" sz="2800" b="0" dirty="0">
                <a:solidFill>
                  <a:schemeClr val="tx1"/>
                </a:solidFill>
                <a:latin typeface="黑体" panose="02010609060101010101" pitchFamily="49" charset="-122"/>
                <a:ea typeface="黑体" panose="02010609060101010101" pitchFamily="49" charset="-122"/>
              </a:endParaRPr>
            </a:p>
          </p:txBody>
        </p:sp>
      </p:grpSp>
      <p:grpSp>
        <p:nvGrpSpPr>
          <p:cNvPr id="7179" name="Group 13"/>
          <p:cNvGrpSpPr/>
          <p:nvPr/>
        </p:nvGrpSpPr>
        <p:grpSpPr>
          <a:xfrm>
            <a:off x="254000" y="3777665"/>
            <a:ext cx="4572000" cy="540970"/>
            <a:chOff x="657" y="1779"/>
            <a:chExt cx="2751" cy="832"/>
          </a:xfrm>
        </p:grpSpPr>
        <p:sp>
          <p:nvSpPr>
            <p:cNvPr id="7180" name="Rectangle 14"/>
            <p:cNvSpPr/>
            <p:nvPr/>
          </p:nvSpPr>
          <p:spPr>
            <a:xfrm>
              <a:off x="657" y="2237"/>
              <a:ext cx="2751" cy="374"/>
            </a:xfrm>
            <a:prstGeom prst="rect">
              <a:avLst/>
            </a:prstGeom>
            <a:gradFill rotWithShape="0">
              <a:gsLst>
                <a:gs pos="0">
                  <a:srgbClr val="EFD006"/>
                </a:gs>
                <a:gs pos="100000">
                  <a:srgbClr val="FCE980"/>
                </a:gs>
              </a:gsLst>
              <a:lin ang="10800000" scaled="1"/>
              <a:tileRect/>
            </a:gradFill>
            <a:ln w="36000" cap="flat" cmpd="sng">
              <a:solidFill>
                <a:srgbClr val="EFD006"/>
              </a:solidFill>
              <a:prstDash val="solid"/>
              <a:round/>
              <a:headEnd type="none" w="med" len="med"/>
              <a:tailEnd type="none" w="med" len="med"/>
            </a:ln>
          </p:spPr>
          <p:txBody>
            <a:bodyPr lIns="1818000" tIns="74340" rIns="378000" bIns="63000" anchor="ctr"/>
            <a:p>
              <a:pPr lvl="0" defTabSz="0" hangingPunct="0">
                <a:lnSpc>
                  <a:spcPct val="95000"/>
                </a:lnSpc>
                <a:spcAft>
                  <a:spcPct val="0"/>
                </a:spcAft>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ltLang="zh-CN" sz="2800" b="0" dirty="0">
                <a:solidFill>
                  <a:srgbClr val="FFFFFF"/>
                </a:solidFill>
                <a:latin typeface="黑体" panose="02010609060101010101" pitchFamily="49" charset="-122"/>
                <a:ea typeface="黑体" panose="02010609060101010101" pitchFamily="49" charset="-122"/>
              </a:endParaRPr>
            </a:p>
          </p:txBody>
        </p:sp>
        <p:sp>
          <p:nvSpPr>
            <p:cNvPr id="7181" name="Oval 15"/>
            <p:cNvSpPr/>
            <p:nvPr/>
          </p:nvSpPr>
          <p:spPr>
            <a:xfrm>
              <a:off x="1010" y="1779"/>
              <a:ext cx="325" cy="458"/>
            </a:xfrm>
            <a:prstGeom prst="ellipse">
              <a:avLst/>
            </a:prstGeom>
            <a:gradFill rotWithShape="0">
              <a:gsLst>
                <a:gs pos="0">
                  <a:srgbClr val="A80404"/>
                </a:gs>
                <a:gs pos="100000">
                  <a:srgbClr val="D26163"/>
                </a:gs>
              </a:gsLst>
              <a:lin ang="16200000" scaled="1"/>
              <a:tileRect/>
            </a:gradFill>
            <a:ln w="36000" cap="flat" cmpd="sng">
              <a:solidFill>
                <a:srgbClr val="A80404"/>
              </a:solidFill>
              <a:prstDash val="solid"/>
              <a:round/>
              <a:headEnd type="none" w="med" len="med"/>
              <a:tailEnd type="none" w="med" len="med"/>
            </a:ln>
          </p:spPr>
          <p:txBody>
            <a:bodyPr lIns="108000" tIns="98280" rIns="108000" bIns="63000" anchor="ctr"/>
            <a:p>
              <a:pPr lvl="0" algn="ctr" defTabSz="0" hangingPunct="0">
                <a:lnSpc>
                  <a:spcPct val="93000"/>
                </a:lnSpc>
                <a:spcAft>
                  <a:spcPct val="0"/>
                </a:spcAft>
                <a:buFont typeface="Times New Roman" panose="02020603050405020304" pitchFamily="18" charset="0"/>
                <a:buNone/>
                <a:tabLst>
                  <a:tab pos="723900" algn="l"/>
                </a:tabLst>
              </a:pPr>
              <a:r>
                <a:rPr lang="en-US" altLang="zh-CN" sz="2800" dirty="0">
                  <a:solidFill>
                    <a:srgbClr val="FFFFFF"/>
                  </a:solidFill>
                  <a:latin typeface="黑体" panose="02010609060101010101" pitchFamily="49" charset="-122"/>
                  <a:ea typeface="黑体" panose="02010609060101010101" pitchFamily="49" charset="-122"/>
                </a:rPr>
                <a:t>2</a:t>
              </a:r>
              <a:endParaRPr lang="en-US" altLang="zh-CN" sz="2800" dirty="0">
                <a:solidFill>
                  <a:srgbClr val="FFFFFF"/>
                </a:solidFill>
                <a:latin typeface="黑体" panose="02010609060101010101" pitchFamily="49" charset="-122"/>
                <a:ea typeface="黑体" panose="02010609060101010101" pitchFamily="49" charset="-122"/>
              </a:endParaRPr>
            </a:p>
          </p:txBody>
        </p:sp>
        <p:pic>
          <p:nvPicPr>
            <p:cNvPr id="7182" name="Picture 16"/>
            <p:cNvPicPr>
              <a:picLocks noChangeAspect="1"/>
            </p:cNvPicPr>
            <p:nvPr/>
          </p:nvPicPr>
          <p:blipFill>
            <a:blip r:embed="rId1"/>
            <a:stretch>
              <a:fillRect/>
            </a:stretch>
          </p:blipFill>
          <p:spPr>
            <a:xfrm>
              <a:off x="1006" y="1779"/>
              <a:ext cx="538" cy="327"/>
            </a:xfrm>
            <a:prstGeom prst="rect">
              <a:avLst/>
            </a:prstGeom>
            <a:noFill/>
            <a:ln w="9525">
              <a:noFill/>
            </a:ln>
          </p:spPr>
        </p:pic>
        <p:sp>
          <p:nvSpPr>
            <p:cNvPr id="7183" name="Oval 17"/>
            <p:cNvSpPr/>
            <p:nvPr/>
          </p:nvSpPr>
          <p:spPr>
            <a:xfrm>
              <a:off x="1085" y="2389"/>
              <a:ext cx="383" cy="69"/>
            </a:xfrm>
            <a:prstGeom prst="ellipse">
              <a:avLst/>
            </a:prstGeom>
            <a:solidFill>
              <a:srgbClr val="989898">
                <a:alpha val="50195"/>
              </a:srgbClr>
            </a:solidFill>
            <a:ln w="9525">
              <a:noFill/>
            </a:ln>
          </p:spPr>
          <p:txBody>
            <a:bodyPr wrap="none" anchor="ctr"/>
            <a:p>
              <a:pPr lvl="0" hangingPunct="0">
                <a:lnSpc>
                  <a:spcPct val="93000"/>
                </a:lnSpc>
                <a:spcAft>
                  <a:spcPct val="0"/>
                </a:spcAft>
                <a:buFont typeface="Times New Roman" panose="02020603050405020304" pitchFamily="18" charset="0"/>
                <a:buNone/>
              </a:pPr>
              <a:endParaRPr lang="zh-CN" altLang="en-US" sz="2800" b="0" dirty="0">
                <a:solidFill>
                  <a:schemeClr val="tx1"/>
                </a:solidFill>
                <a:latin typeface="黑体" panose="02010609060101010101" pitchFamily="49" charset="-122"/>
                <a:ea typeface="黑体" panose="02010609060101010101" pitchFamily="49" charset="-122"/>
              </a:endParaRPr>
            </a:p>
          </p:txBody>
        </p:sp>
      </p:grpSp>
      <p:sp>
        <p:nvSpPr>
          <p:cNvPr id="2" name="文本框 1"/>
          <p:cNvSpPr txBox="1"/>
          <p:nvPr/>
        </p:nvSpPr>
        <p:spPr>
          <a:xfrm>
            <a:off x="474980" y="1478280"/>
            <a:ext cx="2565400" cy="914400"/>
          </a:xfrm>
          <a:prstGeom prst="rect">
            <a:avLst/>
          </a:prstGeom>
          <a:noFill/>
        </p:spPr>
        <p:txBody>
          <a:bodyPr wrap="square" rtlCol="0">
            <a:spAutoFit/>
          </a:bodyPr>
          <a:p>
            <a:pPr>
              <a:buNone/>
            </a:pPr>
            <a:r>
              <a:rPr lang="zh-CN" altLang="en-US" sz="3600">
                <a:solidFill>
                  <a:srgbClr val="FF0000"/>
                </a:solidFill>
                <a:latin typeface="隶书" panose="02010509060101010101" charset="-122"/>
                <a:ea typeface="隶书" panose="02010509060101010101" charset="-122"/>
              </a:rPr>
              <a:t>发展党员</a:t>
            </a:r>
            <a:endParaRPr lang="zh-CN" altLang="en-US" sz="3600">
              <a:solidFill>
                <a:srgbClr val="FF0000"/>
              </a:solidFill>
              <a:latin typeface="隶书" panose="02010509060101010101" charset="-122"/>
              <a:ea typeface="隶书" panose="02010509060101010101" charset="-122"/>
            </a:endParaRPr>
          </a:p>
        </p:txBody>
      </p:sp>
      <p:grpSp>
        <p:nvGrpSpPr>
          <p:cNvPr id="3" name="Group 13"/>
          <p:cNvGrpSpPr/>
          <p:nvPr/>
        </p:nvGrpSpPr>
        <p:grpSpPr>
          <a:xfrm>
            <a:off x="254635" y="2882106"/>
            <a:ext cx="4572000" cy="522764"/>
            <a:chOff x="657" y="1807"/>
            <a:chExt cx="2751" cy="804"/>
          </a:xfrm>
        </p:grpSpPr>
        <p:sp>
          <p:nvSpPr>
            <p:cNvPr id="4" name="Rectangle 14"/>
            <p:cNvSpPr/>
            <p:nvPr/>
          </p:nvSpPr>
          <p:spPr>
            <a:xfrm>
              <a:off x="657" y="2237"/>
              <a:ext cx="2751" cy="374"/>
            </a:xfrm>
            <a:prstGeom prst="rect">
              <a:avLst/>
            </a:prstGeom>
            <a:gradFill rotWithShape="0">
              <a:gsLst>
                <a:gs pos="0">
                  <a:srgbClr val="EFD006"/>
                </a:gs>
                <a:gs pos="100000">
                  <a:srgbClr val="FCE980"/>
                </a:gs>
              </a:gsLst>
              <a:lin ang="10800000" scaled="1"/>
              <a:tileRect/>
            </a:gradFill>
            <a:ln w="36000" cap="flat" cmpd="sng">
              <a:solidFill>
                <a:srgbClr val="EFD006"/>
              </a:solidFill>
              <a:prstDash val="solid"/>
              <a:round/>
              <a:headEnd type="none" w="med" len="med"/>
              <a:tailEnd type="none" w="med" len="med"/>
            </a:ln>
          </p:spPr>
          <p:txBody>
            <a:bodyPr lIns="1818000" tIns="74340" rIns="378000" bIns="63000" anchor="ctr"/>
            <a:p>
              <a:pPr lvl="0" defTabSz="0" hangingPunct="0">
                <a:lnSpc>
                  <a:spcPct val="95000"/>
                </a:lnSpc>
                <a:spcAft>
                  <a:spcPct val="0"/>
                </a:spcAft>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ltLang="zh-CN" sz="2800" b="0" dirty="0">
                <a:solidFill>
                  <a:srgbClr val="FFFFFF"/>
                </a:solidFill>
                <a:latin typeface="黑体" panose="02010609060101010101" pitchFamily="49" charset="-122"/>
                <a:ea typeface="黑体" panose="02010609060101010101" pitchFamily="49" charset="-122"/>
              </a:endParaRPr>
            </a:p>
          </p:txBody>
        </p:sp>
        <p:sp>
          <p:nvSpPr>
            <p:cNvPr id="5" name="Oval 15"/>
            <p:cNvSpPr/>
            <p:nvPr/>
          </p:nvSpPr>
          <p:spPr>
            <a:xfrm>
              <a:off x="1010" y="1807"/>
              <a:ext cx="329" cy="429"/>
            </a:xfrm>
            <a:prstGeom prst="ellipse">
              <a:avLst/>
            </a:prstGeom>
            <a:gradFill rotWithShape="0">
              <a:gsLst>
                <a:gs pos="0">
                  <a:srgbClr val="A80404"/>
                </a:gs>
                <a:gs pos="100000">
                  <a:srgbClr val="D26163"/>
                </a:gs>
              </a:gsLst>
              <a:lin ang="16200000" scaled="1"/>
              <a:tileRect/>
            </a:gradFill>
            <a:ln w="36000" cap="flat" cmpd="sng">
              <a:solidFill>
                <a:srgbClr val="A80404"/>
              </a:solidFill>
              <a:prstDash val="solid"/>
              <a:round/>
              <a:headEnd type="none" w="med" len="med"/>
              <a:tailEnd type="none" w="med" len="med"/>
            </a:ln>
          </p:spPr>
          <p:txBody>
            <a:bodyPr lIns="108000" tIns="98280" rIns="108000" bIns="63000" anchor="ctr"/>
            <a:p>
              <a:pPr lvl="0" algn="ctr" defTabSz="0" hangingPunct="0">
                <a:lnSpc>
                  <a:spcPct val="93000"/>
                </a:lnSpc>
                <a:spcAft>
                  <a:spcPct val="0"/>
                </a:spcAft>
                <a:buFont typeface="Times New Roman" panose="02020603050405020304" pitchFamily="18" charset="0"/>
                <a:buNone/>
                <a:tabLst>
                  <a:tab pos="723900" algn="l"/>
                </a:tabLst>
              </a:pPr>
              <a:r>
                <a:rPr lang="en-US" altLang="zh-CN" sz="2800" dirty="0">
                  <a:solidFill>
                    <a:srgbClr val="FFFFFF"/>
                  </a:solidFill>
                  <a:latin typeface="黑体" panose="02010609060101010101" pitchFamily="49" charset="-122"/>
                  <a:ea typeface="黑体" panose="02010609060101010101" pitchFamily="49" charset="-122"/>
                </a:rPr>
                <a:t>1</a:t>
              </a:r>
              <a:endParaRPr lang="en-US" altLang="zh-CN" sz="2800" dirty="0">
                <a:solidFill>
                  <a:srgbClr val="FFFFFF"/>
                </a:solidFill>
                <a:latin typeface="黑体" panose="02010609060101010101" pitchFamily="49" charset="-122"/>
                <a:ea typeface="黑体" panose="02010609060101010101" pitchFamily="49" charset="-122"/>
              </a:endParaRPr>
            </a:p>
          </p:txBody>
        </p:sp>
        <p:pic>
          <p:nvPicPr>
            <p:cNvPr id="6" name="Picture 16"/>
            <p:cNvPicPr>
              <a:picLocks noChangeAspect="1"/>
            </p:cNvPicPr>
            <p:nvPr/>
          </p:nvPicPr>
          <p:blipFill>
            <a:blip r:embed="rId1"/>
            <a:stretch>
              <a:fillRect/>
            </a:stretch>
          </p:blipFill>
          <p:spPr>
            <a:xfrm>
              <a:off x="1006" y="1904"/>
              <a:ext cx="540" cy="203"/>
            </a:xfrm>
            <a:prstGeom prst="rect">
              <a:avLst/>
            </a:prstGeom>
            <a:noFill/>
            <a:ln w="9525">
              <a:noFill/>
            </a:ln>
          </p:spPr>
        </p:pic>
        <p:sp>
          <p:nvSpPr>
            <p:cNvPr id="7" name="Oval 17"/>
            <p:cNvSpPr/>
            <p:nvPr/>
          </p:nvSpPr>
          <p:spPr>
            <a:xfrm>
              <a:off x="1084" y="2451"/>
              <a:ext cx="383" cy="69"/>
            </a:xfrm>
            <a:prstGeom prst="ellipse">
              <a:avLst/>
            </a:prstGeom>
            <a:solidFill>
              <a:srgbClr val="989898">
                <a:alpha val="50195"/>
              </a:srgbClr>
            </a:solidFill>
            <a:ln w="9525">
              <a:noFill/>
            </a:ln>
          </p:spPr>
          <p:txBody>
            <a:bodyPr wrap="none" anchor="ctr"/>
            <a:p>
              <a:pPr lvl="0" hangingPunct="0">
                <a:lnSpc>
                  <a:spcPct val="93000"/>
                </a:lnSpc>
                <a:spcAft>
                  <a:spcPct val="0"/>
                </a:spcAft>
                <a:buFont typeface="Times New Roman" panose="02020603050405020304" pitchFamily="18" charset="0"/>
                <a:buNone/>
              </a:pPr>
              <a:endParaRPr lang="zh-CN" altLang="en-US" sz="2800" b="0" dirty="0">
                <a:solidFill>
                  <a:schemeClr val="tx1"/>
                </a:solidFill>
                <a:latin typeface="黑体" panose="02010609060101010101" pitchFamily="49" charset="-122"/>
                <a:ea typeface="黑体" panose="02010609060101010101" pitchFamily="49" charset="-122"/>
              </a:endParaRPr>
            </a:p>
          </p:txBody>
        </p:sp>
      </p:grpSp>
      <p:sp>
        <p:nvSpPr>
          <p:cNvPr id="8" name="文本框 7"/>
          <p:cNvSpPr txBox="1"/>
          <p:nvPr/>
        </p:nvSpPr>
        <p:spPr>
          <a:xfrm>
            <a:off x="1727835" y="2609215"/>
            <a:ext cx="2019300" cy="640080"/>
          </a:xfrm>
          <a:prstGeom prst="rect">
            <a:avLst/>
          </a:prstGeom>
          <a:noFill/>
        </p:spPr>
        <p:txBody>
          <a:bodyPr wrap="none" rtlCol="0" anchor="t">
            <a:spAutoFit/>
          </a:bodyPr>
          <a:p>
            <a:pPr>
              <a:buNone/>
            </a:pPr>
            <a:r>
              <a:rPr lang="zh-CN" altLang="en-US"/>
              <a:t>工作的总要求</a:t>
            </a:r>
            <a:endParaRPr lang="zh-CN" altLang="en-US"/>
          </a:p>
        </p:txBody>
      </p:sp>
      <p:sp>
        <p:nvSpPr>
          <p:cNvPr id="100" name="文本框 99"/>
          <p:cNvSpPr txBox="1"/>
          <p:nvPr/>
        </p:nvSpPr>
        <p:spPr>
          <a:xfrm>
            <a:off x="1731645" y="3460115"/>
            <a:ext cx="2497455" cy="640080"/>
          </a:xfrm>
          <a:prstGeom prst="rect">
            <a:avLst/>
          </a:prstGeom>
          <a:noFill/>
          <a:ln w="9525">
            <a:noFill/>
          </a:ln>
        </p:spPr>
        <p:txBody>
          <a:bodyPr wrap="square">
            <a:spAutoFit/>
          </a:bodyPr>
          <a:p>
            <a:pPr marL="0" algn="l">
              <a:buNone/>
            </a:pPr>
            <a:r>
              <a:rPr lang="zh-CN" altLang="en-US" u="none">
                <a:latin typeface="宋体" panose="02010600030101010101" pitchFamily="2" charset="-122"/>
                <a:cs typeface="方正小标宋简体" charset="0"/>
              </a:rPr>
              <a:t>工作的基本原则</a:t>
            </a:r>
            <a:endParaRPr lang="zh-CN" altLang="en-US" u="none">
              <a:latin typeface="宋体" panose="02010600030101010101" pitchFamily="2" charset="-122"/>
              <a:cs typeface="方正小标宋简体" charset="0"/>
            </a:endParaRPr>
          </a:p>
        </p:txBody>
      </p:sp>
      <p:sp>
        <p:nvSpPr>
          <p:cNvPr id="9" name="文本框 8"/>
          <p:cNvSpPr txBox="1"/>
          <p:nvPr/>
        </p:nvSpPr>
        <p:spPr>
          <a:xfrm>
            <a:off x="1703070" y="4460240"/>
            <a:ext cx="2382520" cy="640080"/>
          </a:xfrm>
          <a:prstGeom prst="rect">
            <a:avLst/>
          </a:prstGeom>
          <a:noFill/>
          <a:ln w="9525">
            <a:noFill/>
          </a:ln>
        </p:spPr>
        <p:txBody>
          <a:bodyPr wrap="square">
            <a:spAutoFit/>
          </a:bodyPr>
          <a:p>
            <a:pPr marL="0" algn="l">
              <a:buNone/>
            </a:pPr>
            <a:r>
              <a:rPr lang="zh-CN" altLang="en-US" u="none">
                <a:latin typeface="宋体" panose="02010600030101010101" pitchFamily="2" charset="-122"/>
                <a:cs typeface="方正小标宋简体" charset="0"/>
              </a:rPr>
              <a:t>工作的主要程序</a:t>
            </a:r>
            <a:endParaRPr lang="zh-CN" altLang="en-US" u="none">
              <a:latin typeface="宋体" panose="02010600030101010101" pitchFamily="2" charset="-122"/>
              <a:cs typeface="方正小标宋简体" charset="0"/>
            </a:endParaRPr>
          </a:p>
        </p:txBody>
      </p:sp>
      <p:sp>
        <p:nvSpPr>
          <p:cNvPr id="10" name="文本框 9"/>
          <p:cNvSpPr txBox="1"/>
          <p:nvPr/>
        </p:nvSpPr>
        <p:spPr>
          <a:xfrm>
            <a:off x="1655445" y="5392420"/>
            <a:ext cx="2325370" cy="640080"/>
          </a:xfrm>
          <a:prstGeom prst="rect">
            <a:avLst/>
          </a:prstGeom>
          <a:noFill/>
        </p:spPr>
        <p:txBody>
          <a:bodyPr wrap="none" rtlCol="0" anchor="t">
            <a:spAutoFit/>
          </a:bodyPr>
          <a:p>
            <a:pPr>
              <a:buNone/>
            </a:pPr>
            <a:r>
              <a:rPr lang="zh-CN" altLang="en-US">
                <a:latin typeface="宋体" panose="02010600030101010101" pitchFamily="2" charset="-122"/>
                <a:cs typeface="方正小标宋简体" charset="0"/>
                <a:sym typeface="+mn-ea"/>
              </a:rPr>
              <a:t>工作的纪律要求</a:t>
            </a:r>
            <a:endParaRPr lang="zh-CN" altLang="en-US"/>
          </a:p>
        </p:txBody>
      </p:sp>
      <p:pic>
        <p:nvPicPr>
          <p:cNvPr id="12" name="图片 11" descr="QQ截图20161013083056"/>
          <p:cNvPicPr>
            <a:picLocks noChangeAspect="1"/>
          </p:cNvPicPr>
          <p:nvPr/>
        </p:nvPicPr>
        <p:blipFill>
          <a:blip r:embed="rId2"/>
          <a:stretch>
            <a:fillRect/>
          </a:stretch>
        </p:blipFill>
        <p:spPr>
          <a:xfrm>
            <a:off x="5528945" y="1880870"/>
            <a:ext cx="4005580" cy="5408295"/>
          </a:xfrm>
          <a:prstGeom prst="rect">
            <a:avLst/>
          </a:prstGeom>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174" name="Group 7"/>
          <p:cNvGrpSpPr/>
          <p:nvPr/>
        </p:nvGrpSpPr>
        <p:grpSpPr>
          <a:xfrm>
            <a:off x="641985" y="1397635"/>
            <a:ext cx="5314315" cy="802005"/>
            <a:chOff x="662" y="2225"/>
            <a:chExt cx="2751" cy="1247"/>
          </a:xfrm>
        </p:grpSpPr>
        <p:sp>
          <p:nvSpPr>
            <p:cNvPr id="7175" name="Rectangle 8"/>
            <p:cNvSpPr/>
            <p:nvPr/>
          </p:nvSpPr>
          <p:spPr>
            <a:xfrm>
              <a:off x="662" y="3098"/>
              <a:ext cx="2751" cy="374"/>
            </a:xfrm>
            <a:prstGeom prst="rect">
              <a:avLst/>
            </a:prstGeom>
            <a:gradFill rotWithShape="0">
              <a:gsLst>
                <a:gs pos="0">
                  <a:srgbClr val="EFD006"/>
                </a:gs>
                <a:gs pos="100000">
                  <a:srgbClr val="FCE980"/>
                </a:gs>
              </a:gsLst>
              <a:lin ang="10800000" scaled="1"/>
              <a:tileRect/>
            </a:gradFill>
            <a:ln w="36000" cap="flat" cmpd="sng">
              <a:solidFill>
                <a:srgbClr val="EFD006"/>
              </a:solidFill>
              <a:prstDash val="solid"/>
              <a:round/>
              <a:headEnd type="none" w="med" len="med"/>
              <a:tailEnd type="none" w="med" len="med"/>
            </a:ln>
          </p:spPr>
          <p:txBody>
            <a:bodyPr lIns="1818000" tIns="74340" rIns="378000" bIns="63000" anchor="ctr"/>
            <a:p>
              <a:pPr lvl="0" defTabSz="0" hangingPunct="0">
                <a:lnSpc>
                  <a:spcPct val="95000"/>
                </a:lnSpc>
                <a:spcAft>
                  <a:spcPct val="0"/>
                </a:spcAft>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ltLang="zh-CN" sz="2800" b="0" dirty="0">
                <a:solidFill>
                  <a:srgbClr val="FFFFFF"/>
                </a:solidFill>
                <a:latin typeface="黑体" panose="02010609060101010101" pitchFamily="49" charset="-122"/>
                <a:ea typeface="黑体" panose="02010609060101010101" pitchFamily="49" charset="-122"/>
              </a:endParaRPr>
            </a:p>
          </p:txBody>
        </p:sp>
        <p:sp>
          <p:nvSpPr>
            <p:cNvPr id="7176" name="Oval 9"/>
            <p:cNvSpPr/>
            <p:nvPr/>
          </p:nvSpPr>
          <p:spPr>
            <a:xfrm>
              <a:off x="930" y="2225"/>
              <a:ext cx="458" cy="873"/>
            </a:xfrm>
            <a:prstGeom prst="ellipse">
              <a:avLst/>
            </a:prstGeom>
            <a:gradFill rotWithShape="0">
              <a:gsLst>
                <a:gs pos="0">
                  <a:srgbClr val="A80404"/>
                </a:gs>
                <a:gs pos="100000">
                  <a:srgbClr val="D26163"/>
                </a:gs>
              </a:gsLst>
              <a:lin ang="16200000" scaled="1"/>
              <a:tileRect/>
            </a:gradFill>
            <a:ln w="36000" cap="flat" cmpd="sng">
              <a:solidFill>
                <a:srgbClr val="A80404"/>
              </a:solidFill>
              <a:prstDash val="solid"/>
              <a:round/>
              <a:headEnd type="none" w="med" len="med"/>
              <a:tailEnd type="none" w="med" len="med"/>
            </a:ln>
          </p:spPr>
          <p:txBody>
            <a:bodyPr lIns="108000" tIns="98280" rIns="108000" bIns="63000" anchor="ctr"/>
            <a:p>
              <a:pPr lvl="0" algn="ctr" defTabSz="0" hangingPunct="0">
                <a:lnSpc>
                  <a:spcPct val="93000"/>
                </a:lnSpc>
                <a:spcAft>
                  <a:spcPct val="0"/>
                </a:spcAft>
                <a:buFont typeface="Times New Roman" panose="02020603050405020304" pitchFamily="18" charset="0"/>
                <a:buNone/>
                <a:tabLst>
                  <a:tab pos="723900" algn="l"/>
                </a:tabLst>
              </a:pPr>
              <a:r>
                <a:rPr lang="en-US" altLang="zh-CN" sz="2800" dirty="0">
                  <a:solidFill>
                    <a:srgbClr val="FFFFFF"/>
                  </a:solidFill>
                  <a:latin typeface="黑体" panose="02010609060101010101" pitchFamily="49" charset="-122"/>
                  <a:ea typeface="黑体" panose="02010609060101010101" pitchFamily="49" charset="-122"/>
                </a:rPr>
                <a:t>3</a:t>
              </a:r>
              <a:endParaRPr lang="en-US" altLang="zh-CN" sz="2800" dirty="0">
                <a:solidFill>
                  <a:srgbClr val="FFFFFF"/>
                </a:solidFill>
                <a:latin typeface="黑体" panose="02010609060101010101" pitchFamily="49" charset="-122"/>
                <a:ea typeface="黑体" panose="02010609060101010101" pitchFamily="49" charset="-122"/>
              </a:endParaRPr>
            </a:p>
          </p:txBody>
        </p:sp>
        <p:pic>
          <p:nvPicPr>
            <p:cNvPr id="7177" name="Picture 10"/>
            <p:cNvPicPr>
              <a:picLocks noChangeAspect="1"/>
            </p:cNvPicPr>
            <p:nvPr/>
          </p:nvPicPr>
          <p:blipFill>
            <a:blip r:embed="rId1"/>
            <a:stretch>
              <a:fillRect/>
            </a:stretch>
          </p:blipFill>
          <p:spPr>
            <a:xfrm>
              <a:off x="1006" y="2765"/>
              <a:ext cx="307" cy="203"/>
            </a:xfrm>
            <a:prstGeom prst="rect">
              <a:avLst/>
            </a:prstGeom>
            <a:noFill/>
            <a:ln w="9525">
              <a:noFill/>
            </a:ln>
          </p:spPr>
        </p:pic>
        <p:sp>
          <p:nvSpPr>
            <p:cNvPr id="7178" name="Oval 11"/>
            <p:cNvSpPr/>
            <p:nvPr/>
          </p:nvSpPr>
          <p:spPr>
            <a:xfrm>
              <a:off x="1084" y="3312"/>
              <a:ext cx="383" cy="69"/>
            </a:xfrm>
            <a:prstGeom prst="ellipse">
              <a:avLst/>
            </a:prstGeom>
            <a:solidFill>
              <a:srgbClr val="989898">
                <a:alpha val="50195"/>
              </a:srgbClr>
            </a:solidFill>
            <a:ln w="9525">
              <a:noFill/>
            </a:ln>
          </p:spPr>
          <p:txBody>
            <a:bodyPr wrap="none" anchor="ctr"/>
            <a:p>
              <a:pPr lvl="0" hangingPunct="0">
                <a:lnSpc>
                  <a:spcPct val="93000"/>
                </a:lnSpc>
                <a:spcAft>
                  <a:spcPct val="0"/>
                </a:spcAft>
                <a:buFont typeface="Times New Roman" panose="02020603050405020304" pitchFamily="18" charset="0"/>
                <a:buNone/>
              </a:pPr>
              <a:endParaRPr lang="zh-CN" altLang="en-US" sz="2800" b="0" dirty="0">
                <a:solidFill>
                  <a:schemeClr val="tx1"/>
                </a:solidFill>
                <a:latin typeface="黑体" panose="02010609060101010101" pitchFamily="49" charset="-122"/>
                <a:ea typeface="黑体" panose="02010609060101010101" pitchFamily="49" charset="-122"/>
              </a:endParaRPr>
            </a:p>
          </p:txBody>
        </p:sp>
      </p:grpSp>
      <p:sp>
        <p:nvSpPr>
          <p:cNvPr id="4" name="文本框 3"/>
          <p:cNvSpPr txBox="1"/>
          <p:nvPr/>
        </p:nvSpPr>
        <p:spPr>
          <a:xfrm>
            <a:off x="1979930" y="1259205"/>
            <a:ext cx="4115435" cy="731520"/>
          </a:xfrm>
          <a:prstGeom prst="rect">
            <a:avLst/>
          </a:prstGeom>
          <a:noFill/>
        </p:spPr>
        <p:txBody>
          <a:bodyPr wrap="none" rtlCol="0" anchor="t">
            <a:spAutoFit/>
          </a:bodyPr>
          <a:p>
            <a:pPr>
              <a:buNone/>
            </a:pPr>
            <a:r>
              <a:rPr lang="zh-CN" altLang="en-US" sz="2800">
                <a:latin typeface="宋体" panose="02010600030101010101" pitchFamily="2" charset="-122"/>
                <a:cs typeface="方正小标宋简体" charset="0"/>
                <a:sym typeface="+mn-ea"/>
              </a:rPr>
              <a:t>发展党员工作的主要程序</a:t>
            </a:r>
            <a:endParaRPr lang="zh-CN" altLang="en-US" sz="2800">
              <a:latin typeface="宋体" panose="02010600030101010101" pitchFamily="2" charset="-122"/>
              <a:cs typeface="方正小标宋简体" charset="0"/>
              <a:sym typeface="+mn-ea"/>
            </a:endParaRPr>
          </a:p>
        </p:txBody>
      </p:sp>
      <p:sp>
        <p:nvSpPr>
          <p:cNvPr id="100" name="文本框 99"/>
          <p:cNvSpPr txBox="1"/>
          <p:nvPr/>
        </p:nvSpPr>
        <p:spPr>
          <a:xfrm>
            <a:off x="1422400" y="2389505"/>
            <a:ext cx="3493770" cy="731520"/>
          </a:xfrm>
          <a:prstGeom prst="rect">
            <a:avLst/>
          </a:prstGeom>
          <a:noFill/>
          <a:ln w="9525">
            <a:noFill/>
          </a:ln>
        </p:spPr>
        <p:txBody>
          <a:bodyPr wrap="square">
            <a:spAutoFit/>
          </a:bodyPr>
          <a:p>
            <a:pPr marL="0" algn="l">
              <a:buNone/>
            </a:pPr>
            <a:r>
              <a:rPr lang="zh-CN" altLang="en-US" sz="2800" b="0" u="none">
                <a:ln w="22225">
                  <a:solidFill>
                    <a:schemeClr val="accent2"/>
                  </a:solidFill>
                  <a:prstDash val="solid"/>
                </a:ln>
                <a:solidFill>
                  <a:schemeClr val="accent2">
                    <a:lumMod val="40000"/>
                    <a:lumOff val="60000"/>
                  </a:schemeClr>
                </a:solidFill>
                <a:effectLst/>
                <a:latin typeface="黑体" panose="02010609060101010101" pitchFamily="49" charset="-122"/>
                <a:ea typeface="黑体" panose="02010609060101010101" pitchFamily="49" charset="-122"/>
                <a:cs typeface="黑体" panose="02010609060101010101" pitchFamily="49" charset="-122"/>
              </a:rPr>
              <a:t>三、确定发展对象</a:t>
            </a:r>
            <a:endParaRPr lang="zh-CN" altLang="en-US" sz="2800" b="0" u="none">
              <a:ln w="22225">
                <a:solidFill>
                  <a:schemeClr val="accent2"/>
                </a:solidFill>
                <a:prstDash val="solid"/>
              </a:ln>
              <a:solidFill>
                <a:schemeClr val="accent2">
                  <a:lumMod val="40000"/>
                  <a:lumOff val="60000"/>
                </a:schemeClr>
              </a:solidFill>
              <a:effectLst/>
              <a:latin typeface="黑体" panose="02010609060101010101" pitchFamily="49" charset="-122"/>
              <a:ea typeface="黑体" panose="02010609060101010101" pitchFamily="49" charset="-122"/>
              <a:cs typeface="黑体" panose="02010609060101010101" pitchFamily="49" charset="-122"/>
            </a:endParaRPr>
          </a:p>
        </p:txBody>
      </p:sp>
      <p:sp>
        <p:nvSpPr>
          <p:cNvPr id="5" name="文本框 4"/>
          <p:cNvSpPr txBox="1"/>
          <p:nvPr/>
        </p:nvSpPr>
        <p:spPr>
          <a:xfrm>
            <a:off x="1159510" y="3268345"/>
            <a:ext cx="6094730" cy="640080"/>
          </a:xfrm>
          <a:prstGeom prst="rect">
            <a:avLst/>
          </a:prstGeom>
          <a:noFill/>
          <a:ln w="9525">
            <a:noFill/>
          </a:ln>
        </p:spPr>
        <p:txBody>
          <a:bodyPr wrap="square">
            <a:spAutoFit/>
          </a:bodyPr>
          <a:p>
            <a:pPr marL="0" algn="l">
              <a:buNone/>
            </a:pPr>
            <a:r>
              <a:rPr lang="zh-CN" altLang="en-US" u="none">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cs typeface="黑体" panose="02010609060101010101" pitchFamily="49" charset="-122"/>
              </a:rPr>
              <a:t>（二）</a:t>
            </a:r>
            <a:r>
              <a:rPr lang="zh-CN" altLang="en-US">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cs typeface="黑体" panose="02010609060101010101" pitchFamily="49" charset="-122"/>
                <a:sym typeface="+mn-ea"/>
              </a:rPr>
              <a:t>确定年度发展对象后的工作</a:t>
            </a:r>
            <a:endParaRPr lang="zh-CN" altLang="en-US" u="none">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6" name="文本框 5"/>
          <p:cNvSpPr txBox="1"/>
          <p:nvPr/>
        </p:nvSpPr>
        <p:spPr>
          <a:xfrm>
            <a:off x="1422400" y="4055110"/>
            <a:ext cx="5400675" cy="640080"/>
          </a:xfrm>
          <a:prstGeom prst="rect">
            <a:avLst/>
          </a:prstGeom>
          <a:noFill/>
          <a:ln w="9525">
            <a:noFill/>
          </a:ln>
        </p:spPr>
        <p:txBody>
          <a:bodyPr wrap="square">
            <a:spAutoFit/>
          </a:bodyPr>
          <a:p>
            <a:pPr marL="0" indent="0" algn="l"/>
            <a:r>
              <a:rPr lang="en-US" altLang="zh-CN" b="0" u="none">
                <a:solidFill>
                  <a:srgbClr val="FF0000"/>
                </a:solidFill>
                <a:latin typeface="黑体" panose="02010609060101010101" pitchFamily="49" charset="-122"/>
                <a:ea typeface="黑体" panose="02010609060101010101" pitchFamily="49" charset="-122"/>
                <a:cs typeface="黑体" panose="02010609060101010101" pitchFamily="49" charset="-122"/>
              </a:rPr>
              <a:t>2. </a:t>
            </a:r>
            <a:r>
              <a:rPr lang="zh-CN" altLang="en-US" b="0" u="none">
                <a:solidFill>
                  <a:srgbClr val="FF0000"/>
                </a:solidFill>
                <a:latin typeface="黑体" panose="02010609060101010101" pitchFamily="49" charset="-122"/>
                <a:ea typeface="黑体" panose="02010609060101010101" pitchFamily="49" charset="-122"/>
                <a:cs typeface="黑体" panose="02010609060101010101" pitchFamily="49" charset="-122"/>
              </a:rPr>
              <a:t>确定入党介绍人</a:t>
            </a:r>
            <a:endParaRPr lang="zh-CN" altLang="en-US" b="0" u="none">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7" name="文本框 6"/>
          <p:cNvSpPr txBox="1"/>
          <p:nvPr/>
        </p:nvSpPr>
        <p:spPr>
          <a:xfrm>
            <a:off x="1422400" y="4928235"/>
            <a:ext cx="7815580" cy="1366520"/>
          </a:xfrm>
          <a:prstGeom prst="rect">
            <a:avLst/>
          </a:prstGeom>
          <a:noFill/>
          <a:ln w="9525">
            <a:noFill/>
          </a:ln>
        </p:spPr>
        <p:txBody>
          <a:bodyPr wrap="square">
            <a:spAutoFit/>
          </a:bodyPr>
          <a:p>
            <a:pPr marL="0" indent="0" algn="l"/>
            <a:r>
              <a:rPr sz="2400" b="0" u="none">
                <a:solidFill>
                  <a:srgbClr val="FF0000"/>
                </a:solidFill>
                <a:latin typeface="华文隶书" panose="02010800040101010101" charset="-122"/>
                <a:ea typeface="华文隶书" panose="02010800040101010101" charset="-122"/>
                <a:cs typeface="黑体" panose="02010609060101010101" pitchFamily="49" charset="-122"/>
              </a:rPr>
              <a:t> </a:t>
            </a:r>
            <a:r>
              <a:rPr lang="zh-CN" sz="2400" b="0" u="none">
                <a:solidFill>
                  <a:schemeClr val="tx1"/>
                </a:solidFill>
                <a:latin typeface="华文隶书" panose="02010800040101010101" charset="-122"/>
                <a:ea typeface="华文隶书" panose="02010800040101010101" charset="-122"/>
                <a:cs typeface="黑体" panose="02010609060101010101" pitchFamily="49" charset="-122"/>
              </a:rPr>
              <a:t>（</a:t>
            </a:r>
            <a:r>
              <a:rPr lang="en-US" altLang="zh-CN" sz="2400" b="0" u="none">
                <a:solidFill>
                  <a:schemeClr val="tx1"/>
                </a:solidFill>
                <a:latin typeface="华文隶书" panose="02010800040101010101" charset="-122"/>
                <a:ea typeface="华文隶书" panose="02010800040101010101" charset="-122"/>
                <a:cs typeface="黑体" panose="02010609060101010101" pitchFamily="49" charset="-122"/>
              </a:rPr>
              <a:t>1</a:t>
            </a:r>
            <a:r>
              <a:rPr lang="zh-CN" sz="2400" b="0" u="none">
                <a:solidFill>
                  <a:schemeClr val="tx1"/>
                </a:solidFill>
                <a:latin typeface="华文隶书" panose="02010800040101010101" charset="-122"/>
                <a:ea typeface="华文隶书" panose="02010800040101010101" charset="-122"/>
                <a:cs typeface="黑体" panose="02010609060101010101" pitchFamily="49" charset="-122"/>
              </a:rPr>
              <a:t>）入学介绍人的条件</a:t>
            </a:r>
            <a:endParaRPr lang="zh-CN" sz="2400" b="0" u="none">
              <a:solidFill>
                <a:schemeClr val="tx1"/>
              </a:solidFill>
              <a:latin typeface="华文隶书" panose="02010800040101010101" charset="-122"/>
              <a:ea typeface="华文隶书" panose="02010800040101010101" charset="-122"/>
              <a:cs typeface="黑体" panose="02010609060101010101" pitchFamily="49" charset="-122"/>
            </a:endParaRPr>
          </a:p>
          <a:p>
            <a:pPr marL="0" indent="0" algn="l"/>
            <a:r>
              <a:rPr lang="zh-CN" b="0" u="none">
                <a:solidFill>
                  <a:srgbClr val="FF0000"/>
                </a:solidFill>
                <a:latin typeface="华文隶书" panose="02010800040101010101" charset="-122"/>
                <a:ea typeface="华文隶书" panose="02010800040101010101" charset="-122"/>
                <a:cs typeface="黑体" panose="02010609060101010101" pitchFamily="49" charset="-122"/>
              </a:rPr>
              <a:t>（</a:t>
            </a:r>
            <a:r>
              <a:rPr lang="en-US" altLang="zh-CN" b="0" u="none">
                <a:solidFill>
                  <a:srgbClr val="FF0000"/>
                </a:solidFill>
                <a:latin typeface="华文隶书" panose="02010800040101010101" charset="-122"/>
                <a:ea typeface="华文隶书" panose="02010800040101010101" charset="-122"/>
                <a:cs typeface="黑体" panose="02010609060101010101" pitchFamily="49" charset="-122"/>
              </a:rPr>
              <a:t>2</a:t>
            </a:r>
            <a:r>
              <a:rPr lang="zh-CN" b="0" u="none">
                <a:solidFill>
                  <a:srgbClr val="FF0000"/>
                </a:solidFill>
                <a:latin typeface="华文隶书" panose="02010800040101010101" charset="-122"/>
                <a:ea typeface="华文隶书" panose="02010800040101010101" charset="-122"/>
                <a:cs typeface="黑体" panose="02010609060101010101" pitchFamily="49" charset="-122"/>
              </a:rPr>
              <a:t>）入党介绍人的职责</a:t>
            </a:r>
            <a:endParaRPr lang="zh-CN" b="0" u="none">
              <a:solidFill>
                <a:srgbClr val="FF0000"/>
              </a:solidFill>
              <a:latin typeface="华文隶书" panose="02010800040101010101" charset="-122"/>
              <a:ea typeface="华文隶书" panose="02010800040101010101" charset="-122"/>
              <a:cs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174" name="Group 7"/>
          <p:cNvGrpSpPr/>
          <p:nvPr/>
        </p:nvGrpSpPr>
        <p:grpSpPr>
          <a:xfrm>
            <a:off x="641985" y="1397635"/>
            <a:ext cx="5314315" cy="802005"/>
            <a:chOff x="662" y="2225"/>
            <a:chExt cx="2751" cy="1247"/>
          </a:xfrm>
        </p:grpSpPr>
        <p:sp>
          <p:nvSpPr>
            <p:cNvPr id="7175" name="Rectangle 8"/>
            <p:cNvSpPr/>
            <p:nvPr/>
          </p:nvSpPr>
          <p:spPr>
            <a:xfrm>
              <a:off x="662" y="3098"/>
              <a:ext cx="2751" cy="374"/>
            </a:xfrm>
            <a:prstGeom prst="rect">
              <a:avLst/>
            </a:prstGeom>
            <a:gradFill rotWithShape="0">
              <a:gsLst>
                <a:gs pos="0">
                  <a:srgbClr val="EFD006"/>
                </a:gs>
                <a:gs pos="100000">
                  <a:srgbClr val="FCE980"/>
                </a:gs>
              </a:gsLst>
              <a:lin ang="10800000" scaled="1"/>
              <a:tileRect/>
            </a:gradFill>
            <a:ln w="36000" cap="flat" cmpd="sng">
              <a:solidFill>
                <a:srgbClr val="EFD006"/>
              </a:solidFill>
              <a:prstDash val="solid"/>
              <a:round/>
              <a:headEnd type="none" w="med" len="med"/>
              <a:tailEnd type="none" w="med" len="med"/>
            </a:ln>
          </p:spPr>
          <p:txBody>
            <a:bodyPr lIns="1818000" tIns="74340" rIns="378000" bIns="63000" anchor="ctr"/>
            <a:p>
              <a:pPr lvl="0" defTabSz="0" hangingPunct="0">
                <a:lnSpc>
                  <a:spcPct val="95000"/>
                </a:lnSpc>
                <a:spcAft>
                  <a:spcPct val="0"/>
                </a:spcAft>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ltLang="zh-CN" sz="2800" b="0" dirty="0">
                <a:solidFill>
                  <a:srgbClr val="FFFFFF"/>
                </a:solidFill>
                <a:latin typeface="黑体" panose="02010609060101010101" pitchFamily="49" charset="-122"/>
                <a:ea typeface="黑体" panose="02010609060101010101" pitchFamily="49" charset="-122"/>
              </a:endParaRPr>
            </a:p>
          </p:txBody>
        </p:sp>
        <p:sp>
          <p:nvSpPr>
            <p:cNvPr id="7176" name="Oval 9"/>
            <p:cNvSpPr/>
            <p:nvPr/>
          </p:nvSpPr>
          <p:spPr>
            <a:xfrm>
              <a:off x="930" y="2225"/>
              <a:ext cx="458" cy="873"/>
            </a:xfrm>
            <a:prstGeom prst="ellipse">
              <a:avLst/>
            </a:prstGeom>
            <a:gradFill rotWithShape="0">
              <a:gsLst>
                <a:gs pos="0">
                  <a:srgbClr val="A80404"/>
                </a:gs>
                <a:gs pos="100000">
                  <a:srgbClr val="D26163"/>
                </a:gs>
              </a:gsLst>
              <a:lin ang="16200000" scaled="1"/>
              <a:tileRect/>
            </a:gradFill>
            <a:ln w="36000" cap="flat" cmpd="sng">
              <a:solidFill>
                <a:srgbClr val="A80404"/>
              </a:solidFill>
              <a:prstDash val="solid"/>
              <a:round/>
              <a:headEnd type="none" w="med" len="med"/>
              <a:tailEnd type="none" w="med" len="med"/>
            </a:ln>
          </p:spPr>
          <p:txBody>
            <a:bodyPr lIns="108000" tIns="98280" rIns="108000" bIns="63000" anchor="ctr"/>
            <a:p>
              <a:pPr lvl="0" algn="ctr" defTabSz="0" hangingPunct="0">
                <a:lnSpc>
                  <a:spcPct val="93000"/>
                </a:lnSpc>
                <a:spcAft>
                  <a:spcPct val="0"/>
                </a:spcAft>
                <a:buFont typeface="Times New Roman" panose="02020603050405020304" pitchFamily="18" charset="0"/>
                <a:buNone/>
                <a:tabLst>
                  <a:tab pos="723900" algn="l"/>
                </a:tabLst>
              </a:pPr>
              <a:r>
                <a:rPr lang="en-US" altLang="zh-CN" sz="2800" dirty="0">
                  <a:solidFill>
                    <a:srgbClr val="FFFFFF"/>
                  </a:solidFill>
                  <a:latin typeface="黑体" panose="02010609060101010101" pitchFamily="49" charset="-122"/>
                  <a:ea typeface="黑体" panose="02010609060101010101" pitchFamily="49" charset="-122"/>
                </a:rPr>
                <a:t>3</a:t>
              </a:r>
              <a:endParaRPr lang="en-US" altLang="zh-CN" sz="2800" dirty="0">
                <a:solidFill>
                  <a:srgbClr val="FFFFFF"/>
                </a:solidFill>
                <a:latin typeface="黑体" panose="02010609060101010101" pitchFamily="49" charset="-122"/>
                <a:ea typeface="黑体" panose="02010609060101010101" pitchFamily="49" charset="-122"/>
              </a:endParaRPr>
            </a:p>
          </p:txBody>
        </p:sp>
        <p:pic>
          <p:nvPicPr>
            <p:cNvPr id="7177" name="Picture 10"/>
            <p:cNvPicPr>
              <a:picLocks noChangeAspect="1"/>
            </p:cNvPicPr>
            <p:nvPr/>
          </p:nvPicPr>
          <p:blipFill>
            <a:blip r:embed="rId1"/>
            <a:stretch>
              <a:fillRect/>
            </a:stretch>
          </p:blipFill>
          <p:spPr>
            <a:xfrm>
              <a:off x="1006" y="2765"/>
              <a:ext cx="307" cy="203"/>
            </a:xfrm>
            <a:prstGeom prst="rect">
              <a:avLst/>
            </a:prstGeom>
            <a:noFill/>
            <a:ln w="9525">
              <a:noFill/>
            </a:ln>
          </p:spPr>
        </p:pic>
        <p:sp>
          <p:nvSpPr>
            <p:cNvPr id="7178" name="Oval 11"/>
            <p:cNvSpPr/>
            <p:nvPr/>
          </p:nvSpPr>
          <p:spPr>
            <a:xfrm>
              <a:off x="1084" y="3312"/>
              <a:ext cx="383" cy="69"/>
            </a:xfrm>
            <a:prstGeom prst="ellipse">
              <a:avLst/>
            </a:prstGeom>
            <a:solidFill>
              <a:srgbClr val="989898">
                <a:alpha val="50195"/>
              </a:srgbClr>
            </a:solidFill>
            <a:ln w="9525">
              <a:noFill/>
            </a:ln>
          </p:spPr>
          <p:txBody>
            <a:bodyPr wrap="none" anchor="ctr"/>
            <a:p>
              <a:pPr lvl="0" hangingPunct="0">
                <a:lnSpc>
                  <a:spcPct val="93000"/>
                </a:lnSpc>
                <a:spcAft>
                  <a:spcPct val="0"/>
                </a:spcAft>
                <a:buFont typeface="Times New Roman" panose="02020603050405020304" pitchFamily="18" charset="0"/>
                <a:buNone/>
              </a:pPr>
              <a:endParaRPr lang="zh-CN" altLang="en-US" sz="2800" b="0" dirty="0">
                <a:solidFill>
                  <a:schemeClr val="tx1"/>
                </a:solidFill>
                <a:latin typeface="黑体" panose="02010609060101010101" pitchFamily="49" charset="-122"/>
                <a:ea typeface="黑体" panose="02010609060101010101" pitchFamily="49" charset="-122"/>
              </a:endParaRPr>
            </a:p>
          </p:txBody>
        </p:sp>
      </p:grpSp>
      <p:sp>
        <p:nvSpPr>
          <p:cNvPr id="4" name="文本框 3"/>
          <p:cNvSpPr txBox="1"/>
          <p:nvPr/>
        </p:nvSpPr>
        <p:spPr>
          <a:xfrm>
            <a:off x="1979930" y="1259205"/>
            <a:ext cx="4115435" cy="731520"/>
          </a:xfrm>
          <a:prstGeom prst="rect">
            <a:avLst/>
          </a:prstGeom>
          <a:noFill/>
        </p:spPr>
        <p:txBody>
          <a:bodyPr wrap="none" rtlCol="0" anchor="t">
            <a:spAutoFit/>
          </a:bodyPr>
          <a:p>
            <a:pPr>
              <a:buNone/>
            </a:pPr>
            <a:r>
              <a:rPr lang="zh-CN" altLang="en-US" sz="2800">
                <a:latin typeface="宋体" panose="02010600030101010101" pitchFamily="2" charset="-122"/>
                <a:cs typeface="方正小标宋简体" charset="0"/>
                <a:sym typeface="+mn-ea"/>
              </a:rPr>
              <a:t>发展党员工作的主要程序</a:t>
            </a:r>
            <a:endParaRPr lang="zh-CN" altLang="en-US" sz="2800">
              <a:latin typeface="宋体" panose="02010600030101010101" pitchFamily="2" charset="-122"/>
              <a:cs typeface="方正小标宋简体" charset="0"/>
              <a:sym typeface="+mn-ea"/>
            </a:endParaRPr>
          </a:p>
        </p:txBody>
      </p:sp>
      <p:sp>
        <p:nvSpPr>
          <p:cNvPr id="100" name="文本框 99"/>
          <p:cNvSpPr txBox="1"/>
          <p:nvPr/>
        </p:nvSpPr>
        <p:spPr>
          <a:xfrm>
            <a:off x="1422400" y="2389505"/>
            <a:ext cx="3493770" cy="731520"/>
          </a:xfrm>
          <a:prstGeom prst="rect">
            <a:avLst/>
          </a:prstGeom>
          <a:noFill/>
          <a:ln w="9525">
            <a:noFill/>
          </a:ln>
        </p:spPr>
        <p:txBody>
          <a:bodyPr wrap="square">
            <a:spAutoFit/>
          </a:bodyPr>
          <a:p>
            <a:pPr marL="0" algn="l">
              <a:buNone/>
            </a:pPr>
            <a:r>
              <a:rPr lang="zh-CN" altLang="en-US" sz="2800" b="0" u="none">
                <a:ln w="22225">
                  <a:solidFill>
                    <a:schemeClr val="accent2"/>
                  </a:solidFill>
                  <a:prstDash val="solid"/>
                </a:ln>
                <a:solidFill>
                  <a:schemeClr val="accent2">
                    <a:lumMod val="40000"/>
                    <a:lumOff val="60000"/>
                  </a:schemeClr>
                </a:solidFill>
                <a:effectLst/>
                <a:latin typeface="黑体" panose="02010609060101010101" pitchFamily="49" charset="-122"/>
                <a:ea typeface="黑体" panose="02010609060101010101" pitchFamily="49" charset="-122"/>
                <a:cs typeface="黑体" panose="02010609060101010101" pitchFamily="49" charset="-122"/>
              </a:rPr>
              <a:t>三、确定发展对象</a:t>
            </a:r>
            <a:endParaRPr lang="zh-CN" altLang="en-US" sz="2800" b="0" u="none">
              <a:ln w="22225">
                <a:solidFill>
                  <a:schemeClr val="accent2"/>
                </a:solidFill>
                <a:prstDash val="solid"/>
              </a:ln>
              <a:solidFill>
                <a:schemeClr val="accent2">
                  <a:lumMod val="40000"/>
                  <a:lumOff val="60000"/>
                </a:schemeClr>
              </a:solidFill>
              <a:effectLst/>
              <a:latin typeface="黑体" panose="02010609060101010101" pitchFamily="49" charset="-122"/>
              <a:ea typeface="黑体" panose="02010609060101010101" pitchFamily="49" charset="-122"/>
              <a:cs typeface="黑体" panose="02010609060101010101" pitchFamily="49" charset="-122"/>
            </a:endParaRPr>
          </a:p>
        </p:txBody>
      </p:sp>
      <p:sp>
        <p:nvSpPr>
          <p:cNvPr id="5" name="文本框 4"/>
          <p:cNvSpPr txBox="1"/>
          <p:nvPr/>
        </p:nvSpPr>
        <p:spPr>
          <a:xfrm>
            <a:off x="1159510" y="3121025"/>
            <a:ext cx="6094730" cy="640080"/>
          </a:xfrm>
          <a:prstGeom prst="rect">
            <a:avLst/>
          </a:prstGeom>
          <a:noFill/>
          <a:ln w="9525">
            <a:noFill/>
          </a:ln>
        </p:spPr>
        <p:txBody>
          <a:bodyPr wrap="square">
            <a:spAutoFit/>
          </a:bodyPr>
          <a:p>
            <a:pPr marL="0" algn="l">
              <a:buNone/>
            </a:pPr>
            <a:r>
              <a:rPr lang="zh-CN" altLang="en-US" u="none">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cs typeface="黑体" panose="02010609060101010101" pitchFamily="49" charset="-122"/>
              </a:rPr>
              <a:t>（二）</a:t>
            </a:r>
            <a:r>
              <a:rPr lang="zh-CN" altLang="en-US">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cs typeface="黑体" panose="02010609060101010101" pitchFamily="49" charset="-122"/>
                <a:sym typeface="+mn-ea"/>
              </a:rPr>
              <a:t>确定年度发展对象后的工作</a:t>
            </a:r>
            <a:endParaRPr lang="zh-CN" altLang="en-US" u="none">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6" name="文本框 5"/>
          <p:cNvSpPr txBox="1"/>
          <p:nvPr/>
        </p:nvSpPr>
        <p:spPr>
          <a:xfrm>
            <a:off x="1306830" y="3806190"/>
            <a:ext cx="5400675" cy="640080"/>
          </a:xfrm>
          <a:prstGeom prst="rect">
            <a:avLst/>
          </a:prstGeom>
          <a:noFill/>
          <a:ln w="9525">
            <a:noFill/>
          </a:ln>
        </p:spPr>
        <p:txBody>
          <a:bodyPr wrap="square">
            <a:spAutoFit/>
          </a:bodyPr>
          <a:p>
            <a:pPr marL="0" indent="0" algn="l"/>
            <a:r>
              <a:rPr lang="en-US" altLang="zh-CN" b="0" u="none">
                <a:solidFill>
                  <a:srgbClr val="FF0000"/>
                </a:solidFill>
                <a:latin typeface="黑体" panose="02010609060101010101" pitchFamily="49" charset="-122"/>
                <a:ea typeface="黑体" panose="02010609060101010101" pitchFamily="49" charset="-122"/>
                <a:cs typeface="黑体" panose="02010609060101010101" pitchFamily="49" charset="-122"/>
              </a:rPr>
              <a:t>3. </a:t>
            </a:r>
            <a:r>
              <a:rPr lang="zh-CN" altLang="en-US" b="0" u="none">
                <a:solidFill>
                  <a:srgbClr val="FF0000"/>
                </a:solidFill>
                <a:latin typeface="黑体" panose="02010609060101010101" pitchFamily="49" charset="-122"/>
                <a:ea typeface="黑体" panose="02010609060101010101" pitchFamily="49" charset="-122"/>
                <a:cs typeface="黑体" panose="02010609060101010101" pitchFamily="49" charset="-122"/>
              </a:rPr>
              <a:t>对发展对象进行政治审查</a:t>
            </a:r>
            <a:endParaRPr lang="zh-CN" altLang="en-US" b="0" u="none">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7" name="文本框 6"/>
          <p:cNvSpPr txBox="1"/>
          <p:nvPr/>
        </p:nvSpPr>
        <p:spPr>
          <a:xfrm>
            <a:off x="1057910" y="4446270"/>
            <a:ext cx="8382000" cy="2509520"/>
          </a:xfrm>
          <a:prstGeom prst="rect">
            <a:avLst/>
          </a:prstGeom>
          <a:noFill/>
          <a:ln w="9525">
            <a:noFill/>
          </a:ln>
        </p:spPr>
        <p:txBody>
          <a:bodyPr wrap="square">
            <a:spAutoFit/>
          </a:bodyPr>
          <a:p>
            <a:pPr marL="0" indent="0" algn="l"/>
            <a:r>
              <a:rPr sz="2400" b="0" u="none">
                <a:solidFill>
                  <a:srgbClr val="FF0000"/>
                </a:solidFill>
                <a:latin typeface="华文隶书" panose="02010800040101010101" charset="-122"/>
                <a:ea typeface="华文隶书" panose="02010800040101010101" charset="-122"/>
                <a:cs typeface="黑体" panose="02010609060101010101" pitchFamily="49" charset="-122"/>
              </a:rPr>
              <a:t> </a:t>
            </a:r>
            <a:r>
              <a:rPr lang="zh-CN" sz="2400" b="0" u="none">
                <a:solidFill>
                  <a:schemeClr val="tx1"/>
                </a:solidFill>
                <a:latin typeface="华文隶书" panose="02010800040101010101" charset="-122"/>
                <a:ea typeface="华文隶书" panose="02010800040101010101" charset="-122"/>
                <a:cs typeface="黑体" panose="02010609060101010101" pitchFamily="49" charset="-122"/>
              </a:rPr>
              <a:t>（</a:t>
            </a:r>
            <a:r>
              <a:rPr lang="en-US" altLang="zh-CN" sz="2400" b="0" u="none">
                <a:solidFill>
                  <a:schemeClr val="tx1"/>
                </a:solidFill>
                <a:latin typeface="华文隶书" panose="02010800040101010101" charset="-122"/>
                <a:ea typeface="华文隶书" panose="02010800040101010101" charset="-122"/>
                <a:cs typeface="黑体" panose="02010609060101010101" pitchFamily="49" charset="-122"/>
              </a:rPr>
              <a:t>1</a:t>
            </a:r>
            <a:r>
              <a:rPr lang="zh-CN" sz="2400" b="0" u="none">
                <a:solidFill>
                  <a:schemeClr val="tx1"/>
                </a:solidFill>
                <a:latin typeface="华文隶书" panose="02010800040101010101" charset="-122"/>
                <a:ea typeface="华文隶书" panose="02010800040101010101" charset="-122"/>
                <a:cs typeface="黑体" panose="02010609060101010101" pitchFamily="49" charset="-122"/>
              </a:rPr>
              <a:t>）政审的内容：</a:t>
            </a:r>
            <a:endParaRPr lang="zh-CN" sz="2400" b="0" u="none">
              <a:solidFill>
                <a:schemeClr val="tx1"/>
              </a:solidFill>
              <a:latin typeface="华文隶书" panose="02010800040101010101" charset="-122"/>
              <a:ea typeface="华文隶书" panose="02010800040101010101" charset="-122"/>
              <a:cs typeface="黑体" panose="02010609060101010101" pitchFamily="49" charset="-122"/>
            </a:endParaRPr>
          </a:p>
          <a:p>
            <a:pPr marL="0" algn="l">
              <a:lnSpc>
                <a:spcPts val="2280"/>
              </a:lnSpc>
              <a:buNone/>
            </a:pPr>
            <a:r>
              <a:rPr lang="zh-CN" sz="2400" b="0" u="none">
                <a:ln w="22225">
                  <a:solidFill>
                    <a:schemeClr val="accent2"/>
                  </a:solidFill>
                  <a:prstDash val="solid"/>
                </a:ln>
                <a:solidFill>
                  <a:schemeClr val="accent2">
                    <a:lumMod val="40000"/>
                    <a:lumOff val="60000"/>
                  </a:schemeClr>
                </a:solidFill>
                <a:effectLst/>
                <a:latin typeface="华文隶书" panose="02010800040101010101" charset="-122"/>
                <a:ea typeface="华文隶书" panose="02010800040101010101" charset="-122"/>
                <a:cs typeface="黑体" panose="02010609060101010101" pitchFamily="49" charset="-122"/>
              </a:rPr>
              <a:t>      一是对党的理论和路线、方针、政策的态度；</a:t>
            </a:r>
            <a:endParaRPr lang="zh-CN" sz="2400" b="0" u="none">
              <a:ln w="22225">
                <a:solidFill>
                  <a:schemeClr val="accent2"/>
                </a:solidFill>
                <a:prstDash val="solid"/>
              </a:ln>
              <a:solidFill>
                <a:schemeClr val="accent2">
                  <a:lumMod val="40000"/>
                  <a:lumOff val="60000"/>
                </a:schemeClr>
              </a:solidFill>
              <a:effectLst/>
              <a:latin typeface="华文隶书" panose="02010800040101010101" charset="-122"/>
              <a:ea typeface="华文隶书" panose="02010800040101010101" charset="-122"/>
              <a:cs typeface="黑体" panose="02010609060101010101" pitchFamily="49" charset="-122"/>
            </a:endParaRPr>
          </a:p>
          <a:p>
            <a:pPr marL="0" algn="l">
              <a:lnSpc>
                <a:spcPts val="2280"/>
              </a:lnSpc>
              <a:buNone/>
            </a:pPr>
            <a:r>
              <a:rPr lang="zh-CN" sz="2400" b="0" u="none">
                <a:ln w="22225">
                  <a:solidFill>
                    <a:schemeClr val="accent2"/>
                  </a:solidFill>
                  <a:prstDash val="solid"/>
                </a:ln>
                <a:solidFill>
                  <a:schemeClr val="accent2">
                    <a:lumMod val="40000"/>
                    <a:lumOff val="60000"/>
                  </a:schemeClr>
                </a:solidFill>
                <a:effectLst/>
                <a:latin typeface="华文隶书" panose="02010800040101010101" charset="-122"/>
                <a:ea typeface="华文隶书" panose="02010800040101010101" charset="-122"/>
                <a:cs typeface="黑体" panose="02010609060101010101" pitchFamily="49" charset="-122"/>
              </a:rPr>
              <a:t>      二是政治历史和在重大政治斗争中的表现；</a:t>
            </a:r>
            <a:endParaRPr lang="zh-CN" sz="2400" b="0" u="none">
              <a:ln w="22225">
                <a:solidFill>
                  <a:schemeClr val="accent2"/>
                </a:solidFill>
                <a:prstDash val="solid"/>
              </a:ln>
              <a:solidFill>
                <a:schemeClr val="accent2">
                  <a:lumMod val="40000"/>
                  <a:lumOff val="60000"/>
                </a:schemeClr>
              </a:solidFill>
              <a:effectLst/>
              <a:latin typeface="华文隶书" panose="02010800040101010101" charset="-122"/>
              <a:ea typeface="华文隶书" panose="02010800040101010101" charset="-122"/>
              <a:cs typeface="黑体" panose="02010609060101010101" pitchFamily="49" charset="-122"/>
            </a:endParaRPr>
          </a:p>
          <a:p>
            <a:pPr marL="0" algn="l">
              <a:lnSpc>
                <a:spcPts val="2280"/>
              </a:lnSpc>
              <a:buNone/>
            </a:pPr>
            <a:r>
              <a:rPr lang="zh-CN" sz="2400" b="0" u="none">
                <a:ln w="22225">
                  <a:solidFill>
                    <a:schemeClr val="accent2"/>
                  </a:solidFill>
                  <a:prstDash val="solid"/>
                </a:ln>
                <a:solidFill>
                  <a:schemeClr val="accent2">
                    <a:lumMod val="40000"/>
                    <a:lumOff val="60000"/>
                  </a:schemeClr>
                </a:solidFill>
                <a:effectLst/>
                <a:latin typeface="华文隶书" panose="02010800040101010101" charset="-122"/>
                <a:ea typeface="华文隶书" panose="02010800040101010101" charset="-122"/>
                <a:cs typeface="黑体" panose="02010609060101010101" pitchFamily="49" charset="-122"/>
              </a:rPr>
              <a:t>      三是遵纪守法和遵守社会公德情况；</a:t>
            </a:r>
            <a:endParaRPr lang="zh-CN" sz="2400" b="0" u="none">
              <a:ln w="22225">
                <a:solidFill>
                  <a:schemeClr val="accent2"/>
                </a:solidFill>
                <a:prstDash val="solid"/>
              </a:ln>
              <a:solidFill>
                <a:schemeClr val="accent2">
                  <a:lumMod val="40000"/>
                  <a:lumOff val="60000"/>
                </a:schemeClr>
              </a:solidFill>
              <a:effectLst/>
              <a:latin typeface="华文隶书" panose="02010800040101010101" charset="-122"/>
              <a:ea typeface="华文隶书" panose="02010800040101010101" charset="-122"/>
              <a:cs typeface="黑体" panose="02010609060101010101" pitchFamily="49" charset="-122"/>
            </a:endParaRPr>
          </a:p>
          <a:p>
            <a:pPr marL="0" algn="l">
              <a:lnSpc>
                <a:spcPts val="2280"/>
              </a:lnSpc>
              <a:buNone/>
            </a:pPr>
            <a:r>
              <a:rPr lang="zh-CN" sz="2400" b="0" u="none">
                <a:ln w="22225">
                  <a:solidFill>
                    <a:schemeClr val="accent2"/>
                  </a:solidFill>
                  <a:prstDash val="solid"/>
                </a:ln>
                <a:solidFill>
                  <a:schemeClr val="accent2">
                    <a:lumMod val="40000"/>
                    <a:lumOff val="60000"/>
                  </a:schemeClr>
                </a:solidFill>
                <a:effectLst/>
                <a:latin typeface="华文隶书" panose="02010800040101010101" charset="-122"/>
                <a:ea typeface="华文隶书" panose="02010800040101010101" charset="-122"/>
                <a:cs typeface="黑体" panose="02010609060101010101" pitchFamily="49" charset="-122"/>
              </a:rPr>
              <a:t>     四是直系亲属与本人关系密切的主要社会关系的政治情况。</a:t>
            </a:r>
            <a:endParaRPr lang="zh-CN" b="0" u="none">
              <a:solidFill>
                <a:srgbClr val="FF0000"/>
              </a:solidFill>
              <a:latin typeface="华文隶书" panose="02010800040101010101" charset="-122"/>
              <a:ea typeface="华文隶书" panose="02010800040101010101" charset="-122"/>
              <a:cs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174" name="Group 7"/>
          <p:cNvGrpSpPr/>
          <p:nvPr/>
        </p:nvGrpSpPr>
        <p:grpSpPr>
          <a:xfrm>
            <a:off x="641985" y="1397635"/>
            <a:ext cx="5314315" cy="802005"/>
            <a:chOff x="662" y="2225"/>
            <a:chExt cx="2751" cy="1247"/>
          </a:xfrm>
        </p:grpSpPr>
        <p:sp>
          <p:nvSpPr>
            <p:cNvPr id="7175" name="Rectangle 8"/>
            <p:cNvSpPr/>
            <p:nvPr/>
          </p:nvSpPr>
          <p:spPr>
            <a:xfrm>
              <a:off x="662" y="3098"/>
              <a:ext cx="2751" cy="374"/>
            </a:xfrm>
            <a:prstGeom prst="rect">
              <a:avLst/>
            </a:prstGeom>
            <a:gradFill rotWithShape="0">
              <a:gsLst>
                <a:gs pos="0">
                  <a:srgbClr val="EFD006"/>
                </a:gs>
                <a:gs pos="100000">
                  <a:srgbClr val="FCE980"/>
                </a:gs>
              </a:gsLst>
              <a:lin ang="10800000" scaled="1"/>
              <a:tileRect/>
            </a:gradFill>
            <a:ln w="36000" cap="flat" cmpd="sng">
              <a:solidFill>
                <a:srgbClr val="EFD006"/>
              </a:solidFill>
              <a:prstDash val="solid"/>
              <a:round/>
              <a:headEnd type="none" w="med" len="med"/>
              <a:tailEnd type="none" w="med" len="med"/>
            </a:ln>
          </p:spPr>
          <p:txBody>
            <a:bodyPr lIns="1818000" tIns="74340" rIns="378000" bIns="63000" anchor="ctr"/>
            <a:p>
              <a:pPr lvl="0" defTabSz="0" hangingPunct="0">
                <a:lnSpc>
                  <a:spcPct val="95000"/>
                </a:lnSpc>
                <a:spcAft>
                  <a:spcPct val="0"/>
                </a:spcAft>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ltLang="zh-CN" sz="2800" b="0" dirty="0">
                <a:solidFill>
                  <a:srgbClr val="FFFFFF"/>
                </a:solidFill>
                <a:latin typeface="黑体" panose="02010609060101010101" pitchFamily="49" charset="-122"/>
                <a:ea typeface="黑体" panose="02010609060101010101" pitchFamily="49" charset="-122"/>
              </a:endParaRPr>
            </a:p>
          </p:txBody>
        </p:sp>
        <p:sp>
          <p:nvSpPr>
            <p:cNvPr id="7176" name="Oval 9"/>
            <p:cNvSpPr/>
            <p:nvPr/>
          </p:nvSpPr>
          <p:spPr>
            <a:xfrm>
              <a:off x="930" y="2225"/>
              <a:ext cx="458" cy="873"/>
            </a:xfrm>
            <a:prstGeom prst="ellipse">
              <a:avLst/>
            </a:prstGeom>
            <a:gradFill rotWithShape="0">
              <a:gsLst>
                <a:gs pos="0">
                  <a:srgbClr val="A80404"/>
                </a:gs>
                <a:gs pos="100000">
                  <a:srgbClr val="D26163"/>
                </a:gs>
              </a:gsLst>
              <a:lin ang="16200000" scaled="1"/>
              <a:tileRect/>
            </a:gradFill>
            <a:ln w="36000" cap="flat" cmpd="sng">
              <a:solidFill>
                <a:srgbClr val="A80404"/>
              </a:solidFill>
              <a:prstDash val="solid"/>
              <a:round/>
              <a:headEnd type="none" w="med" len="med"/>
              <a:tailEnd type="none" w="med" len="med"/>
            </a:ln>
          </p:spPr>
          <p:txBody>
            <a:bodyPr lIns="108000" tIns="98280" rIns="108000" bIns="63000" anchor="ctr"/>
            <a:p>
              <a:pPr lvl="0" algn="ctr" defTabSz="0" hangingPunct="0">
                <a:lnSpc>
                  <a:spcPct val="93000"/>
                </a:lnSpc>
                <a:spcAft>
                  <a:spcPct val="0"/>
                </a:spcAft>
                <a:buFont typeface="Times New Roman" panose="02020603050405020304" pitchFamily="18" charset="0"/>
                <a:buNone/>
                <a:tabLst>
                  <a:tab pos="723900" algn="l"/>
                </a:tabLst>
              </a:pPr>
              <a:r>
                <a:rPr lang="en-US" altLang="zh-CN" sz="2800" dirty="0">
                  <a:solidFill>
                    <a:srgbClr val="FFFFFF"/>
                  </a:solidFill>
                  <a:latin typeface="黑体" panose="02010609060101010101" pitchFamily="49" charset="-122"/>
                  <a:ea typeface="黑体" panose="02010609060101010101" pitchFamily="49" charset="-122"/>
                </a:rPr>
                <a:t>3</a:t>
              </a:r>
              <a:endParaRPr lang="en-US" altLang="zh-CN" sz="2800" dirty="0">
                <a:solidFill>
                  <a:srgbClr val="FFFFFF"/>
                </a:solidFill>
                <a:latin typeface="黑体" panose="02010609060101010101" pitchFamily="49" charset="-122"/>
                <a:ea typeface="黑体" panose="02010609060101010101" pitchFamily="49" charset="-122"/>
              </a:endParaRPr>
            </a:p>
          </p:txBody>
        </p:sp>
        <p:pic>
          <p:nvPicPr>
            <p:cNvPr id="7177" name="Picture 10"/>
            <p:cNvPicPr>
              <a:picLocks noChangeAspect="1"/>
            </p:cNvPicPr>
            <p:nvPr/>
          </p:nvPicPr>
          <p:blipFill>
            <a:blip r:embed="rId1"/>
            <a:stretch>
              <a:fillRect/>
            </a:stretch>
          </p:blipFill>
          <p:spPr>
            <a:xfrm>
              <a:off x="1006" y="2765"/>
              <a:ext cx="307" cy="203"/>
            </a:xfrm>
            <a:prstGeom prst="rect">
              <a:avLst/>
            </a:prstGeom>
            <a:noFill/>
            <a:ln w="9525">
              <a:noFill/>
            </a:ln>
          </p:spPr>
        </p:pic>
        <p:sp>
          <p:nvSpPr>
            <p:cNvPr id="7178" name="Oval 11"/>
            <p:cNvSpPr/>
            <p:nvPr/>
          </p:nvSpPr>
          <p:spPr>
            <a:xfrm>
              <a:off x="1084" y="3312"/>
              <a:ext cx="383" cy="69"/>
            </a:xfrm>
            <a:prstGeom prst="ellipse">
              <a:avLst/>
            </a:prstGeom>
            <a:solidFill>
              <a:srgbClr val="989898">
                <a:alpha val="50195"/>
              </a:srgbClr>
            </a:solidFill>
            <a:ln w="9525">
              <a:noFill/>
            </a:ln>
          </p:spPr>
          <p:txBody>
            <a:bodyPr wrap="none" anchor="ctr"/>
            <a:p>
              <a:pPr lvl="0" hangingPunct="0">
                <a:lnSpc>
                  <a:spcPct val="93000"/>
                </a:lnSpc>
                <a:spcAft>
                  <a:spcPct val="0"/>
                </a:spcAft>
                <a:buFont typeface="Times New Roman" panose="02020603050405020304" pitchFamily="18" charset="0"/>
                <a:buNone/>
              </a:pPr>
              <a:endParaRPr lang="zh-CN" altLang="en-US" sz="2800" b="0" dirty="0">
                <a:solidFill>
                  <a:schemeClr val="tx1"/>
                </a:solidFill>
                <a:latin typeface="黑体" panose="02010609060101010101" pitchFamily="49" charset="-122"/>
                <a:ea typeface="黑体" panose="02010609060101010101" pitchFamily="49" charset="-122"/>
              </a:endParaRPr>
            </a:p>
          </p:txBody>
        </p:sp>
      </p:grpSp>
      <p:sp>
        <p:nvSpPr>
          <p:cNvPr id="4" name="文本框 3"/>
          <p:cNvSpPr txBox="1"/>
          <p:nvPr/>
        </p:nvSpPr>
        <p:spPr>
          <a:xfrm>
            <a:off x="1979930" y="1259205"/>
            <a:ext cx="4115435" cy="731520"/>
          </a:xfrm>
          <a:prstGeom prst="rect">
            <a:avLst/>
          </a:prstGeom>
          <a:noFill/>
        </p:spPr>
        <p:txBody>
          <a:bodyPr wrap="none" rtlCol="0" anchor="t">
            <a:spAutoFit/>
          </a:bodyPr>
          <a:p>
            <a:pPr>
              <a:buNone/>
            </a:pPr>
            <a:r>
              <a:rPr lang="zh-CN" altLang="en-US" sz="2800">
                <a:latin typeface="宋体" panose="02010600030101010101" pitchFamily="2" charset="-122"/>
                <a:cs typeface="方正小标宋简体" charset="0"/>
                <a:sym typeface="+mn-ea"/>
              </a:rPr>
              <a:t>发展党员工作的主要程序</a:t>
            </a:r>
            <a:endParaRPr lang="zh-CN" altLang="en-US" sz="2800">
              <a:latin typeface="宋体" panose="02010600030101010101" pitchFamily="2" charset="-122"/>
              <a:cs typeface="方正小标宋简体" charset="0"/>
              <a:sym typeface="+mn-ea"/>
            </a:endParaRPr>
          </a:p>
        </p:txBody>
      </p:sp>
      <p:sp>
        <p:nvSpPr>
          <p:cNvPr id="100" name="文本框 99"/>
          <p:cNvSpPr txBox="1"/>
          <p:nvPr/>
        </p:nvSpPr>
        <p:spPr>
          <a:xfrm>
            <a:off x="1422400" y="2389505"/>
            <a:ext cx="3493770" cy="731520"/>
          </a:xfrm>
          <a:prstGeom prst="rect">
            <a:avLst/>
          </a:prstGeom>
          <a:noFill/>
          <a:ln w="9525">
            <a:noFill/>
          </a:ln>
        </p:spPr>
        <p:txBody>
          <a:bodyPr wrap="square">
            <a:spAutoFit/>
          </a:bodyPr>
          <a:p>
            <a:pPr marL="0" algn="l">
              <a:buNone/>
            </a:pPr>
            <a:r>
              <a:rPr lang="zh-CN" altLang="en-US" sz="2800" b="0" u="none">
                <a:ln w="22225">
                  <a:solidFill>
                    <a:schemeClr val="accent2"/>
                  </a:solidFill>
                  <a:prstDash val="solid"/>
                </a:ln>
                <a:solidFill>
                  <a:schemeClr val="accent2">
                    <a:lumMod val="40000"/>
                    <a:lumOff val="60000"/>
                  </a:schemeClr>
                </a:solidFill>
                <a:effectLst/>
                <a:latin typeface="黑体" panose="02010609060101010101" pitchFamily="49" charset="-122"/>
                <a:ea typeface="黑体" panose="02010609060101010101" pitchFamily="49" charset="-122"/>
                <a:cs typeface="黑体" panose="02010609060101010101" pitchFamily="49" charset="-122"/>
              </a:rPr>
              <a:t>三、确定发展对象</a:t>
            </a:r>
            <a:endParaRPr lang="zh-CN" altLang="en-US" sz="2800" b="0" u="none">
              <a:ln w="22225">
                <a:solidFill>
                  <a:schemeClr val="accent2"/>
                </a:solidFill>
                <a:prstDash val="solid"/>
              </a:ln>
              <a:solidFill>
                <a:schemeClr val="accent2">
                  <a:lumMod val="40000"/>
                  <a:lumOff val="60000"/>
                </a:schemeClr>
              </a:solidFill>
              <a:effectLst/>
              <a:latin typeface="黑体" panose="02010609060101010101" pitchFamily="49" charset="-122"/>
              <a:ea typeface="黑体" panose="02010609060101010101" pitchFamily="49" charset="-122"/>
              <a:cs typeface="黑体" panose="02010609060101010101" pitchFamily="49" charset="-122"/>
            </a:endParaRPr>
          </a:p>
        </p:txBody>
      </p:sp>
      <p:sp>
        <p:nvSpPr>
          <p:cNvPr id="5" name="文本框 4"/>
          <p:cNvSpPr txBox="1"/>
          <p:nvPr/>
        </p:nvSpPr>
        <p:spPr>
          <a:xfrm>
            <a:off x="1159510" y="3196590"/>
            <a:ext cx="6094730" cy="640080"/>
          </a:xfrm>
          <a:prstGeom prst="rect">
            <a:avLst/>
          </a:prstGeom>
          <a:noFill/>
          <a:ln w="9525">
            <a:noFill/>
          </a:ln>
        </p:spPr>
        <p:txBody>
          <a:bodyPr wrap="square">
            <a:spAutoFit/>
          </a:bodyPr>
          <a:p>
            <a:pPr marL="0" algn="l">
              <a:buNone/>
            </a:pPr>
            <a:r>
              <a:rPr lang="zh-CN" altLang="en-US" u="none">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cs typeface="黑体" panose="02010609060101010101" pitchFamily="49" charset="-122"/>
              </a:rPr>
              <a:t>（二）</a:t>
            </a:r>
            <a:r>
              <a:rPr lang="zh-CN" altLang="en-US">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cs typeface="黑体" panose="02010609060101010101" pitchFamily="49" charset="-122"/>
                <a:sym typeface="+mn-ea"/>
              </a:rPr>
              <a:t>确定年度发展对象后的工作</a:t>
            </a:r>
            <a:endParaRPr lang="zh-CN" altLang="en-US" u="none">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6" name="文本框 5"/>
          <p:cNvSpPr txBox="1"/>
          <p:nvPr/>
        </p:nvSpPr>
        <p:spPr>
          <a:xfrm>
            <a:off x="1337310" y="3836670"/>
            <a:ext cx="5400675" cy="640080"/>
          </a:xfrm>
          <a:prstGeom prst="rect">
            <a:avLst/>
          </a:prstGeom>
          <a:noFill/>
          <a:ln w="9525">
            <a:noFill/>
          </a:ln>
        </p:spPr>
        <p:txBody>
          <a:bodyPr wrap="square">
            <a:spAutoFit/>
          </a:bodyPr>
          <a:p>
            <a:pPr marL="0" algn="l">
              <a:buNone/>
            </a:pPr>
            <a:r>
              <a:rPr lang="en-US" altLang="zh-CN" b="0" u="none">
                <a:solidFill>
                  <a:srgbClr val="FF0000"/>
                </a:solidFill>
                <a:latin typeface="黑体" panose="02010609060101010101" pitchFamily="49" charset="-122"/>
                <a:ea typeface="黑体" panose="02010609060101010101" pitchFamily="49" charset="-122"/>
                <a:cs typeface="黑体" panose="02010609060101010101" pitchFamily="49" charset="-122"/>
              </a:rPr>
              <a:t>3. </a:t>
            </a:r>
            <a:r>
              <a:rPr lang="zh-CN" altLang="en-US" b="0" u="none">
                <a:solidFill>
                  <a:srgbClr val="FF0000"/>
                </a:solidFill>
                <a:latin typeface="黑体" panose="02010609060101010101" pitchFamily="49" charset="-122"/>
                <a:ea typeface="黑体" panose="02010609060101010101" pitchFamily="49" charset="-122"/>
                <a:cs typeface="黑体" panose="02010609060101010101" pitchFamily="49" charset="-122"/>
              </a:rPr>
              <a:t>对发展对象进行政治审查</a:t>
            </a:r>
            <a:endParaRPr lang="zh-CN" altLang="en-US" b="0" u="none">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7" name="文本框 6"/>
          <p:cNvSpPr txBox="1"/>
          <p:nvPr/>
        </p:nvSpPr>
        <p:spPr>
          <a:xfrm>
            <a:off x="1457325" y="4476750"/>
            <a:ext cx="8001000" cy="2768600"/>
          </a:xfrm>
          <a:prstGeom prst="rect">
            <a:avLst/>
          </a:prstGeom>
          <a:noFill/>
          <a:ln w="9525">
            <a:noFill/>
          </a:ln>
        </p:spPr>
        <p:txBody>
          <a:bodyPr wrap="square">
            <a:spAutoFit/>
          </a:bodyPr>
          <a:p>
            <a:pPr marL="0" indent="0" algn="l"/>
            <a:r>
              <a:rPr sz="2400" b="0" u="none">
                <a:solidFill>
                  <a:srgbClr val="FF0000"/>
                </a:solidFill>
                <a:latin typeface="华文隶书" panose="02010800040101010101" charset="-122"/>
                <a:ea typeface="华文隶书" panose="02010800040101010101" charset="-122"/>
                <a:cs typeface="黑体" panose="02010609060101010101" pitchFamily="49" charset="-122"/>
              </a:rPr>
              <a:t> </a:t>
            </a:r>
            <a:r>
              <a:rPr lang="zh-CN" sz="2400" b="0" u="none">
                <a:solidFill>
                  <a:schemeClr val="tx1"/>
                </a:solidFill>
                <a:latin typeface="华文隶书" panose="02010800040101010101" charset="-122"/>
                <a:ea typeface="华文隶书" panose="02010800040101010101" charset="-122"/>
                <a:cs typeface="黑体" panose="02010609060101010101" pitchFamily="49" charset="-122"/>
              </a:rPr>
              <a:t>（</a:t>
            </a:r>
            <a:r>
              <a:rPr lang="en-US" altLang="zh-CN" sz="2400" b="0" u="none">
                <a:solidFill>
                  <a:schemeClr val="tx1"/>
                </a:solidFill>
                <a:latin typeface="华文隶书" panose="02010800040101010101" charset="-122"/>
                <a:ea typeface="华文隶书" panose="02010800040101010101" charset="-122"/>
                <a:cs typeface="黑体" panose="02010609060101010101" pitchFamily="49" charset="-122"/>
              </a:rPr>
              <a:t>2</a:t>
            </a:r>
            <a:r>
              <a:rPr lang="zh-CN" sz="2400" b="0" u="none">
                <a:solidFill>
                  <a:schemeClr val="tx1"/>
                </a:solidFill>
                <a:latin typeface="华文隶书" panose="02010800040101010101" charset="-122"/>
                <a:ea typeface="华文隶书" panose="02010800040101010101" charset="-122"/>
                <a:cs typeface="黑体" panose="02010609060101010101" pitchFamily="49" charset="-122"/>
              </a:rPr>
              <a:t>）政审的方法：</a:t>
            </a:r>
            <a:endParaRPr lang="zh-CN" sz="2400" b="0" u="none">
              <a:solidFill>
                <a:schemeClr val="tx1"/>
              </a:solidFill>
              <a:latin typeface="华文隶书" panose="02010800040101010101" charset="-122"/>
              <a:ea typeface="华文隶书" panose="02010800040101010101" charset="-122"/>
              <a:cs typeface="黑体" panose="02010609060101010101" pitchFamily="49" charset="-122"/>
            </a:endParaRPr>
          </a:p>
          <a:p>
            <a:pPr marL="0" algn="l">
              <a:buNone/>
            </a:pPr>
            <a:r>
              <a:rPr lang="zh-CN" sz="2400" b="0" u="none">
                <a:ln w="22225">
                  <a:solidFill>
                    <a:schemeClr val="accent2"/>
                  </a:solidFill>
                  <a:prstDash val="solid"/>
                </a:ln>
                <a:solidFill>
                  <a:schemeClr val="accent2">
                    <a:lumMod val="40000"/>
                    <a:lumOff val="60000"/>
                  </a:schemeClr>
                </a:solidFill>
                <a:effectLst/>
                <a:latin typeface="华文隶书" panose="02010800040101010101" charset="-122"/>
                <a:ea typeface="华文隶书" panose="02010800040101010101" charset="-122"/>
                <a:cs typeface="黑体" panose="02010609060101010101" pitchFamily="49" charset="-122"/>
              </a:rPr>
              <a:t>    一是同本人谈话；</a:t>
            </a:r>
            <a:endParaRPr lang="zh-CN" sz="2400" b="0" u="none">
              <a:ln w="22225">
                <a:solidFill>
                  <a:schemeClr val="accent2"/>
                </a:solidFill>
                <a:prstDash val="solid"/>
              </a:ln>
              <a:solidFill>
                <a:schemeClr val="accent2">
                  <a:lumMod val="40000"/>
                  <a:lumOff val="60000"/>
                </a:schemeClr>
              </a:solidFill>
              <a:effectLst/>
              <a:latin typeface="华文隶书" panose="02010800040101010101" charset="-122"/>
              <a:ea typeface="华文隶书" panose="02010800040101010101" charset="-122"/>
              <a:cs typeface="黑体" panose="02010609060101010101" pitchFamily="49" charset="-122"/>
            </a:endParaRPr>
          </a:p>
          <a:p>
            <a:pPr marL="0" algn="l">
              <a:lnSpc>
                <a:spcPts val="2280"/>
              </a:lnSpc>
              <a:buNone/>
            </a:pPr>
            <a:r>
              <a:rPr lang="zh-CN" sz="2400" b="0" u="none">
                <a:ln w="22225">
                  <a:solidFill>
                    <a:schemeClr val="accent2"/>
                  </a:solidFill>
                  <a:prstDash val="solid"/>
                </a:ln>
                <a:solidFill>
                  <a:schemeClr val="accent2">
                    <a:lumMod val="40000"/>
                    <a:lumOff val="60000"/>
                  </a:schemeClr>
                </a:solidFill>
                <a:effectLst/>
                <a:latin typeface="华文隶书" panose="02010800040101010101" charset="-122"/>
                <a:ea typeface="华文隶书" panose="02010800040101010101" charset="-122"/>
                <a:cs typeface="黑体" panose="02010609060101010101" pitchFamily="49" charset="-122"/>
              </a:rPr>
              <a:t>    二是查阅有关档案材料；</a:t>
            </a:r>
            <a:endParaRPr lang="zh-CN" sz="2400" b="0" u="none">
              <a:ln w="22225">
                <a:solidFill>
                  <a:schemeClr val="accent2"/>
                </a:solidFill>
                <a:prstDash val="solid"/>
              </a:ln>
              <a:solidFill>
                <a:schemeClr val="accent2">
                  <a:lumMod val="40000"/>
                  <a:lumOff val="60000"/>
                </a:schemeClr>
              </a:solidFill>
              <a:effectLst/>
              <a:latin typeface="华文隶书" panose="02010800040101010101" charset="-122"/>
              <a:ea typeface="华文隶书" panose="02010800040101010101" charset="-122"/>
              <a:cs typeface="黑体" panose="02010609060101010101" pitchFamily="49" charset="-122"/>
            </a:endParaRPr>
          </a:p>
          <a:p>
            <a:pPr marL="0" algn="l">
              <a:lnSpc>
                <a:spcPts val="2280"/>
              </a:lnSpc>
              <a:buNone/>
            </a:pPr>
            <a:r>
              <a:rPr lang="zh-CN" sz="2400" b="0" u="none">
                <a:ln w="22225">
                  <a:solidFill>
                    <a:schemeClr val="accent2"/>
                  </a:solidFill>
                  <a:prstDash val="solid"/>
                </a:ln>
                <a:solidFill>
                  <a:schemeClr val="accent2">
                    <a:lumMod val="40000"/>
                    <a:lumOff val="60000"/>
                  </a:schemeClr>
                </a:solidFill>
                <a:effectLst/>
                <a:latin typeface="华文隶书" panose="02010800040101010101" charset="-122"/>
                <a:ea typeface="华文隶书" panose="02010800040101010101" charset="-122"/>
                <a:cs typeface="黑体" panose="02010609060101010101" pitchFamily="49" charset="-122"/>
              </a:rPr>
              <a:t>    三是找有关单位和人员了解有关情况；</a:t>
            </a:r>
            <a:endParaRPr lang="zh-CN" sz="2400" b="0" u="none">
              <a:ln w="22225">
                <a:solidFill>
                  <a:schemeClr val="accent2"/>
                </a:solidFill>
                <a:prstDash val="solid"/>
              </a:ln>
              <a:solidFill>
                <a:schemeClr val="accent2">
                  <a:lumMod val="40000"/>
                  <a:lumOff val="60000"/>
                </a:schemeClr>
              </a:solidFill>
              <a:effectLst/>
              <a:latin typeface="华文隶书" panose="02010800040101010101" charset="-122"/>
              <a:ea typeface="华文隶书" panose="02010800040101010101" charset="-122"/>
              <a:cs typeface="黑体" panose="02010609060101010101" pitchFamily="49" charset="-122"/>
            </a:endParaRPr>
          </a:p>
          <a:p>
            <a:pPr marL="0" algn="l">
              <a:lnSpc>
                <a:spcPts val="2280"/>
              </a:lnSpc>
              <a:buNone/>
            </a:pPr>
            <a:r>
              <a:rPr lang="zh-CN" sz="2400" b="0" u="none">
                <a:ln w="22225">
                  <a:solidFill>
                    <a:schemeClr val="accent2"/>
                  </a:solidFill>
                  <a:prstDash val="solid"/>
                </a:ln>
                <a:solidFill>
                  <a:schemeClr val="accent2">
                    <a:lumMod val="40000"/>
                    <a:lumOff val="60000"/>
                  </a:schemeClr>
                </a:solidFill>
                <a:effectLst/>
                <a:latin typeface="华文隶书" panose="02010800040101010101" charset="-122"/>
                <a:ea typeface="华文隶书" panose="02010800040101010101" charset="-122"/>
                <a:cs typeface="黑体" panose="02010609060101010101" pitchFamily="49" charset="-122"/>
              </a:rPr>
              <a:t>    四是必要的函调或外调。</a:t>
            </a:r>
            <a:endParaRPr lang="zh-CN" sz="2400" b="0" u="none">
              <a:ln w="22225">
                <a:solidFill>
                  <a:schemeClr val="accent2"/>
                </a:solidFill>
                <a:prstDash val="solid"/>
              </a:ln>
              <a:solidFill>
                <a:schemeClr val="accent2">
                  <a:lumMod val="40000"/>
                  <a:lumOff val="60000"/>
                </a:schemeClr>
              </a:solidFill>
              <a:effectLst/>
              <a:latin typeface="华文隶书" panose="02010800040101010101" charset="-122"/>
              <a:ea typeface="华文隶书" panose="02010800040101010101" charset="-122"/>
              <a:cs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174" name="Group 7"/>
          <p:cNvGrpSpPr/>
          <p:nvPr/>
        </p:nvGrpSpPr>
        <p:grpSpPr>
          <a:xfrm>
            <a:off x="641985" y="1397635"/>
            <a:ext cx="5314315" cy="802005"/>
            <a:chOff x="662" y="2225"/>
            <a:chExt cx="2751" cy="1247"/>
          </a:xfrm>
        </p:grpSpPr>
        <p:sp>
          <p:nvSpPr>
            <p:cNvPr id="7175" name="Rectangle 8"/>
            <p:cNvSpPr/>
            <p:nvPr/>
          </p:nvSpPr>
          <p:spPr>
            <a:xfrm>
              <a:off x="662" y="3098"/>
              <a:ext cx="2751" cy="374"/>
            </a:xfrm>
            <a:prstGeom prst="rect">
              <a:avLst/>
            </a:prstGeom>
            <a:gradFill rotWithShape="0">
              <a:gsLst>
                <a:gs pos="0">
                  <a:srgbClr val="EFD006"/>
                </a:gs>
                <a:gs pos="100000">
                  <a:srgbClr val="FCE980"/>
                </a:gs>
              </a:gsLst>
              <a:lin ang="10800000" scaled="1"/>
              <a:tileRect/>
            </a:gradFill>
            <a:ln w="36000" cap="flat" cmpd="sng">
              <a:solidFill>
                <a:srgbClr val="EFD006"/>
              </a:solidFill>
              <a:prstDash val="solid"/>
              <a:round/>
              <a:headEnd type="none" w="med" len="med"/>
              <a:tailEnd type="none" w="med" len="med"/>
            </a:ln>
          </p:spPr>
          <p:txBody>
            <a:bodyPr lIns="1818000" tIns="74340" rIns="378000" bIns="63000" anchor="ctr"/>
            <a:p>
              <a:pPr lvl="0" defTabSz="0" hangingPunct="0">
                <a:lnSpc>
                  <a:spcPct val="95000"/>
                </a:lnSpc>
                <a:spcAft>
                  <a:spcPct val="0"/>
                </a:spcAft>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ltLang="zh-CN" sz="2800" b="0" dirty="0">
                <a:solidFill>
                  <a:srgbClr val="FFFFFF"/>
                </a:solidFill>
                <a:latin typeface="黑体" panose="02010609060101010101" pitchFamily="49" charset="-122"/>
                <a:ea typeface="黑体" panose="02010609060101010101" pitchFamily="49" charset="-122"/>
              </a:endParaRPr>
            </a:p>
          </p:txBody>
        </p:sp>
        <p:sp>
          <p:nvSpPr>
            <p:cNvPr id="7176" name="Oval 9"/>
            <p:cNvSpPr/>
            <p:nvPr/>
          </p:nvSpPr>
          <p:spPr>
            <a:xfrm>
              <a:off x="930" y="2225"/>
              <a:ext cx="458" cy="873"/>
            </a:xfrm>
            <a:prstGeom prst="ellipse">
              <a:avLst/>
            </a:prstGeom>
            <a:gradFill rotWithShape="0">
              <a:gsLst>
                <a:gs pos="0">
                  <a:srgbClr val="A80404"/>
                </a:gs>
                <a:gs pos="100000">
                  <a:srgbClr val="D26163"/>
                </a:gs>
              </a:gsLst>
              <a:lin ang="16200000" scaled="1"/>
              <a:tileRect/>
            </a:gradFill>
            <a:ln w="36000" cap="flat" cmpd="sng">
              <a:solidFill>
                <a:srgbClr val="A80404"/>
              </a:solidFill>
              <a:prstDash val="solid"/>
              <a:round/>
              <a:headEnd type="none" w="med" len="med"/>
              <a:tailEnd type="none" w="med" len="med"/>
            </a:ln>
          </p:spPr>
          <p:txBody>
            <a:bodyPr lIns="108000" tIns="98280" rIns="108000" bIns="63000" anchor="ctr"/>
            <a:p>
              <a:pPr lvl="0" algn="ctr" defTabSz="0" hangingPunct="0">
                <a:lnSpc>
                  <a:spcPct val="93000"/>
                </a:lnSpc>
                <a:spcAft>
                  <a:spcPct val="0"/>
                </a:spcAft>
                <a:buFont typeface="Times New Roman" panose="02020603050405020304" pitchFamily="18" charset="0"/>
                <a:buNone/>
                <a:tabLst>
                  <a:tab pos="723900" algn="l"/>
                </a:tabLst>
              </a:pPr>
              <a:r>
                <a:rPr lang="en-US" altLang="zh-CN" sz="2800" dirty="0">
                  <a:solidFill>
                    <a:srgbClr val="FFFFFF"/>
                  </a:solidFill>
                  <a:latin typeface="黑体" panose="02010609060101010101" pitchFamily="49" charset="-122"/>
                  <a:ea typeface="黑体" panose="02010609060101010101" pitchFamily="49" charset="-122"/>
                </a:rPr>
                <a:t>3</a:t>
              </a:r>
              <a:endParaRPr lang="en-US" altLang="zh-CN" sz="2800" dirty="0">
                <a:solidFill>
                  <a:srgbClr val="FFFFFF"/>
                </a:solidFill>
                <a:latin typeface="黑体" panose="02010609060101010101" pitchFamily="49" charset="-122"/>
                <a:ea typeface="黑体" panose="02010609060101010101" pitchFamily="49" charset="-122"/>
              </a:endParaRPr>
            </a:p>
          </p:txBody>
        </p:sp>
        <p:pic>
          <p:nvPicPr>
            <p:cNvPr id="7177" name="Picture 10"/>
            <p:cNvPicPr>
              <a:picLocks noChangeAspect="1"/>
            </p:cNvPicPr>
            <p:nvPr/>
          </p:nvPicPr>
          <p:blipFill>
            <a:blip r:embed="rId1"/>
            <a:stretch>
              <a:fillRect/>
            </a:stretch>
          </p:blipFill>
          <p:spPr>
            <a:xfrm>
              <a:off x="1006" y="2765"/>
              <a:ext cx="307" cy="203"/>
            </a:xfrm>
            <a:prstGeom prst="rect">
              <a:avLst/>
            </a:prstGeom>
            <a:noFill/>
            <a:ln w="9525">
              <a:noFill/>
            </a:ln>
          </p:spPr>
        </p:pic>
        <p:sp>
          <p:nvSpPr>
            <p:cNvPr id="7178" name="Oval 11"/>
            <p:cNvSpPr/>
            <p:nvPr/>
          </p:nvSpPr>
          <p:spPr>
            <a:xfrm>
              <a:off x="1084" y="3312"/>
              <a:ext cx="383" cy="69"/>
            </a:xfrm>
            <a:prstGeom prst="ellipse">
              <a:avLst/>
            </a:prstGeom>
            <a:solidFill>
              <a:srgbClr val="989898">
                <a:alpha val="50195"/>
              </a:srgbClr>
            </a:solidFill>
            <a:ln w="9525">
              <a:noFill/>
            </a:ln>
          </p:spPr>
          <p:txBody>
            <a:bodyPr wrap="none" anchor="ctr"/>
            <a:p>
              <a:pPr lvl="0" hangingPunct="0">
                <a:lnSpc>
                  <a:spcPct val="93000"/>
                </a:lnSpc>
                <a:spcAft>
                  <a:spcPct val="0"/>
                </a:spcAft>
                <a:buFont typeface="Times New Roman" panose="02020603050405020304" pitchFamily="18" charset="0"/>
                <a:buNone/>
              </a:pPr>
              <a:endParaRPr lang="zh-CN" altLang="en-US" sz="2800" b="0" dirty="0">
                <a:solidFill>
                  <a:schemeClr val="tx1"/>
                </a:solidFill>
                <a:latin typeface="黑体" panose="02010609060101010101" pitchFamily="49" charset="-122"/>
                <a:ea typeface="黑体" panose="02010609060101010101" pitchFamily="49" charset="-122"/>
              </a:endParaRPr>
            </a:p>
          </p:txBody>
        </p:sp>
      </p:grpSp>
      <p:sp>
        <p:nvSpPr>
          <p:cNvPr id="4" name="文本框 3"/>
          <p:cNvSpPr txBox="1"/>
          <p:nvPr/>
        </p:nvSpPr>
        <p:spPr>
          <a:xfrm>
            <a:off x="1979930" y="1259205"/>
            <a:ext cx="4115435" cy="731520"/>
          </a:xfrm>
          <a:prstGeom prst="rect">
            <a:avLst/>
          </a:prstGeom>
          <a:noFill/>
        </p:spPr>
        <p:txBody>
          <a:bodyPr wrap="none" rtlCol="0" anchor="t">
            <a:spAutoFit/>
          </a:bodyPr>
          <a:p>
            <a:pPr>
              <a:buNone/>
            </a:pPr>
            <a:r>
              <a:rPr lang="zh-CN" altLang="en-US" sz="2800">
                <a:latin typeface="宋体" panose="02010600030101010101" pitchFamily="2" charset="-122"/>
                <a:cs typeface="方正小标宋简体" charset="0"/>
                <a:sym typeface="+mn-ea"/>
              </a:rPr>
              <a:t>发展党员工作的主要程序</a:t>
            </a:r>
            <a:endParaRPr lang="zh-CN" altLang="en-US" sz="2800">
              <a:latin typeface="宋体" panose="02010600030101010101" pitchFamily="2" charset="-122"/>
              <a:cs typeface="方正小标宋简体" charset="0"/>
              <a:sym typeface="+mn-ea"/>
            </a:endParaRPr>
          </a:p>
        </p:txBody>
      </p:sp>
      <p:sp>
        <p:nvSpPr>
          <p:cNvPr id="100" name="文本框 99"/>
          <p:cNvSpPr txBox="1"/>
          <p:nvPr/>
        </p:nvSpPr>
        <p:spPr>
          <a:xfrm>
            <a:off x="1422400" y="2389505"/>
            <a:ext cx="3493770" cy="731520"/>
          </a:xfrm>
          <a:prstGeom prst="rect">
            <a:avLst/>
          </a:prstGeom>
          <a:noFill/>
          <a:ln w="9525">
            <a:noFill/>
          </a:ln>
        </p:spPr>
        <p:txBody>
          <a:bodyPr wrap="square">
            <a:spAutoFit/>
          </a:bodyPr>
          <a:p>
            <a:pPr marL="0" algn="l">
              <a:buNone/>
            </a:pPr>
            <a:r>
              <a:rPr lang="zh-CN" altLang="en-US" sz="2800" b="0" u="none">
                <a:ln w="22225">
                  <a:solidFill>
                    <a:schemeClr val="accent2"/>
                  </a:solidFill>
                  <a:prstDash val="solid"/>
                </a:ln>
                <a:solidFill>
                  <a:schemeClr val="accent2">
                    <a:lumMod val="40000"/>
                    <a:lumOff val="60000"/>
                  </a:schemeClr>
                </a:solidFill>
                <a:effectLst/>
                <a:latin typeface="黑体" panose="02010609060101010101" pitchFamily="49" charset="-122"/>
                <a:ea typeface="黑体" panose="02010609060101010101" pitchFamily="49" charset="-122"/>
                <a:cs typeface="黑体" panose="02010609060101010101" pitchFamily="49" charset="-122"/>
              </a:rPr>
              <a:t>三、确定发展对象</a:t>
            </a:r>
            <a:endParaRPr lang="zh-CN" altLang="en-US" sz="2800" b="0" u="none">
              <a:ln w="22225">
                <a:solidFill>
                  <a:schemeClr val="accent2"/>
                </a:solidFill>
                <a:prstDash val="solid"/>
              </a:ln>
              <a:solidFill>
                <a:schemeClr val="accent2">
                  <a:lumMod val="40000"/>
                  <a:lumOff val="60000"/>
                </a:schemeClr>
              </a:solidFill>
              <a:effectLst/>
              <a:latin typeface="黑体" panose="02010609060101010101" pitchFamily="49" charset="-122"/>
              <a:ea typeface="黑体" panose="02010609060101010101" pitchFamily="49" charset="-122"/>
              <a:cs typeface="黑体" panose="02010609060101010101" pitchFamily="49" charset="-122"/>
            </a:endParaRPr>
          </a:p>
        </p:txBody>
      </p:sp>
      <p:sp>
        <p:nvSpPr>
          <p:cNvPr id="5" name="文本框 4"/>
          <p:cNvSpPr txBox="1"/>
          <p:nvPr/>
        </p:nvSpPr>
        <p:spPr>
          <a:xfrm>
            <a:off x="1159510" y="3306445"/>
            <a:ext cx="6094730" cy="640080"/>
          </a:xfrm>
          <a:prstGeom prst="rect">
            <a:avLst/>
          </a:prstGeom>
          <a:noFill/>
          <a:ln w="9525">
            <a:noFill/>
          </a:ln>
        </p:spPr>
        <p:txBody>
          <a:bodyPr wrap="square">
            <a:spAutoFit/>
          </a:bodyPr>
          <a:p>
            <a:pPr marL="0" algn="l">
              <a:buNone/>
            </a:pPr>
            <a:r>
              <a:rPr lang="zh-CN" altLang="en-US" u="none">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cs typeface="黑体" panose="02010609060101010101" pitchFamily="49" charset="-122"/>
              </a:rPr>
              <a:t>（二）</a:t>
            </a:r>
            <a:r>
              <a:rPr lang="zh-CN" altLang="en-US">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cs typeface="黑体" panose="02010609060101010101" pitchFamily="49" charset="-122"/>
                <a:sym typeface="+mn-ea"/>
              </a:rPr>
              <a:t>确定年度发展对象后的工作</a:t>
            </a:r>
            <a:endParaRPr lang="zh-CN" altLang="en-US" u="none">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6" name="文本框 5"/>
          <p:cNvSpPr txBox="1"/>
          <p:nvPr/>
        </p:nvSpPr>
        <p:spPr>
          <a:xfrm>
            <a:off x="1422400" y="4131945"/>
            <a:ext cx="5400675" cy="640080"/>
          </a:xfrm>
          <a:prstGeom prst="rect">
            <a:avLst/>
          </a:prstGeom>
          <a:noFill/>
          <a:ln w="9525">
            <a:noFill/>
          </a:ln>
        </p:spPr>
        <p:txBody>
          <a:bodyPr wrap="square">
            <a:spAutoFit/>
          </a:bodyPr>
          <a:p>
            <a:pPr marL="0" algn="l">
              <a:buNone/>
            </a:pPr>
            <a:r>
              <a:rPr lang="en-US" altLang="zh-CN" b="0" u="none">
                <a:solidFill>
                  <a:srgbClr val="FF0000"/>
                </a:solidFill>
                <a:latin typeface="黑体" panose="02010609060101010101" pitchFamily="49" charset="-122"/>
                <a:ea typeface="黑体" panose="02010609060101010101" pitchFamily="49" charset="-122"/>
                <a:cs typeface="黑体" panose="02010609060101010101" pitchFamily="49" charset="-122"/>
              </a:rPr>
              <a:t>3. </a:t>
            </a:r>
            <a:r>
              <a:rPr lang="zh-CN" altLang="en-US" b="0" u="none">
                <a:solidFill>
                  <a:srgbClr val="FF0000"/>
                </a:solidFill>
                <a:latin typeface="黑体" panose="02010609060101010101" pitchFamily="49" charset="-122"/>
                <a:ea typeface="黑体" panose="02010609060101010101" pitchFamily="49" charset="-122"/>
                <a:cs typeface="黑体" panose="02010609060101010101" pitchFamily="49" charset="-122"/>
              </a:rPr>
              <a:t>对发展对象进行政治审查</a:t>
            </a:r>
            <a:endParaRPr lang="zh-CN" altLang="en-US" b="0" u="none">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7" name="文本框 6"/>
          <p:cNvSpPr txBox="1"/>
          <p:nvPr/>
        </p:nvSpPr>
        <p:spPr>
          <a:xfrm>
            <a:off x="1457325" y="5113655"/>
            <a:ext cx="8001000" cy="1188720"/>
          </a:xfrm>
          <a:prstGeom prst="rect">
            <a:avLst/>
          </a:prstGeom>
          <a:noFill/>
          <a:ln w="9525">
            <a:noFill/>
          </a:ln>
        </p:spPr>
        <p:txBody>
          <a:bodyPr wrap="square">
            <a:spAutoFit/>
          </a:bodyPr>
          <a:p>
            <a:pPr marL="0" indent="0" algn="l"/>
            <a:r>
              <a:rPr sz="2400" b="0" u="none">
                <a:solidFill>
                  <a:srgbClr val="FF0000"/>
                </a:solidFill>
                <a:latin typeface="华文隶书" panose="02010800040101010101" charset="-122"/>
                <a:ea typeface="华文隶书" panose="02010800040101010101" charset="-122"/>
                <a:cs typeface="黑体" panose="02010609060101010101" pitchFamily="49" charset="-122"/>
              </a:rPr>
              <a:t> </a:t>
            </a:r>
            <a:r>
              <a:rPr lang="zh-CN" sz="2400" b="0" u="none">
                <a:solidFill>
                  <a:schemeClr val="tx1"/>
                </a:solidFill>
                <a:latin typeface="华文隶书" panose="02010800040101010101" charset="-122"/>
                <a:ea typeface="华文隶书" panose="02010800040101010101" charset="-122"/>
                <a:cs typeface="黑体" panose="02010609060101010101" pitchFamily="49" charset="-122"/>
              </a:rPr>
              <a:t>（</a:t>
            </a:r>
            <a:r>
              <a:rPr lang="en-US" altLang="zh-CN" sz="2400" b="0" u="none">
                <a:solidFill>
                  <a:schemeClr val="tx1"/>
                </a:solidFill>
                <a:latin typeface="华文隶书" panose="02010800040101010101" charset="-122"/>
                <a:ea typeface="华文隶书" panose="02010800040101010101" charset="-122"/>
                <a:cs typeface="黑体" panose="02010609060101010101" pitchFamily="49" charset="-122"/>
              </a:rPr>
              <a:t>3</a:t>
            </a:r>
            <a:r>
              <a:rPr lang="zh-CN" sz="2400" b="0" u="none">
                <a:solidFill>
                  <a:schemeClr val="tx1"/>
                </a:solidFill>
                <a:latin typeface="华文隶书" panose="02010800040101010101" charset="-122"/>
                <a:ea typeface="华文隶书" panose="02010800040101010101" charset="-122"/>
                <a:cs typeface="黑体" panose="02010609060101010101" pitchFamily="49" charset="-122"/>
              </a:rPr>
              <a:t>）关于审查发展对象直系亲属和与本人关系密切的主要社会关系的政治情况</a:t>
            </a:r>
            <a:endParaRPr lang="zh-CN" sz="2400" b="0" u="none">
              <a:ln w="22225">
                <a:solidFill>
                  <a:schemeClr val="accent2"/>
                </a:solidFill>
                <a:prstDash val="solid"/>
              </a:ln>
              <a:solidFill>
                <a:schemeClr val="accent2">
                  <a:lumMod val="40000"/>
                  <a:lumOff val="60000"/>
                </a:schemeClr>
              </a:solidFill>
              <a:effectLst/>
              <a:latin typeface="华文隶书" panose="02010800040101010101" charset="-122"/>
              <a:ea typeface="华文隶书" panose="02010800040101010101" charset="-122"/>
              <a:cs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174" name="Group 7"/>
          <p:cNvGrpSpPr/>
          <p:nvPr/>
        </p:nvGrpSpPr>
        <p:grpSpPr>
          <a:xfrm>
            <a:off x="641985" y="1397635"/>
            <a:ext cx="5314315" cy="802005"/>
            <a:chOff x="662" y="2225"/>
            <a:chExt cx="2751" cy="1247"/>
          </a:xfrm>
        </p:grpSpPr>
        <p:sp>
          <p:nvSpPr>
            <p:cNvPr id="7175" name="Rectangle 8"/>
            <p:cNvSpPr/>
            <p:nvPr/>
          </p:nvSpPr>
          <p:spPr>
            <a:xfrm>
              <a:off x="662" y="3098"/>
              <a:ext cx="2751" cy="374"/>
            </a:xfrm>
            <a:prstGeom prst="rect">
              <a:avLst/>
            </a:prstGeom>
            <a:gradFill rotWithShape="0">
              <a:gsLst>
                <a:gs pos="0">
                  <a:srgbClr val="EFD006"/>
                </a:gs>
                <a:gs pos="100000">
                  <a:srgbClr val="FCE980"/>
                </a:gs>
              </a:gsLst>
              <a:lin ang="10800000" scaled="1"/>
              <a:tileRect/>
            </a:gradFill>
            <a:ln w="36000" cap="flat" cmpd="sng">
              <a:solidFill>
                <a:srgbClr val="EFD006"/>
              </a:solidFill>
              <a:prstDash val="solid"/>
              <a:round/>
              <a:headEnd type="none" w="med" len="med"/>
              <a:tailEnd type="none" w="med" len="med"/>
            </a:ln>
          </p:spPr>
          <p:txBody>
            <a:bodyPr lIns="1818000" tIns="74340" rIns="378000" bIns="63000" anchor="ctr"/>
            <a:p>
              <a:pPr lvl="0" defTabSz="0" hangingPunct="0">
                <a:lnSpc>
                  <a:spcPct val="95000"/>
                </a:lnSpc>
                <a:spcAft>
                  <a:spcPct val="0"/>
                </a:spcAft>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ltLang="zh-CN" sz="2800" b="0" dirty="0">
                <a:solidFill>
                  <a:srgbClr val="FFFFFF"/>
                </a:solidFill>
                <a:latin typeface="黑体" panose="02010609060101010101" pitchFamily="49" charset="-122"/>
                <a:ea typeface="黑体" panose="02010609060101010101" pitchFamily="49" charset="-122"/>
              </a:endParaRPr>
            </a:p>
          </p:txBody>
        </p:sp>
        <p:sp>
          <p:nvSpPr>
            <p:cNvPr id="7176" name="Oval 9"/>
            <p:cNvSpPr/>
            <p:nvPr/>
          </p:nvSpPr>
          <p:spPr>
            <a:xfrm>
              <a:off x="930" y="2225"/>
              <a:ext cx="458" cy="873"/>
            </a:xfrm>
            <a:prstGeom prst="ellipse">
              <a:avLst/>
            </a:prstGeom>
            <a:gradFill rotWithShape="0">
              <a:gsLst>
                <a:gs pos="0">
                  <a:srgbClr val="A80404"/>
                </a:gs>
                <a:gs pos="100000">
                  <a:srgbClr val="D26163"/>
                </a:gs>
              </a:gsLst>
              <a:lin ang="16200000" scaled="1"/>
              <a:tileRect/>
            </a:gradFill>
            <a:ln w="36000" cap="flat" cmpd="sng">
              <a:solidFill>
                <a:srgbClr val="A80404"/>
              </a:solidFill>
              <a:prstDash val="solid"/>
              <a:round/>
              <a:headEnd type="none" w="med" len="med"/>
              <a:tailEnd type="none" w="med" len="med"/>
            </a:ln>
          </p:spPr>
          <p:txBody>
            <a:bodyPr lIns="108000" tIns="98280" rIns="108000" bIns="63000" anchor="ctr"/>
            <a:p>
              <a:pPr lvl="0" algn="ctr" defTabSz="0" hangingPunct="0">
                <a:lnSpc>
                  <a:spcPct val="93000"/>
                </a:lnSpc>
                <a:spcAft>
                  <a:spcPct val="0"/>
                </a:spcAft>
                <a:buFont typeface="Times New Roman" panose="02020603050405020304" pitchFamily="18" charset="0"/>
                <a:buNone/>
                <a:tabLst>
                  <a:tab pos="723900" algn="l"/>
                </a:tabLst>
              </a:pPr>
              <a:r>
                <a:rPr lang="en-US" altLang="zh-CN" sz="2800" dirty="0">
                  <a:solidFill>
                    <a:srgbClr val="FFFFFF"/>
                  </a:solidFill>
                  <a:latin typeface="黑体" panose="02010609060101010101" pitchFamily="49" charset="-122"/>
                  <a:ea typeface="黑体" panose="02010609060101010101" pitchFamily="49" charset="-122"/>
                </a:rPr>
                <a:t>3</a:t>
              </a:r>
              <a:endParaRPr lang="en-US" altLang="zh-CN" sz="2800" dirty="0">
                <a:solidFill>
                  <a:srgbClr val="FFFFFF"/>
                </a:solidFill>
                <a:latin typeface="黑体" panose="02010609060101010101" pitchFamily="49" charset="-122"/>
                <a:ea typeface="黑体" panose="02010609060101010101" pitchFamily="49" charset="-122"/>
              </a:endParaRPr>
            </a:p>
          </p:txBody>
        </p:sp>
        <p:pic>
          <p:nvPicPr>
            <p:cNvPr id="7177" name="Picture 10"/>
            <p:cNvPicPr>
              <a:picLocks noChangeAspect="1"/>
            </p:cNvPicPr>
            <p:nvPr/>
          </p:nvPicPr>
          <p:blipFill>
            <a:blip r:embed="rId1"/>
            <a:stretch>
              <a:fillRect/>
            </a:stretch>
          </p:blipFill>
          <p:spPr>
            <a:xfrm>
              <a:off x="1006" y="2765"/>
              <a:ext cx="307" cy="203"/>
            </a:xfrm>
            <a:prstGeom prst="rect">
              <a:avLst/>
            </a:prstGeom>
            <a:noFill/>
            <a:ln w="9525">
              <a:noFill/>
            </a:ln>
          </p:spPr>
        </p:pic>
        <p:sp>
          <p:nvSpPr>
            <p:cNvPr id="7178" name="Oval 11"/>
            <p:cNvSpPr/>
            <p:nvPr/>
          </p:nvSpPr>
          <p:spPr>
            <a:xfrm>
              <a:off x="1084" y="3312"/>
              <a:ext cx="383" cy="69"/>
            </a:xfrm>
            <a:prstGeom prst="ellipse">
              <a:avLst/>
            </a:prstGeom>
            <a:solidFill>
              <a:srgbClr val="989898">
                <a:alpha val="50195"/>
              </a:srgbClr>
            </a:solidFill>
            <a:ln w="9525">
              <a:noFill/>
            </a:ln>
          </p:spPr>
          <p:txBody>
            <a:bodyPr wrap="none" anchor="ctr"/>
            <a:p>
              <a:pPr lvl="0" hangingPunct="0">
                <a:lnSpc>
                  <a:spcPct val="93000"/>
                </a:lnSpc>
                <a:spcAft>
                  <a:spcPct val="0"/>
                </a:spcAft>
                <a:buFont typeface="Times New Roman" panose="02020603050405020304" pitchFamily="18" charset="0"/>
                <a:buNone/>
              </a:pPr>
              <a:endParaRPr lang="zh-CN" altLang="en-US" sz="2800" b="0" dirty="0">
                <a:solidFill>
                  <a:schemeClr val="tx1"/>
                </a:solidFill>
                <a:latin typeface="黑体" panose="02010609060101010101" pitchFamily="49" charset="-122"/>
                <a:ea typeface="黑体" panose="02010609060101010101" pitchFamily="49" charset="-122"/>
              </a:endParaRPr>
            </a:p>
          </p:txBody>
        </p:sp>
      </p:grpSp>
      <p:sp>
        <p:nvSpPr>
          <p:cNvPr id="4" name="文本框 3"/>
          <p:cNvSpPr txBox="1"/>
          <p:nvPr/>
        </p:nvSpPr>
        <p:spPr>
          <a:xfrm>
            <a:off x="1979930" y="1259205"/>
            <a:ext cx="4115435" cy="731520"/>
          </a:xfrm>
          <a:prstGeom prst="rect">
            <a:avLst/>
          </a:prstGeom>
          <a:noFill/>
        </p:spPr>
        <p:txBody>
          <a:bodyPr wrap="none" rtlCol="0" anchor="t">
            <a:spAutoFit/>
          </a:bodyPr>
          <a:p>
            <a:pPr>
              <a:buNone/>
            </a:pPr>
            <a:r>
              <a:rPr lang="zh-CN" altLang="en-US" sz="2800">
                <a:latin typeface="宋体" panose="02010600030101010101" pitchFamily="2" charset="-122"/>
                <a:cs typeface="方正小标宋简体" charset="0"/>
                <a:sym typeface="+mn-ea"/>
              </a:rPr>
              <a:t>发展党员工作的主要程序</a:t>
            </a:r>
            <a:endParaRPr lang="zh-CN" altLang="en-US" sz="2800">
              <a:latin typeface="宋体" panose="02010600030101010101" pitchFamily="2" charset="-122"/>
              <a:cs typeface="方正小标宋简体" charset="0"/>
              <a:sym typeface="+mn-ea"/>
            </a:endParaRPr>
          </a:p>
        </p:txBody>
      </p:sp>
      <p:sp>
        <p:nvSpPr>
          <p:cNvPr id="100" name="文本框 99"/>
          <p:cNvSpPr txBox="1"/>
          <p:nvPr/>
        </p:nvSpPr>
        <p:spPr>
          <a:xfrm>
            <a:off x="1422400" y="2389505"/>
            <a:ext cx="3493770" cy="731520"/>
          </a:xfrm>
          <a:prstGeom prst="rect">
            <a:avLst/>
          </a:prstGeom>
          <a:noFill/>
          <a:ln w="9525">
            <a:noFill/>
          </a:ln>
        </p:spPr>
        <p:txBody>
          <a:bodyPr wrap="square">
            <a:spAutoFit/>
          </a:bodyPr>
          <a:p>
            <a:pPr marL="0" algn="l">
              <a:buNone/>
            </a:pPr>
            <a:r>
              <a:rPr lang="zh-CN" altLang="en-US" sz="2800" b="0" u="none">
                <a:ln w="22225">
                  <a:solidFill>
                    <a:schemeClr val="accent2"/>
                  </a:solidFill>
                  <a:prstDash val="solid"/>
                </a:ln>
                <a:solidFill>
                  <a:schemeClr val="accent2">
                    <a:lumMod val="40000"/>
                    <a:lumOff val="60000"/>
                  </a:schemeClr>
                </a:solidFill>
                <a:effectLst/>
                <a:latin typeface="黑体" panose="02010609060101010101" pitchFamily="49" charset="-122"/>
                <a:ea typeface="黑体" panose="02010609060101010101" pitchFamily="49" charset="-122"/>
                <a:cs typeface="黑体" panose="02010609060101010101" pitchFamily="49" charset="-122"/>
              </a:rPr>
              <a:t>三、确定发展对象</a:t>
            </a:r>
            <a:endParaRPr lang="zh-CN" altLang="en-US" sz="2800" b="0" u="none">
              <a:ln w="22225">
                <a:solidFill>
                  <a:schemeClr val="accent2"/>
                </a:solidFill>
                <a:prstDash val="solid"/>
              </a:ln>
              <a:solidFill>
                <a:schemeClr val="accent2">
                  <a:lumMod val="40000"/>
                  <a:lumOff val="60000"/>
                </a:schemeClr>
              </a:solidFill>
              <a:effectLst/>
              <a:latin typeface="黑体" panose="02010609060101010101" pitchFamily="49" charset="-122"/>
              <a:ea typeface="黑体" panose="02010609060101010101" pitchFamily="49" charset="-122"/>
              <a:cs typeface="黑体" panose="02010609060101010101" pitchFamily="49" charset="-122"/>
            </a:endParaRPr>
          </a:p>
        </p:txBody>
      </p:sp>
      <p:sp>
        <p:nvSpPr>
          <p:cNvPr id="5" name="文本框 4"/>
          <p:cNvSpPr txBox="1"/>
          <p:nvPr/>
        </p:nvSpPr>
        <p:spPr>
          <a:xfrm>
            <a:off x="1159510" y="3265805"/>
            <a:ext cx="6094730" cy="640080"/>
          </a:xfrm>
          <a:prstGeom prst="rect">
            <a:avLst/>
          </a:prstGeom>
          <a:noFill/>
          <a:ln w="9525">
            <a:noFill/>
          </a:ln>
        </p:spPr>
        <p:txBody>
          <a:bodyPr wrap="square">
            <a:spAutoFit/>
          </a:bodyPr>
          <a:p>
            <a:pPr marL="0" algn="l">
              <a:buNone/>
            </a:pPr>
            <a:r>
              <a:rPr lang="zh-CN" altLang="en-US" u="none">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cs typeface="黑体" panose="02010609060101010101" pitchFamily="49" charset="-122"/>
              </a:rPr>
              <a:t>（二）</a:t>
            </a:r>
            <a:r>
              <a:rPr lang="zh-CN" altLang="en-US">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cs typeface="黑体" panose="02010609060101010101" pitchFamily="49" charset="-122"/>
                <a:sym typeface="+mn-ea"/>
              </a:rPr>
              <a:t>确定年度发展对象后的工作</a:t>
            </a:r>
            <a:endParaRPr lang="zh-CN" altLang="en-US" u="none">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6" name="文本框 5"/>
          <p:cNvSpPr txBox="1"/>
          <p:nvPr/>
        </p:nvSpPr>
        <p:spPr>
          <a:xfrm>
            <a:off x="1306830" y="4050665"/>
            <a:ext cx="5400675" cy="640080"/>
          </a:xfrm>
          <a:prstGeom prst="rect">
            <a:avLst/>
          </a:prstGeom>
          <a:noFill/>
          <a:ln w="9525">
            <a:noFill/>
          </a:ln>
        </p:spPr>
        <p:txBody>
          <a:bodyPr wrap="square">
            <a:spAutoFit/>
          </a:bodyPr>
          <a:p>
            <a:pPr marL="0" algn="l">
              <a:buNone/>
            </a:pPr>
            <a:r>
              <a:rPr lang="en-US" altLang="zh-CN" b="0" u="none">
                <a:solidFill>
                  <a:srgbClr val="FF0000"/>
                </a:solidFill>
                <a:latin typeface="黑体" panose="02010609060101010101" pitchFamily="49" charset="-122"/>
                <a:ea typeface="黑体" panose="02010609060101010101" pitchFamily="49" charset="-122"/>
                <a:cs typeface="黑体" panose="02010609060101010101" pitchFamily="49" charset="-122"/>
              </a:rPr>
              <a:t>3. </a:t>
            </a:r>
            <a:r>
              <a:rPr lang="zh-CN" altLang="en-US" b="0" u="none">
                <a:solidFill>
                  <a:srgbClr val="FF0000"/>
                </a:solidFill>
                <a:latin typeface="黑体" panose="02010609060101010101" pitchFamily="49" charset="-122"/>
                <a:ea typeface="黑体" panose="02010609060101010101" pitchFamily="49" charset="-122"/>
                <a:cs typeface="黑体" panose="02010609060101010101" pitchFamily="49" charset="-122"/>
              </a:rPr>
              <a:t>对发展对象进行政治审查</a:t>
            </a:r>
            <a:endParaRPr lang="zh-CN" altLang="en-US" b="0" u="none">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7" name="文本框 6"/>
          <p:cNvSpPr txBox="1"/>
          <p:nvPr/>
        </p:nvSpPr>
        <p:spPr>
          <a:xfrm>
            <a:off x="1306830" y="4940935"/>
            <a:ext cx="8001000" cy="1737360"/>
          </a:xfrm>
          <a:prstGeom prst="rect">
            <a:avLst/>
          </a:prstGeom>
          <a:noFill/>
          <a:ln w="9525">
            <a:noFill/>
          </a:ln>
        </p:spPr>
        <p:txBody>
          <a:bodyPr wrap="square">
            <a:spAutoFit/>
          </a:bodyPr>
          <a:p>
            <a:pPr marL="0" algn="l">
              <a:buNone/>
            </a:pPr>
            <a:r>
              <a:rPr sz="2400" b="0" u="none">
                <a:solidFill>
                  <a:schemeClr val="accent1"/>
                </a:solidFill>
                <a:effectLst>
                  <a:outerShdw blurRad="38100" dist="25400" dir="5400000" algn="ctr" rotWithShape="0">
                    <a:srgbClr val="6E747A">
                      <a:alpha val="43000"/>
                    </a:srgbClr>
                  </a:outerShdw>
                </a:effectLst>
                <a:latin typeface="华文隶书" panose="02010800040101010101" charset="-122"/>
                <a:ea typeface="华文隶书" panose="02010800040101010101" charset="-122"/>
                <a:cs typeface="黑体" panose="02010609060101010101" pitchFamily="49" charset="-122"/>
              </a:rPr>
              <a:t>直系亲属</a:t>
            </a:r>
            <a:r>
              <a:rPr lang="zh-CN" sz="2400" b="0" u="none">
                <a:solidFill>
                  <a:schemeClr val="tx1"/>
                </a:solidFill>
                <a:latin typeface="华文隶书" panose="02010800040101010101" charset="-122"/>
                <a:ea typeface="华文隶书" panose="02010800040101010101" charset="-122"/>
                <a:cs typeface="黑体" panose="02010609060101010101" pitchFamily="49" charset="-122"/>
              </a:rPr>
              <a:t>：</a:t>
            </a:r>
            <a:r>
              <a:rPr sz="2400" b="0" u="none">
                <a:solidFill>
                  <a:schemeClr val="tx1"/>
                </a:solidFill>
                <a:latin typeface="华文隶书" panose="02010800040101010101" charset="-122"/>
                <a:ea typeface="华文隶书" panose="02010800040101010101" charset="-122"/>
                <a:cs typeface="黑体" panose="02010609060101010101" pitchFamily="49" charset="-122"/>
              </a:rPr>
              <a:t>一般指与其有直接血缘关系或婚姻关系的直系亲属，如父母、配偶、子女，自幼抚养其成长的养父母和由其抚养的养子女。亲兄弟姐妹则不属于直系亲属。</a:t>
            </a:r>
            <a:endParaRPr sz="2400" b="0" u="none">
              <a:solidFill>
                <a:schemeClr val="tx1"/>
              </a:solidFill>
              <a:latin typeface="华文隶书" panose="02010800040101010101" charset="-122"/>
              <a:ea typeface="华文隶书" panose="02010800040101010101" charset="-122"/>
              <a:cs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174" name="Group 7"/>
          <p:cNvGrpSpPr/>
          <p:nvPr/>
        </p:nvGrpSpPr>
        <p:grpSpPr>
          <a:xfrm>
            <a:off x="641985" y="1397635"/>
            <a:ext cx="5314315" cy="802005"/>
            <a:chOff x="662" y="2225"/>
            <a:chExt cx="2751" cy="1247"/>
          </a:xfrm>
        </p:grpSpPr>
        <p:sp>
          <p:nvSpPr>
            <p:cNvPr id="7175" name="Rectangle 8"/>
            <p:cNvSpPr/>
            <p:nvPr/>
          </p:nvSpPr>
          <p:spPr>
            <a:xfrm>
              <a:off x="662" y="3098"/>
              <a:ext cx="2751" cy="374"/>
            </a:xfrm>
            <a:prstGeom prst="rect">
              <a:avLst/>
            </a:prstGeom>
            <a:gradFill rotWithShape="0">
              <a:gsLst>
                <a:gs pos="0">
                  <a:srgbClr val="EFD006"/>
                </a:gs>
                <a:gs pos="100000">
                  <a:srgbClr val="FCE980"/>
                </a:gs>
              </a:gsLst>
              <a:lin ang="10800000" scaled="1"/>
              <a:tileRect/>
            </a:gradFill>
            <a:ln w="36000" cap="flat" cmpd="sng">
              <a:solidFill>
                <a:srgbClr val="EFD006"/>
              </a:solidFill>
              <a:prstDash val="solid"/>
              <a:round/>
              <a:headEnd type="none" w="med" len="med"/>
              <a:tailEnd type="none" w="med" len="med"/>
            </a:ln>
          </p:spPr>
          <p:txBody>
            <a:bodyPr lIns="1818000" tIns="74340" rIns="378000" bIns="63000" anchor="ctr"/>
            <a:p>
              <a:pPr lvl="0" defTabSz="0" hangingPunct="0">
                <a:lnSpc>
                  <a:spcPct val="95000"/>
                </a:lnSpc>
                <a:spcAft>
                  <a:spcPct val="0"/>
                </a:spcAft>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ltLang="zh-CN" sz="2800" b="0" dirty="0">
                <a:solidFill>
                  <a:srgbClr val="FFFFFF"/>
                </a:solidFill>
                <a:latin typeface="黑体" panose="02010609060101010101" pitchFamily="49" charset="-122"/>
                <a:ea typeface="黑体" panose="02010609060101010101" pitchFamily="49" charset="-122"/>
              </a:endParaRPr>
            </a:p>
          </p:txBody>
        </p:sp>
        <p:sp>
          <p:nvSpPr>
            <p:cNvPr id="7176" name="Oval 9"/>
            <p:cNvSpPr/>
            <p:nvPr/>
          </p:nvSpPr>
          <p:spPr>
            <a:xfrm>
              <a:off x="930" y="2225"/>
              <a:ext cx="458" cy="873"/>
            </a:xfrm>
            <a:prstGeom prst="ellipse">
              <a:avLst/>
            </a:prstGeom>
            <a:gradFill rotWithShape="0">
              <a:gsLst>
                <a:gs pos="0">
                  <a:srgbClr val="A80404"/>
                </a:gs>
                <a:gs pos="100000">
                  <a:srgbClr val="D26163"/>
                </a:gs>
              </a:gsLst>
              <a:lin ang="16200000" scaled="1"/>
              <a:tileRect/>
            </a:gradFill>
            <a:ln w="36000" cap="flat" cmpd="sng">
              <a:solidFill>
                <a:srgbClr val="A80404"/>
              </a:solidFill>
              <a:prstDash val="solid"/>
              <a:round/>
              <a:headEnd type="none" w="med" len="med"/>
              <a:tailEnd type="none" w="med" len="med"/>
            </a:ln>
          </p:spPr>
          <p:txBody>
            <a:bodyPr lIns="108000" tIns="98280" rIns="108000" bIns="63000" anchor="ctr"/>
            <a:p>
              <a:pPr lvl="0" algn="ctr" defTabSz="0" hangingPunct="0">
                <a:lnSpc>
                  <a:spcPct val="93000"/>
                </a:lnSpc>
                <a:spcAft>
                  <a:spcPct val="0"/>
                </a:spcAft>
                <a:buFont typeface="Times New Roman" panose="02020603050405020304" pitchFamily="18" charset="0"/>
                <a:buNone/>
                <a:tabLst>
                  <a:tab pos="723900" algn="l"/>
                </a:tabLst>
              </a:pPr>
              <a:r>
                <a:rPr lang="en-US" altLang="zh-CN" sz="2800" dirty="0">
                  <a:solidFill>
                    <a:srgbClr val="FFFFFF"/>
                  </a:solidFill>
                  <a:latin typeface="黑体" panose="02010609060101010101" pitchFamily="49" charset="-122"/>
                  <a:ea typeface="黑体" panose="02010609060101010101" pitchFamily="49" charset="-122"/>
                </a:rPr>
                <a:t>3</a:t>
              </a:r>
              <a:endParaRPr lang="en-US" altLang="zh-CN" sz="2800" dirty="0">
                <a:solidFill>
                  <a:srgbClr val="FFFFFF"/>
                </a:solidFill>
                <a:latin typeface="黑体" panose="02010609060101010101" pitchFamily="49" charset="-122"/>
                <a:ea typeface="黑体" panose="02010609060101010101" pitchFamily="49" charset="-122"/>
              </a:endParaRPr>
            </a:p>
          </p:txBody>
        </p:sp>
        <p:pic>
          <p:nvPicPr>
            <p:cNvPr id="7177" name="Picture 10"/>
            <p:cNvPicPr>
              <a:picLocks noChangeAspect="1"/>
            </p:cNvPicPr>
            <p:nvPr/>
          </p:nvPicPr>
          <p:blipFill>
            <a:blip r:embed="rId1"/>
            <a:stretch>
              <a:fillRect/>
            </a:stretch>
          </p:blipFill>
          <p:spPr>
            <a:xfrm>
              <a:off x="1006" y="2765"/>
              <a:ext cx="307" cy="203"/>
            </a:xfrm>
            <a:prstGeom prst="rect">
              <a:avLst/>
            </a:prstGeom>
            <a:noFill/>
            <a:ln w="9525">
              <a:noFill/>
            </a:ln>
          </p:spPr>
        </p:pic>
        <p:sp>
          <p:nvSpPr>
            <p:cNvPr id="7178" name="Oval 11"/>
            <p:cNvSpPr/>
            <p:nvPr/>
          </p:nvSpPr>
          <p:spPr>
            <a:xfrm>
              <a:off x="1084" y="3312"/>
              <a:ext cx="383" cy="69"/>
            </a:xfrm>
            <a:prstGeom prst="ellipse">
              <a:avLst/>
            </a:prstGeom>
            <a:solidFill>
              <a:srgbClr val="989898">
                <a:alpha val="50195"/>
              </a:srgbClr>
            </a:solidFill>
            <a:ln w="9525">
              <a:noFill/>
            </a:ln>
          </p:spPr>
          <p:txBody>
            <a:bodyPr wrap="none" anchor="ctr"/>
            <a:p>
              <a:pPr lvl="0" hangingPunct="0">
                <a:lnSpc>
                  <a:spcPct val="93000"/>
                </a:lnSpc>
                <a:spcAft>
                  <a:spcPct val="0"/>
                </a:spcAft>
                <a:buFont typeface="Times New Roman" panose="02020603050405020304" pitchFamily="18" charset="0"/>
                <a:buNone/>
              </a:pPr>
              <a:endParaRPr lang="zh-CN" altLang="en-US" sz="2800" b="0" dirty="0">
                <a:solidFill>
                  <a:schemeClr val="tx1"/>
                </a:solidFill>
                <a:latin typeface="黑体" panose="02010609060101010101" pitchFamily="49" charset="-122"/>
                <a:ea typeface="黑体" panose="02010609060101010101" pitchFamily="49" charset="-122"/>
              </a:endParaRPr>
            </a:p>
          </p:txBody>
        </p:sp>
      </p:grpSp>
      <p:sp>
        <p:nvSpPr>
          <p:cNvPr id="4" name="文本框 3"/>
          <p:cNvSpPr txBox="1"/>
          <p:nvPr/>
        </p:nvSpPr>
        <p:spPr>
          <a:xfrm>
            <a:off x="1979930" y="1259205"/>
            <a:ext cx="4115435" cy="731520"/>
          </a:xfrm>
          <a:prstGeom prst="rect">
            <a:avLst/>
          </a:prstGeom>
          <a:noFill/>
        </p:spPr>
        <p:txBody>
          <a:bodyPr wrap="none" rtlCol="0" anchor="t">
            <a:spAutoFit/>
          </a:bodyPr>
          <a:p>
            <a:pPr>
              <a:buNone/>
            </a:pPr>
            <a:r>
              <a:rPr lang="zh-CN" altLang="en-US" sz="2800">
                <a:latin typeface="宋体" panose="02010600030101010101" pitchFamily="2" charset="-122"/>
                <a:cs typeface="方正小标宋简体" charset="0"/>
                <a:sym typeface="+mn-ea"/>
              </a:rPr>
              <a:t>发展党员工作的主要程序</a:t>
            </a:r>
            <a:endParaRPr lang="zh-CN" altLang="en-US" sz="2800">
              <a:latin typeface="宋体" panose="02010600030101010101" pitchFamily="2" charset="-122"/>
              <a:cs typeface="方正小标宋简体" charset="0"/>
              <a:sym typeface="+mn-ea"/>
            </a:endParaRPr>
          </a:p>
        </p:txBody>
      </p:sp>
      <p:sp>
        <p:nvSpPr>
          <p:cNvPr id="100" name="文本框 99"/>
          <p:cNvSpPr txBox="1"/>
          <p:nvPr/>
        </p:nvSpPr>
        <p:spPr>
          <a:xfrm>
            <a:off x="1422400" y="2389505"/>
            <a:ext cx="3493770" cy="731520"/>
          </a:xfrm>
          <a:prstGeom prst="rect">
            <a:avLst/>
          </a:prstGeom>
          <a:noFill/>
          <a:ln w="9525">
            <a:noFill/>
          </a:ln>
        </p:spPr>
        <p:txBody>
          <a:bodyPr wrap="square">
            <a:spAutoFit/>
          </a:bodyPr>
          <a:p>
            <a:pPr marL="0" algn="l">
              <a:buNone/>
            </a:pPr>
            <a:r>
              <a:rPr lang="zh-CN" altLang="en-US" sz="2800" b="0" u="none">
                <a:ln w="22225">
                  <a:solidFill>
                    <a:schemeClr val="accent2"/>
                  </a:solidFill>
                  <a:prstDash val="solid"/>
                </a:ln>
                <a:solidFill>
                  <a:schemeClr val="accent2">
                    <a:lumMod val="40000"/>
                    <a:lumOff val="60000"/>
                  </a:schemeClr>
                </a:solidFill>
                <a:effectLst/>
                <a:latin typeface="黑体" panose="02010609060101010101" pitchFamily="49" charset="-122"/>
                <a:ea typeface="黑体" panose="02010609060101010101" pitchFamily="49" charset="-122"/>
                <a:cs typeface="黑体" panose="02010609060101010101" pitchFamily="49" charset="-122"/>
              </a:rPr>
              <a:t>三、确定发展对象</a:t>
            </a:r>
            <a:endParaRPr lang="zh-CN" altLang="en-US" sz="2800" b="0" u="none">
              <a:ln w="22225">
                <a:solidFill>
                  <a:schemeClr val="accent2"/>
                </a:solidFill>
                <a:prstDash val="solid"/>
              </a:ln>
              <a:solidFill>
                <a:schemeClr val="accent2">
                  <a:lumMod val="40000"/>
                  <a:lumOff val="60000"/>
                </a:schemeClr>
              </a:solidFill>
              <a:effectLst/>
              <a:latin typeface="黑体" panose="02010609060101010101" pitchFamily="49" charset="-122"/>
              <a:ea typeface="黑体" panose="02010609060101010101" pitchFamily="49" charset="-122"/>
              <a:cs typeface="黑体" panose="02010609060101010101" pitchFamily="49" charset="-122"/>
            </a:endParaRPr>
          </a:p>
        </p:txBody>
      </p:sp>
      <p:sp>
        <p:nvSpPr>
          <p:cNvPr id="5" name="文本框 4"/>
          <p:cNvSpPr txBox="1"/>
          <p:nvPr/>
        </p:nvSpPr>
        <p:spPr>
          <a:xfrm>
            <a:off x="1159510" y="3266440"/>
            <a:ext cx="6094730" cy="640080"/>
          </a:xfrm>
          <a:prstGeom prst="rect">
            <a:avLst/>
          </a:prstGeom>
          <a:noFill/>
          <a:ln w="9525">
            <a:noFill/>
          </a:ln>
        </p:spPr>
        <p:txBody>
          <a:bodyPr wrap="square">
            <a:spAutoFit/>
          </a:bodyPr>
          <a:p>
            <a:pPr marL="0" algn="l">
              <a:buNone/>
            </a:pPr>
            <a:r>
              <a:rPr lang="zh-CN" altLang="en-US" u="none">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cs typeface="黑体" panose="02010609060101010101" pitchFamily="49" charset="-122"/>
              </a:rPr>
              <a:t>（二）</a:t>
            </a:r>
            <a:r>
              <a:rPr lang="zh-CN" altLang="en-US">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cs typeface="黑体" panose="02010609060101010101" pitchFamily="49" charset="-122"/>
                <a:sym typeface="+mn-ea"/>
              </a:rPr>
              <a:t>确定年度发展对象后的工作</a:t>
            </a:r>
            <a:endParaRPr lang="zh-CN" altLang="en-US" u="none">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6" name="文本框 5"/>
          <p:cNvSpPr txBox="1"/>
          <p:nvPr/>
        </p:nvSpPr>
        <p:spPr>
          <a:xfrm>
            <a:off x="1337310" y="4111625"/>
            <a:ext cx="5400675" cy="640080"/>
          </a:xfrm>
          <a:prstGeom prst="rect">
            <a:avLst/>
          </a:prstGeom>
          <a:noFill/>
          <a:ln w="9525">
            <a:noFill/>
          </a:ln>
        </p:spPr>
        <p:txBody>
          <a:bodyPr wrap="square">
            <a:spAutoFit/>
          </a:bodyPr>
          <a:p>
            <a:pPr marL="0" algn="l">
              <a:buNone/>
            </a:pPr>
            <a:r>
              <a:rPr lang="en-US" altLang="zh-CN" sz="1600" b="0" u="none">
                <a:solidFill>
                  <a:srgbClr val="FF0000"/>
                </a:solidFill>
                <a:latin typeface="黑体" panose="02010609060101010101" pitchFamily="49" charset="-122"/>
                <a:ea typeface="黑体" panose="02010609060101010101" pitchFamily="49" charset="-122"/>
                <a:cs typeface="黑体" panose="02010609060101010101" pitchFamily="49" charset="-122"/>
              </a:rPr>
              <a:t>3.</a:t>
            </a:r>
            <a:r>
              <a:rPr lang="en-US" altLang="zh-CN" b="0" u="none">
                <a:solidFill>
                  <a:srgbClr val="FF0000"/>
                </a:solidFill>
                <a:latin typeface="黑体" panose="02010609060101010101" pitchFamily="49" charset="-122"/>
                <a:ea typeface="黑体" panose="02010609060101010101" pitchFamily="49" charset="-122"/>
                <a:cs typeface="黑体" panose="02010609060101010101" pitchFamily="49" charset="-122"/>
              </a:rPr>
              <a:t> </a:t>
            </a:r>
            <a:r>
              <a:rPr lang="zh-CN" altLang="en-US" b="0" u="none">
                <a:solidFill>
                  <a:srgbClr val="FF0000"/>
                </a:solidFill>
                <a:latin typeface="黑体" panose="02010609060101010101" pitchFamily="49" charset="-122"/>
                <a:ea typeface="黑体" panose="02010609060101010101" pitchFamily="49" charset="-122"/>
                <a:cs typeface="黑体" panose="02010609060101010101" pitchFamily="49" charset="-122"/>
              </a:rPr>
              <a:t>对发展对象进行政治审查</a:t>
            </a:r>
            <a:endParaRPr lang="zh-CN" altLang="en-US" b="0" u="none">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7" name="文本框 6"/>
          <p:cNvSpPr txBox="1"/>
          <p:nvPr/>
        </p:nvSpPr>
        <p:spPr>
          <a:xfrm>
            <a:off x="1306830" y="5032375"/>
            <a:ext cx="8001000" cy="1737360"/>
          </a:xfrm>
          <a:prstGeom prst="rect">
            <a:avLst/>
          </a:prstGeom>
          <a:noFill/>
          <a:ln w="9525">
            <a:noFill/>
          </a:ln>
        </p:spPr>
        <p:txBody>
          <a:bodyPr wrap="square">
            <a:spAutoFit/>
          </a:bodyPr>
          <a:p>
            <a:pPr marL="0" algn="l">
              <a:buNone/>
            </a:pPr>
            <a:r>
              <a:rPr sz="2400" b="0" u="none">
                <a:solidFill>
                  <a:schemeClr val="accent1"/>
                </a:solidFill>
                <a:effectLst>
                  <a:outerShdw blurRad="38100" dist="25400" dir="5400000" algn="ctr" rotWithShape="0">
                    <a:srgbClr val="6E747A">
                      <a:alpha val="43000"/>
                    </a:srgbClr>
                  </a:outerShdw>
                </a:effectLst>
                <a:latin typeface="华文隶书" panose="02010800040101010101" charset="-122"/>
                <a:ea typeface="华文隶书" panose="02010800040101010101" charset="-122"/>
                <a:cs typeface="黑体" panose="02010609060101010101" pitchFamily="49" charset="-122"/>
              </a:rPr>
              <a:t>主要社会关系</a:t>
            </a:r>
            <a:r>
              <a:rPr lang="zh-CN" sz="2400" b="0" u="none">
                <a:latin typeface="华文隶书" panose="02010800040101010101" charset="-122"/>
                <a:ea typeface="华文隶书" panose="02010800040101010101" charset="-122"/>
                <a:cs typeface="黑体" panose="02010609060101010101" pitchFamily="49" charset="-122"/>
              </a:rPr>
              <a:t>：</a:t>
            </a:r>
            <a:r>
              <a:rPr sz="2400" b="0" u="none">
                <a:latin typeface="华文隶书" panose="02010800040101010101" charset="-122"/>
                <a:ea typeface="华文隶书" panose="02010800040101010101" charset="-122"/>
                <a:cs typeface="黑体" panose="02010609060101010101" pitchFamily="49" charset="-122"/>
              </a:rPr>
              <a:t>通常是指在政治上或经济上与其联系密切、影响较大的旁系亲属，如岳父母（公婆）、伯叔姑舅姨，包括与发展对象关系密切的朋友、同事、同学、同乡等。</a:t>
            </a:r>
            <a:endParaRPr sz="2400" b="0" u="none">
              <a:latin typeface="华文隶书" panose="02010800040101010101" charset="-122"/>
              <a:ea typeface="华文隶书" panose="02010800040101010101" charset="-122"/>
              <a:cs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174" name="Group 7"/>
          <p:cNvGrpSpPr/>
          <p:nvPr/>
        </p:nvGrpSpPr>
        <p:grpSpPr>
          <a:xfrm>
            <a:off x="641985" y="1397635"/>
            <a:ext cx="5314315" cy="802005"/>
            <a:chOff x="662" y="2225"/>
            <a:chExt cx="2751" cy="1247"/>
          </a:xfrm>
        </p:grpSpPr>
        <p:sp>
          <p:nvSpPr>
            <p:cNvPr id="7175" name="Rectangle 8"/>
            <p:cNvSpPr/>
            <p:nvPr/>
          </p:nvSpPr>
          <p:spPr>
            <a:xfrm>
              <a:off x="662" y="3098"/>
              <a:ext cx="2751" cy="374"/>
            </a:xfrm>
            <a:prstGeom prst="rect">
              <a:avLst/>
            </a:prstGeom>
            <a:gradFill rotWithShape="0">
              <a:gsLst>
                <a:gs pos="0">
                  <a:srgbClr val="EFD006"/>
                </a:gs>
                <a:gs pos="100000">
                  <a:srgbClr val="FCE980"/>
                </a:gs>
              </a:gsLst>
              <a:lin ang="10800000" scaled="1"/>
              <a:tileRect/>
            </a:gradFill>
            <a:ln w="36000" cap="flat" cmpd="sng">
              <a:solidFill>
                <a:srgbClr val="EFD006"/>
              </a:solidFill>
              <a:prstDash val="solid"/>
              <a:round/>
              <a:headEnd type="none" w="med" len="med"/>
              <a:tailEnd type="none" w="med" len="med"/>
            </a:ln>
          </p:spPr>
          <p:txBody>
            <a:bodyPr lIns="1818000" tIns="74340" rIns="378000" bIns="63000" anchor="ctr"/>
            <a:p>
              <a:pPr lvl="0" defTabSz="0" hangingPunct="0">
                <a:lnSpc>
                  <a:spcPct val="95000"/>
                </a:lnSpc>
                <a:spcAft>
                  <a:spcPct val="0"/>
                </a:spcAft>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ltLang="zh-CN" sz="2800" b="0" dirty="0">
                <a:solidFill>
                  <a:srgbClr val="FFFFFF"/>
                </a:solidFill>
                <a:latin typeface="黑体" panose="02010609060101010101" pitchFamily="49" charset="-122"/>
                <a:ea typeface="黑体" panose="02010609060101010101" pitchFamily="49" charset="-122"/>
              </a:endParaRPr>
            </a:p>
          </p:txBody>
        </p:sp>
        <p:sp>
          <p:nvSpPr>
            <p:cNvPr id="7176" name="Oval 9"/>
            <p:cNvSpPr/>
            <p:nvPr/>
          </p:nvSpPr>
          <p:spPr>
            <a:xfrm>
              <a:off x="930" y="2225"/>
              <a:ext cx="458" cy="873"/>
            </a:xfrm>
            <a:prstGeom prst="ellipse">
              <a:avLst/>
            </a:prstGeom>
            <a:gradFill rotWithShape="0">
              <a:gsLst>
                <a:gs pos="0">
                  <a:srgbClr val="A80404"/>
                </a:gs>
                <a:gs pos="100000">
                  <a:srgbClr val="D26163"/>
                </a:gs>
              </a:gsLst>
              <a:lin ang="16200000" scaled="1"/>
              <a:tileRect/>
            </a:gradFill>
            <a:ln w="36000" cap="flat" cmpd="sng">
              <a:solidFill>
                <a:srgbClr val="A80404"/>
              </a:solidFill>
              <a:prstDash val="solid"/>
              <a:round/>
              <a:headEnd type="none" w="med" len="med"/>
              <a:tailEnd type="none" w="med" len="med"/>
            </a:ln>
          </p:spPr>
          <p:txBody>
            <a:bodyPr lIns="108000" tIns="98280" rIns="108000" bIns="63000" anchor="ctr"/>
            <a:p>
              <a:pPr lvl="0" algn="ctr" defTabSz="0" hangingPunct="0">
                <a:lnSpc>
                  <a:spcPct val="93000"/>
                </a:lnSpc>
                <a:spcAft>
                  <a:spcPct val="0"/>
                </a:spcAft>
                <a:buFont typeface="Times New Roman" panose="02020603050405020304" pitchFamily="18" charset="0"/>
                <a:buNone/>
                <a:tabLst>
                  <a:tab pos="723900" algn="l"/>
                </a:tabLst>
              </a:pPr>
              <a:r>
                <a:rPr lang="en-US" altLang="zh-CN" sz="2800" dirty="0">
                  <a:solidFill>
                    <a:srgbClr val="FFFFFF"/>
                  </a:solidFill>
                  <a:latin typeface="黑体" panose="02010609060101010101" pitchFamily="49" charset="-122"/>
                  <a:ea typeface="黑体" panose="02010609060101010101" pitchFamily="49" charset="-122"/>
                </a:rPr>
                <a:t>3</a:t>
              </a:r>
              <a:endParaRPr lang="en-US" altLang="zh-CN" sz="2800" dirty="0">
                <a:solidFill>
                  <a:srgbClr val="FFFFFF"/>
                </a:solidFill>
                <a:latin typeface="黑体" panose="02010609060101010101" pitchFamily="49" charset="-122"/>
                <a:ea typeface="黑体" panose="02010609060101010101" pitchFamily="49" charset="-122"/>
              </a:endParaRPr>
            </a:p>
          </p:txBody>
        </p:sp>
        <p:pic>
          <p:nvPicPr>
            <p:cNvPr id="7177" name="Picture 10"/>
            <p:cNvPicPr>
              <a:picLocks noChangeAspect="1"/>
            </p:cNvPicPr>
            <p:nvPr/>
          </p:nvPicPr>
          <p:blipFill>
            <a:blip r:embed="rId1"/>
            <a:stretch>
              <a:fillRect/>
            </a:stretch>
          </p:blipFill>
          <p:spPr>
            <a:xfrm>
              <a:off x="1006" y="2765"/>
              <a:ext cx="307" cy="203"/>
            </a:xfrm>
            <a:prstGeom prst="rect">
              <a:avLst/>
            </a:prstGeom>
            <a:noFill/>
            <a:ln w="9525">
              <a:noFill/>
            </a:ln>
          </p:spPr>
        </p:pic>
        <p:sp>
          <p:nvSpPr>
            <p:cNvPr id="7178" name="Oval 11"/>
            <p:cNvSpPr/>
            <p:nvPr/>
          </p:nvSpPr>
          <p:spPr>
            <a:xfrm>
              <a:off x="1084" y="3312"/>
              <a:ext cx="383" cy="69"/>
            </a:xfrm>
            <a:prstGeom prst="ellipse">
              <a:avLst/>
            </a:prstGeom>
            <a:solidFill>
              <a:srgbClr val="989898">
                <a:alpha val="50195"/>
              </a:srgbClr>
            </a:solidFill>
            <a:ln w="9525">
              <a:noFill/>
            </a:ln>
          </p:spPr>
          <p:txBody>
            <a:bodyPr wrap="none" anchor="ctr"/>
            <a:p>
              <a:pPr lvl="0" hangingPunct="0">
                <a:lnSpc>
                  <a:spcPct val="93000"/>
                </a:lnSpc>
                <a:spcAft>
                  <a:spcPct val="0"/>
                </a:spcAft>
                <a:buFont typeface="Times New Roman" panose="02020603050405020304" pitchFamily="18" charset="0"/>
                <a:buNone/>
              </a:pPr>
              <a:endParaRPr lang="zh-CN" altLang="en-US" sz="2800" b="0" dirty="0">
                <a:solidFill>
                  <a:schemeClr val="tx1"/>
                </a:solidFill>
                <a:latin typeface="黑体" panose="02010609060101010101" pitchFamily="49" charset="-122"/>
                <a:ea typeface="黑体" panose="02010609060101010101" pitchFamily="49" charset="-122"/>
              </a:endParaRPr>
            </a:p>
          </p:txBody>
        </p:sp>
      </p:grpSp>
      <p:sp>
        <p:nvSpPr>
          <p:cNvPr id="4" name="文本框 3"/>
          <p:cNvSpPr txBox="1"/>
          <p:nvPr/>
        </p:nvSpPr>
        <p:spPr>
          <a:xfrm>
            <a:off x="1979930" y="1259205"/>
            <a:ext cx="4115435" cy="731520"/>
          </a:xfrm>
          <a:prstGeom prst="rect">
            <a:avLst/>
          </a:prstGeom>
          <a:noFill/>
        </p:spPr>
        <p:txBody>
          <a:bodyPr wrap="none" rtlCol="0" anchor="t">
            <a:spAutoFit/>
          </a:bodyPr>
          <a:p>
            <a:pPr>
              <a:buNone/>
            </a:pPr>
            <a:r>
              <a:rPr lang="zh-CN" altLang="en-US" sz="2800">
                <a:latin typeface="宋体" panose="02010600030101010101" pitchFamily="2" charset="-122"/>
                <a:cs typeface="方正小标宋简体" charset="0"/>
                <a:sym typeface="+mn-ea"/>
              </a:rPr>
              <a:t>发展党员工作的主要程序</a:t>
            </a:r>
            <a:endParaRPr lang="zh-CN" altLang="en-US" sz="2800">
              <a:latin typeface="宋体" panose="02010600030101010101" pitchFamily="2" charset="-122"/>
              <a:cs typeface="方正小标宋简体" charset="0"/>
              <a:sym typeface="+mn-ea"/>
            </a:endParaRPr>
          </a:p>
        </p:txBody>
      </p:sp>
      <p:sp>
        <p:nvSpPr>
          <p:cNvPr id="100" name="文本框 99"/>
          <p:cNvSpPr txBox="1"/>
          <p:nvPr/>
        </p:nvSpPr>
        <p:spPr>
          <a:xfrm>
            <a:off x="1422400" y="2389505"/>
            <a:ext cx="3493770" cy="731520"/>
          </a:xfrm>
          <a:prstGeom prst="rect">
            <a:avLst/>
          </a:prstGeom>
          <a:noFill/>
          <a:ln w="9525">
            <a:noFill/>
          </a:ln>
        </p:spPr>
        <p:txBody>
          <a:bodyPr wrap="square">
            <a:spAutoFit/>
          </a:bodyPr>
          <a:p>
            <a:pPr marL="0" algn="l">
              <a:buNone/>
            </a:pPr>
            <a:r>
              <a:rPr lang="zh-CN" altLang="en-US" sz="2800" b="0" u="none">
                <a:ln w="22225">
                  <a:solidFill>
                    <a:schemeClr val="accent2"/>
                  </a:solidFill>
                  <a:prstDash val="solid"/>
                </a:ln>
                <a:solidFill>
                  <a:schemeClr val="accent2">
                    <a:lumMod val="40000"/>
                    <a:lumOff val="60000"/>
                  </a:schemeClr>
                </a:solidFill>
                <a:effectLst/>
                <a:latin typeface="黑体" panose="02010609060101010101" pitchFamily="49" charset="-122"/>
                <a:ea typeface="黑体" panose="02010609060101010101" pitchFamily="49" charset="-122"/>
                <a:cs typeface="黑体" panose="02010609060101010101" pitchFamily="49" charset="-122"/>
              </a:rPr>
              <a:t>三、确定发展对象</a:t>
            </a:r>
            <a:endParaRPr lang="zh-CN" altLang="en-US" sz="2800" b="0" u="none">
              <a:ln w="22225">
                <a:solidFill>
                  <a:schemeClr val="accent2"/>
                </a:solidFill>
                <a:prstDash val="solid"/>
              </a:ln>
              <a:solidFill>
                <a:schemeClr val="accent2">
                  <a:lumMod val="40000"/>
                  <a:lumOff val="60000"/>
                </a:schemeClr>
              </a:solidFill>
              <a:effectLst/>
              <a:latin typeface="黑体" panose="02010609060101010101" pitchFamily="49" charset="-122"/>
              <a:ea typeface="黑体" panose="02010609060101010101" pitchFamily="49" charset="-122"/>
              <a:cs typeface="黑体" panose="02010609060101010101" pitchFamily="49" charset="-122"/>
            </a:endParaRPr>
          </a:p>
        </p:txBody>
      </p:sp>
      <p:sp>
        <p:nvSpPr>
          <p:cNvPr id="5" name="文本框 4"/>
          <p:cNvSpPr txBox="1"/>
          <p:nvPr/>
        </p:nvSpPr>
        <p:spPr>
          <a:xfrm>
            <a:off x="1159510" y="3245485"/>
            <a:ext cx="6094730" cy="640080"/>
          </a:xfrm>
          <a:prstGeom prst="rect">
            <a:avLst/>
          </a:prstGeom>
          <a:noFill/>
          <a:ln w="9525">
            <a:noFill/>
          </a:ln>
        </p:spPr>
        <p:txBody>
          <a:bodyPr wrap="square">
            <a:spAutoFit/>
          </a:bodyPr>
          <a:p>
            <a:pPr marL="0" algn="l">
              <a:buNone/>
            </a:pPr>
            <a:r>
              <a:rPr lang="zh-CN" altLang="en-US" u="none">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cs typeface="黑体" panose="02010609060101010101" pitchFamily="49" charset="-122"/>
              </a:rPr>
              <a:t>（二）</a:t>
            </a:r>
            <a:r>
              <a:rPr lang="zh-CN" altLang="en-US">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cs typeface="黑体" panose="02010609060101010101" pitchFamily="49" charset="-122"/>
                <a:sym typeface="+mn-ea"/>
              </a:rPr>
              <a:t>确定年度发展对象后的工作</a:t>
            </a:r>
            <a:endParaRPr lang="zh-CN" altLang="en-US" u="none">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6" name="文本框 5"/>
          <p:cNvSpPr txBox="1"/>
          <p:nvPr/>
        </p:nvSpPr>
        <p:spPr>
          <a:xfrm>
            <a:off x="1422400" y="4010025"/>
            <a:ext cx="5400675" cy="640080"/>
          </a:xfrm>
          <a:prstGeom prst="rect">
            <a:avLst/>
          </a:prstGeom>
          <a:noFill/>
          <a:ln w="9525">
            <a:noFill/>
          </a:ln>
        </p:spPr>
        <p:txBody>
          <a:bodyPr wrap="square">
            <a:spAutoFit/>
          </a:bodyPr>
          <a:p>
            <a:pPr marL="0" algn="l">
              <a:buNone/>
            </a:pPr>
            <a:r>
              <a:rPr lang="en-US" altLang="zh-CN" b="0" u="none">
                <a:solidFill>
                  <a:srgbClr val="FF0000"/>
                </a:solidFill>
                <a:latin typeface="黑体" panose="02010609060101010101" pitchFamily="49" charset="-122"/>
                <a:ea typeface="黑体" panose="02010609060101010101" pitchFamily="49" charset="-122"/>
                <a:cs typeface="黑体" panose="02010609060101010101" pitchFamily="49" charset="-122"/>
              </a:rPr>
              <a:t>3. </a:t>
            </a:r>
            <a:r>
              <a:rPr lang="zh-CN" altLang="en-US" b="0" u="none">
                <a:solidFill>
                  <a:srgbClr val="FF0000"/>
                </a:solidFill>
                <a:latin typeface="黑体" panose="02010609060101010101" pitchFamily="49" charset="-122"/>
                <a:ea typeface="黑体" panose="02010609060101010101" pitchFamily="49" charset="-122"/>
                <a:cs typeface="黑体" panose="02010609060101010101" pitchFamily="49" charset="-122"/>
              </a:rPr>
              <a:t>对发展对象进行政治审查</a:t>
            </a:r>
            <a:endParaRPr lang="zh-CN" altLang="en-US" b="0" u="none">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7" name="文本框 6"/>
          <p:cNvSpPr txBox="1"/>
          <p:nvPr/>
        </p:nvSpPr>
        <p:spPr>
          <a:xfrm>
            <a:off x="1540510" y="4981575"/>
            <a:ext cx="8001000" cy="1366520"/>
          </a:xfrm>
          <a:prstGeom prst="rect">
            <a:avLst/>
          </a:prstGeom>
          <a:noFill/>
          <a:ln w="9525">
            <a:noFill/>
          </a:ln>
        </p:spPr>
        <p:txBody>
          <a:bodyPr wrap="square">
            <a:spAutoFit/>
          </a:bodyPr>
          <a:p>
            <a:pPr marL="0" indent="0" algn="l"/>
            <a:r>
              <a:rPr sz="2400" b="0" u="none">
                <a:solidFill>
                  <a:srgbClr val="FF0000"/>
                </a:solidFill>
                <a:latin typeface="华文隶书" panose="02010800040101010101" charset="-122"/>
                <a:ea typeface="华文隶书" panose="02010800040101010101" charset="-122"/>
                <a:cs typeface="黑体" panose="02010609060101010101" pitchFamily="49" charset="-122"/>
              </a:rPr>
              <a:t> </a:t>
            </a:r>
            <a:r>
              <a:rPr lang="zh-CN" sz="2400" b="0" u="none">
                <a:solidFill>
                  <a:schemeClr val="tx1"/>
                </a:solidFill>
                <a:latin typeface="华文隶书" panose="02010800040101010101" charset="-122"/>
                <a:ea typeface="华文隶书" panose="02010800040101010101" charset="-122"/>
                <a:cs typeface="黑体" panose="02010609060101010101" pitchFamily="49" charset="-122"/>
              </a:rPr>
              <a:t>（</a:t>
            </a:r>
            <a:r>
              <a:rPr lang="en-US" altLang="zh-CN" sz="2400" b="0" u="none">
                <a:solidFill>
                  <a:schemeClr val="tx1"/>
                </a:solidFill>
                <a:latin typeface="华文隶书" panose="02010800040101010101" charset="-122"/>
                <a:ea typeface="华文隶书" panose="02010800040101010101" charset="-122"/>
                <a:cs typeface="黑体" panose="02010609060101010101" pitchFamily="49" charset="-122"/>
              </a:rPr>
              <a:t>4</a:t>
            </a:r>
            <a:r>
              <a:rPr lang="zh-CN" sz="2400" b="0" u="none">
                <a:solidFill>
                  <a:schemeClr val="tx1"/>
                </a:solidFill>
                <a:latin typeface="华文隶书" panose="02010800040101010101" charset="-122"/>
                <a:ea typeface="华文隶书" panose="02010800040101010101" charset="-122"/>
                <a:cs typeface="黑体" panose="02010609060101010101" pitchFamily="49" charset="-122"/>
              </a:rPr>
              <a:t>）关于政审函调或外调手续</a:t>
            </a:r>
            <a:endParaRPr lang="zh-CN" sz="2400" b="0" u="none">
              <a:solidFill>
                <a:schemeClr val="tx1"/>
              </a:solidFill>
              <a:latin typeface="华文隶书" panose="02010800040101010101" charset="-122"/>
              <a:ea typeface="华文隶书" panose="02010800040101010101" charset="-122"/>
              <a:cs typeface="黑体" panose="02010609060101010101" pitchFamily="49" charset="-122"/>
            </a:endParaRPr>
          </a:p>
          <a:p>
            <a:pPr marL="0" indent="0" algn="l"/>
            <a:r>
              <a:rPr lang="zh-CN" sz="2400" b="0" u="none">
                <a:solidFill>
                  <a:schemeClr val="tx1"/>
                </a:solidFill>
                <a:latin typeface="华文隶书" panose="02010800040101010101" charset="-122"/>
                <a:ea typeface="华文隶书" panose="02010800040101010101" charset="-122"/>
                <a:cs typeface="黑体" panose="02010609060101010101" pitchFamily="49" charset="-122"/>
              </a:rPr>
              <a:t>（</a:t>
            </a:r>
            <a:r>
              <a:rPr lang="en-US" altLang="zh-CN" sz="2400" b="0" u="none">
                <a:solidFill>
                  <a:schemeClr val="tx1"/>
                </a:solidFill>
                <a:latin typeface="华文隶书" panose="02010800040101010101" charset="-122"/>
                <a:ea typeface="华文隶书" panose="02010800040101010101" charset="-122"/>
                <a:cs typeface="黑体" panose="02010609060101010101" pitchFamily="49" charset="-122"/>
              </a:rPr>
              <a:t>5</a:t>
            </a:r>
            <a:r>
              <a:rPr lang="zh-CN" sz="2400" b="0" u="none">
                <a:solidFill>
                  <a:schemeClr val="tx1"/>
                </a:solidFill>
                <a:latin typeface="华文隶书" panose="02010800040101010101" charset="-122"/>
                <a:ea typeface="华文隶书" panose="02010800040101010101" charset="-122"/>
                <a:cs typeface="黑体" panose="02010609060101010101" pitchFamily="49" charset="-122"/>
              </a:rPr>
              <a:t>）形成政审结论</a:t>
            </a:r>
            <a:endParaRPr lang="zh-CN" sz="2400" b="0" u="none">
              <a:solidFill>
                <a:schemeClr val="tx1"/>
              </a:solidFill>
              <a:latin typeface="华文隶书" panose="02010800040101010101" charset="-122"/>
              <a:ea typeface="华文隶书" panose="02010800040101010101" charset="-122"/>
              <a:cs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174" name="Group 7"/>
          <p:cNvGrpSpPr/>
          <p:nvPr/>
        </p:nvGrpSpPr>
        <p:grpSpPr>
          <a:xfrm>
            <a:off x="641985" y="1397635"/>
            <a:ext cx="5314315" cy="802005"/>
            <a:chOff x="662" y="2225"/>
            <a:chExt cx="2751" cy="1247"/>
          </a:xfrm>
        </p:grpSpPr>
        <p:sp>
          <p:nvSpPr>
            <p:cNvPr id="7175" name="Rectangle 8"/>
            <p:cNvSpPr/>
            <p:nvPr/>
          </p:nvSpPr>
          <p:spPr>
            <a:xfrm>
              <a:off x="662" y="3098"/>
              <a:ext cx="2751" cy="374"/>
            </a:xfrm>
            <a:prstGeom prst="rect">
              <a:avLst/>
            </a:prstGeom>
            <a:gradFill rotWithShape="0">
              <a:gsLst>
                <a:gs pos="0">
                  <a:srgbClr val="EFD006"/>
                </a:gs>
                <a:gs pos="100000">
                  <a:srgbClr val="FCE980"/>
                </a:gs>
              </a:gsLst>
              <a:lin ang="10800000" scaled="1"/>
              <a:tileRect/>
            </a:gradFill>
            <a:ln w="36000" cap="flat" cmpd="sng">
              <a:solidFill>
                <a:srgbClr val="EFD006"/>
              </a:solidFill>
              <a:prstDash val="solid"/>
              <a:round/>
              <a:headEnd type="none" w="med" len="med"/>
              <a:tailEnd type="none" w="med" len="med"/>
            </a:ln>
          </p:spPr>
          <p:txBody>
            <a:bodyPr lIns="1818000" tIns="74340" rIns="378000" bIns="63000" anchor="ctr"/>
            <a:p>
              <a:pPr lvl="0" defTabSz="0" hangingPunct="0">
                <a:lnSpc>
                  <a:spcPct val="95000"/>
                </a:lnSpc>
                <a:spcAft>
                  <a:spcPct val="0"/>
                </a:spcAft>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ltLang="zh-CN" sz="2800" b="0" dirty="0">
                <a:solidFill>
                  <a:srgbClr val="FFFFFF"/>
                </a:solidFill>
                <a:latin typeface="黑体" panose="02010609060101010101" pitchFamily="49" charset="-122"/>
                <a:ea typeface="黑体" panose="02010609060101010101" pitchFamily="49" charset="-122"/>
              </a:endParaRPr>
            </a:p>
          </p:txBody>
        </p:sp>
        <p:sp>
          <p:nvSpPr>
            <p:cNvPr id="7176" name="Oval 9"/>
            <p:cNvSpPr/>
            <p:nvPr/>
          </p:nvSpPr>
          <p:spPr>
            <a:xfrm>
              <a:off x="930" y="2225"/>
              <a:ext cx="458" cy="873"/>
            </a:xfrm>
            <a:prstGeom prst="ellipse">
              <a:avLst/>
            </a:prstGeom>
            <a:gradFill rotWithShape="0">
              <a:gsLst>
                <a:gs pos="0">
                  <a:srgbClr val="A80404"/>
                </a:gs>
                <a:gs pos="100000">
                  <a:srgbClr val="D26163"/>
                </a:gs>
              </a:gsLst>
              <a:lin ang="16200000" scaled="1"/>
              <a:tileRect/>
            </a:gradFill>
            <a:ln w="36000" cap="flat" cmpd="sng">
              <a:solidFill>
                <a:srgbClr val="A80404"/>
              </a:solidFill>
              <a:prstDash val="solid"/>
              <a:round/>
              <a:headEnd type="none" w="med" len="med"/>
              <a:tailEnd type="none" w="med" len="med"/>
            </a:ln>
          </p:spPr>
          <p:txBody>
            <a:bodyPr lIns="108000" tIns="98280" rIns="108000" bIns="63000" anchor="ctr"/>
            <a:p>
              <a:pPr lvl="0" algn="ctr" defTabSz="0" hangingPunct="0">
                <a:lnSpc>
                  <a:spcPct val="93000"/>
                </a:lnSpc>
                <a:spcAft>
                  <a:spcPct val="0"/>
                </a:spcAft>
                <a:buFont typeface="Times New Roman" panose="02020603050405020304" pitchFamily="18" charset="0"/>
                <a:buNone/>
                <a:tabLst>
                  <a:tab pos="723900" algn="l"/>
                </a:tabLst>
              </a:pPr>
              <a:r>
                <a:rPr lang="en-US" altLang="zh-CN" sz="2800" dirty="0">
                  <a:solidFill>
                    <a:srgbClr val="FFFFFF"/>
                  </a:solidFill>
                  <a:latin typeface="黑体" panose="02010609060101010101" pitchFamily="49" charset="-122"/>
                  <a:ea typeface="黑体" panose="02010609060101010101" pitchFamily="49" charset="-122"/>
                </a:rPr>
                <a:t>3</a:t>
              </a:r>
              <a:endParaRPr lang="en-US" altLang="zh-CN" sz="2800" dirty="0">
                <a:solidFill>
                  <a:srgbClr val="FFFFFF"/>
                </a:solidFill>
                <a:latin typeface="黑体" panose="02010609060101010101" pitchFamily="49" charset="-122"/>
                <a:ea typeface="黑体" panose="02010609060101010101" pitchFamily="49" charset="-122"/>
              </a:endParaRPr>
            </a:p>
          </p:txBody>
        </p:sp>
        <p:pic>
          <p:nvPicPr>
            <p:cNvPr id="7177" name="Picture 10"/>
            <p:cNvPicPr>
              <a:picLocks noChangeAspect="1"/>
            </p:cNvPicPr>
            <p:nvPr/>
          </p:nvPicPr>
          <p:blipFill>
            <a:blip r:embed="rId1"/>
            <a:stretch>
              <a:fillRect/>
            </a:stretch>
          </p:blipFill>
          <p:spPr>
            <a:xfrm>
              <a:off x="1006" y="2765"/>
              <a:ext cx="307" cy="203"/>
            </a:xfrm>
            <a:prstGeom prst="rect">
              <a:avLst/>
            </a:prstGeom>
            <a:noFill/>
            <a:ln w="9525">
              <a:noFill/>
            </a:ln>
          </p:spPr>
        </p:pic>
        <p:sp>
          <p:nvSpPr>
            <p:cNvPr id="7178" name="Oval 11"/>
            <p:cNvSpPr/>
            <p:nvPr/>
          </p:nvSpPr>
          <p:spPr>
            <a:xfrm>
              <a:off x="1084" y="3312"/>
              <a:ext cx="383" cy="69"/>
            </a:xfrm>
            <a:prstGeom prst="ellipse">
              <a:avLst/>
            </a:prstGeom>
            <a:solidFill>
              <a:srgbClr val="989898">
                <a:alpha val="50195"/>
              </a:srgbClr>
            </a:solidFill>
            <a:ln w="9525">
              <a:noFill/>
            </a:ln>
          </p:spPr>
          <p:txBody>
            <a:bodyPr wrap="none" anchor="ctr"/>
            <a:p>
              <a:pPr lvl="0" hangingPunct="0">
                <a:lnSpc>
                  <a:spcPct val="93000"/>
                </a:lnSpc>
                <a:spcAft>
                  <a:spcPct val="0"/>
                </a:spcAft>
                <a:buFont typeface="Times New Roman" panose="02020603050405020304" pitchFamily="18" charset="0"/>
                <a:buNone/>
              </a:pPr>
              <a:endParaRPr lang="zh-CN" altLang="en-US" sz="2800" b="0" dirty="0">
                <a:solidFill>
                  <a:schemeClr val="tx1"/>
                </a:solidFill>
                <a:latin typeface="黑体" panose="02010609060101010101" pitchFamily="49" charset="-122"/>
                <a:ea typeface="黑体" panose="02010609060101010101" pitchFamily="49" charset="-122"/>
              </a:endParaRPr>
            </a:p>
          </p:txBody>
        </p:sp>
      </p:grpSp>
      <p:sp>
        <p:nvSpPr>
          <p:cNvPr id="4" name="文本框 3"/>
          <p:cNvSpPr txBox="1"/>
          <p:nvPr/>
        </p:nvSpPr>
        <p:spPr>
          <a:xfrm>
            <a:off x="1979930" y="1259205"/>
            <a:ext cx="4115435" cy="731520"/>
          </a:xfrm>
          <a:prstGeom prst="rect">
            <a:avLst/>
          </a:prstGeom>
          <a:noFill/>
        </p:spPr>
        <p:txBody>
          <a:bodyPr wrap="none" rtlCol="0" anchor="t">
            <a:spAutoFit/>
          </a:bodyPr>
          <a:p>
            <a:pPr>
              <a:buNone/>
            </a:pPr>
            <a:r>
              <a:rPr lang="zh-CN" altLang="en-US" sz="2800">
                <a:latin typeface="宋体" panose="02010600030101010101" pitchFamily="2" charset="-122"/>
                <a:cs typeface="方正小标宋简体" charset="0"/>
                <a:sym typeface="+mn-ea"/>
              </a:rPr>
              <a:t>发展党员工作的主要程序</a:t>
            </a:r>
            <a:endParaRPr lang="zh-CN" altLang="en-US" sz="2800">
              <a:latin typeface="宋体" panose="02010600030101010101" pitchFamily="2" charset="-122"/>
              <a:cs typeface="方正小标宋简体" charset="0"/>
              <a:sym typeface="+mn-ea"/>
            </a:endParaRPr>
          </a:p>
        </p:txBody>
      </p:sp>
      <p:sp>
        <p:nvSpPr>
          <p:cNvPr id="100" name="文本框 99"/>
          <p:cNvSpPr txBox="1"/>
          <p:nvPr/>
        </p:nvSpPr>
        <p:spPr>
          <a:xfrm>
            <a:off x="1422400" y="2389505"/>
            <a:ext cx="3493770" cy="731520"/>
          </a:xfrm>
          <a:prstGeom prst="rect">
            <a:avLst/>
          </a:prstGeom>
          <a:noFill/>
          <a:ln w="9525">
            <a:noFill/>
          </a:ln>
        </p:spPr>
        <p:txBody>
          <a:bodyPr wrap="square">
            <a:spAutoFit/>
          </a:bodyPr>
          <a:p>
            <a:pPr marL="0" algn="l">
              <a:buNone/>
            </a:pPr>
            <a:r>
              <a:rPr lang="zh-CN" altLang="en-US" sz="2800" b="0" u="none">
                <a:ln w="22225">
                  <a:solidFill>
                    <a:schemeClr val="accent2"/>
                  </a:solidFill>
                  <a:prstDash val="solid"/>
                </a:ln>
                <a:solidFill>
                  <a:schemeClr val="accent2">
                    <a:lumMod val="40000"/>
                    <a:lumOff val="60000"/>
                  </a:schemeClr>
                </a:solidFill>
                <a:effectLst/>
                <a:latin typeface="黑体" panose="02010609060101010101" pitchFamily="49" charset="-122"/>
                <a:ea typeface="黑体" panose="02010609060101010101" pitchFamily="49" charset="-122"/>
                <a:cs typeface="黑体" panose="02010609060101010101" pitchFamily="49" charset="-122"/>
              </a:rPr>
              <a:t>三、确定发展对象</a:t>
            </a:r>
            <a:endParaRPr lang="zh-CN" altLang="en-US" sz="2800" b="0" u="none">
              <a:ln w="22225">
                <a:solidFill>
                  <a:schemeClr val="accent2"/>
                </a:solidFill>
                <a:prstDash val="solid"/>
              </a:ln>
              <a:solidFill>
                <a:schemeClr val="accent2">
                  <a:lumMod val="40000"/>
                  <a:lumOff val="60000"/>
                </a:schemeClr>
              </a:solidFill>
              <a:effectLst/>
              <a:latin typeface="黑体" panose="02010609060101010101" pitchFamily="49" charset="-122"/>
              <a:ea typeface="黑体" panose="02010609060101010101" pitchFamily="49" charset="-122"/>
              <a:cs typeface="黑体" panose="02010609060101010101" pitchFamily="49" charset="-122"/>
            </a:endParaRPr>
          </a:p>
        </p:txBody>
      </p:sp>
      <p:sp>
        <p:nvSpPr>
          <p:cNvPr id="5" name="文本框 4"/>
          <p:cNvSpPr txBox="1"/>
          <p:nvPr/>
        </p:nvSpPr>
        <p:spPr>
          <a:xfrm>
            <a:off x="1159510" y="3420745"/>
            <a:ext cx="6094730" cy="640080"/>
          </a:xfrm>
          <a:prstGeom prst="rect">
            <a:avLst/>
          </a:prstGeom>
          <a:noFill/>
          <a:ln w="9525">
            <a:noFill/>
          </a:ln>
        </p:spPr>
        <p:txBody>
          <a:bodyPr wrap="square">
            <a:spAutoFit/>
          </a:bodyPr>
          <a:p>
            <a:pPr marL="0" algn="l">
              <a:buNone/>
            </a:pPr>
            <a:r>
              <a:rPr lang="zh-CN" altLang="en-US" u="none">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cs typeface="黑体" panose="02010609060101010101" pitchFamily="49" charset="-122"/>
              </a:rPr>
              <a:t>（二）</a:t>
            </a:r>
            <a:r>
              <a:rPr lang="zh-CN" altLang="en-US">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cs typeface="黑体" panose="02010609060101010101" pitchFamily="49" charset="-122"/>
                <a:sym typeface="+mn-ea"/>
              </a:rPr>
              <a:t>确定年度发展对象后的工作</a:t>
            </a:r>
            <a:endParaRPr lang="zh-CN" altLang="en-US" u="none">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6" name="文本框 5"/>
          <p:cNvSpPr txBox="1"/>
          <p:nvPr/>
        </p:nvSpPr>
        <p:spPr>
          <a:xfrm>
            <a:off x="1422400" y="4221480"/>
            <a:ext cx="5400675" cy="640080"/>
          </a:xfrm>
          <a:prstGeom prst="rect">
            <a:avLst/>
          </a:prstGeom>
          <a:noFill/>
          <a:ln w="9525">
            <a:noFill/>
          </a:ln>
        </p:spPr>
        <p:txBody>
          <a:bodyPr wrap="square">
            <a:spAutoFit/>
          </a:bodyPr>
          <a:p>
            <a:pPr marL="0" algn="l">
              <a:buNone/>
            </a:pPr>
            <a:r>
              <a:rPr lang="en-US" altLang="zh-CN" b="0" u="none">
                <a:solidFill>
                  <a:srgbClr val="FF0000"/>
                </a:solidFill>
                <a:latin typeface="黑体" panose="02010609060101010101" pitchFamily="49" charset="-122"/>
                <a:ea typeface="黑体" panose="02010609060101010101" pitchFamily="49" charset="-122"/>
                <a:cs typeface="黑体" panose="02010609060101010101" pitchFamily="49" charset="-122"/>
              </a:rPr>
              <a:t>4. </a:t>
            </a:r>
            <a:r>
              <a:rPr lang="zh-CN" altLang="en-US" b="0" u="none">
                <a:solidFill>
                  <a:srgbClr val="FF0000"/>
                </a:solidFill>
                <a:latin typeface="黑体" panose="02010609060101010101" pitchFamily="49" charset="-122"/>
                <a:ea typeface="黑体" panose="02010609060101010101" pitchFamily="49" charset="-122"/>
                <a:cs typeface="黑体" panose="02010609060101010101" pitchFamily="49" charset="-122"/>
              </a:rPr>
              <a:t>进行短期集中培训</a:t>
            </a:r>
            <a:endParaRPr lang="zh-CN" altLang="en-US" b="0" u="none">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7" name="文本框 6"/>
          <p:cNvSpPr txBox="1"/>
          <p:nvPr/>
        </p:nvSpPr>
        <p:spPr>
          <a:xfrm>
            <a:off x="1306830" y="5022215"/>
            <a:ext cx="8001000" cy="2092960"/>
          </a:xfrm>
          <a:prstGeom prst="rect">
            <a:avLst/>
          </a:prstGeom>
          <a:noFill/>
          <a:ln w="9525">
            <a:noFill/>
          </a:ln>
        </p:spPr>
        <p:txBody>
          <a:bodyPr wrap="square">
            <a:spAutoFit/>
          </a:bodyPr>
          <a:p>
            <a:pPr marL="0" indent="0" algn="l"/>
            <a:r>
              <a:rPr sz="2400" b="0" u="none">
                <a:solidFill>
                  <a:srgbClr val="FF0000"/>
                </a:solidFill>
                <a:latin typeface="华文隶书" panose="02010800040101010101" charset="-122"/>
                <a:ea typeface="华文隶书" panose="02010800040101010101" charset="-122"/>
                <a:cs typeface="黑体" panose="02010609060101010101" pitchFamily="49" charset="-122"/>
              </a:rPr>
              <a:t> </a:t>
            </a:r>
            <a:r>
              <a:rPr lang="zh-CN" sz="2400" b="0" u="none">
                <a:solidFill>
                  <a:schemeClr val="tx1"/>
                </a:solidFill>
                <a:latin typeface="华文隶书" panose="02010800040101010101" charset="-122"/>
                <a:ea typeface="华文隶书" panose="02010800040101010101" charset="-122"/>
                <a:cs typeface="黑体" panose="02010609060101010101" pitchFamily="49" charset="-122"/>
              </a:rPr>
              <a:t>（</a:t>
            </a:r>
            <a:r>
              <a:rPr lang="en-US" altLang="zh-CN" sz="2400" b="0" u="none">
                <a:solidFill>
                  <a:schemeClr val="tx1"/>
                </a:solidFill>
                <a:latin typeface="华文隶书" panose="02010800040101010101" charset="-122"/>
                <a:ea typeface="华文隶书" panose="02010800040101010101" charset="-122"/>
                <a:cs typeface="黑体" panose="02010609060101010101" pitchFamily="49" charset="-122"/>
              </a:rPr>
              <a:t>1</a:t>
            </a:r>
            <a:r>
              <a:rPr lang="zh-CN" sz="2400" b="0" u="none">
                <a:solidFill>
                  <a:schemeClr val="tx1"/>
                </a:solidFill>
                <a:latin typeface="华文隶书" panose="02010800040101010101" charset="-122"/>
                <a:ea typeface="华文隶书" panose="02010800040101010101" charset="-122"/>
                <a:cs typeface="黑体" panose="02010609060101010101" pitchFamily="49" charset="-122"/>
              </a:rPr>
              <a:t>）培训机构      （</a:t>
            </a:r>
            <a:r>
              <a:rPr lang="en-US" altLang="zh-CN" sz="2400" b="0" u="none">
                <a:solidFill>
                  <a:schemeClr val="tx1"/>
                </a:solidFill>
                <a:latin typeface="华文隶书" panose="02010800040101010101" charset="-122"/>
                <a:ea typeface="华文隶书" panose="02010800040101010101" charset="-122"/>
                <a:cs typeface="黑体" panose="02010609060101010101" pitchFamily="49" charset="-122"/>
              </a:rPr>
              <a:t>2</a:t>
            </a:r>
            <a:r>
              <a:rPr lang="zh-CN" sz="2400" b="0" u="none">
                <a:solidFill>
                  <a:schemeClr val="tx1"/>
                </a:solidFill>
                <a:latin typeface="华文隶书" panose="02010800040101010101" charset="-122"/>
                <a:ea typeface="华文隶书" panose="02010800040101010101" charset="-122"/>
                <a:cs typeface="黑体" panose="02010609060101010101" pitchFamily="49" charset="-122"/>
              </a:rPr>
              <a:t>）培训时间</a:t>
            </a:r>
            <a:endParaRPr lang="zh-CN" sz="2400" b="0" u="none">
              <a:solidFill>
                <a:schemeClr val="tx1"/>
              </a:solidFill>
              <a:latin typeface="华文隶书" panose="02010800040101010101" charset="-122"/>
              <a:ea typeface="华文隶书" panose="02010800040101010101" charset="-122"/>
              <a:cs typeface="黑体" panose="02010609060101010101" pitchFamily="49" charset="-122"/>
            </a:endParaRPr>
          </a:p>
          <a:p>
            <a:pPr marL="0" indent="0" algn="l"/>
            <a:r>
              <a:rPr lang="zh-CN" b="0">
                <a:solidFill>
                  <a:schemeClr val="tx1"/>
                </a:solidFill>
                <a:latin typeface="华文隶书" panose="02010800040101010101" charset="-122"/>
                <a:ea typeface="华文隶书" panose="02010800040101010101" charset="-122"/>
                <a:cs typeface="黑体" panose="02010609060101010101" pitchFamily="49" charset="-122"/>
                <a:sym typeface="+mn-ea"/>
              </a:rPr>
              <a:t>（</a:t>
            </a:r>
            <a:r>
              <a:rPr lang="en-US" altLang="zh-CN" b="0">
                <a:solidFill>
                  <a:schemeClr val="tx1"/>
                </a:solidFill>
                <a:latin typeface="华文隶书" panose="02010800040101010101" charset="-122"/>
                <a:ea typeface="华文隶书" panose="02010800040101010101" charset="-122"/>
                <a:cs typeface="黑体" panose="02010609060101010101" pitchFamily="49" charset="-122"/>
                <a:sym typeface="+mn-ea"/>
              </a:rPr>
              <a:t>3</a:t>
            </a:r>
            <a:r>
              <a:rPr lang="zh-CN" b="0">
                <a:solidFill>
                  <a:schemeClr val="tx1"/>
                </a:solidFill>
                <a:latin typeface="华文隶书" panose="02010800040101010101" charset="-122"/>
                <a:ea typeface="华文隶书" panose="02010800040101010101" charset="-122"/>
                <a:cs typeface="黑体" panose="02010609060101010101" pitchFamily="49" charset="-122"/>
                <a:sym typeface="+mn-ea"/>
              </a:rPr>
              <a:t>）培训内容      （</a:t>
            </a:r>
            <a:r>
              <a:rPr lang="en-US" altLang="zh-CN" b="0">
                <a:solidFill>
                  <a:schemeClr val="tx1"/>
                </a:solidFill>
                <a:latin typeface="华文隶书" panose="02010800040101010101" charset="-122"/>
                <a:ea typeface="华文隶书" panose="02010800040101010101" charset="-122"/>
                <a:cs typeface="黑体" panose="02010609060101010101" pitchFamily="49" charset="-122"/>
                <a:sym typeface="+mn-ea"/>
              </a:rPr>
              <a:t>4</a:t>
            </a:r>
            <a:r>
              <a:rPr lang="zh-CN" b="0">
                <a:solidFill>
                  <a:schemeClr val="tx1"/>
                </a:solidFill>
                <a:latin typeface="华文隶书" panose="02010800040101010101" charset="-122"/>
                <a:ea typeface="华文隶书" panose="02010800040101010101" charset="-122"/>
                <a:cs typeface="黑体" panose="02010609060101010101" pitchFamily="49" charset="-122"/>
                <a:sym typeface="+mn-ea"/>
              </a:rPr>
              <a:t>）培训认定</a:t>
            </a:r>
            <a:endParaRPr lang="zh-CN" b="0" u="none">
              <a:solidFill>
                <a:schemeClr val="tx1"/>
              </a:solidFill>
              <a:latin typeface="华文隶书" panose="02010800040101010101" charset="-122"/>
              <a:ea typeface="华文隶书" panose="02010800040101010101" charset="-122"/>
              <a:cs typeface="黑体" panose="02010609060101010101" pitchFamily="49" charset="-122"/>
            </a:endParaRPr>
          </a:p>
          <a:p>
            <a:pPr marL="0" indent="0" algn="l"/>
            <a:endParaRPr lang="zh-CN" sz="2400" b="0" u="none">
              <a:solidFill>
                <a:schemeClr val="tx1"/>
              </a:solidFill>
              <a:latin typeface="华文隶书" panose="02010800040101010101" charset="-122"/>
              <a:ea typeface="华文隶书" panose="02010800040101010101" charset="-122"/>
              <a:cs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 name="Group 7"/>
          <p:cNvGrpSpPr/>
          <p:nvPr/>
        </p:nvGrpSpPr>
        <p:grpSpPr>
          <a:xfrm>
            <a:off x="862330" y="1470370"/>
            <a:ext cx="4572000" cy="734350"/>
            <a:chOff x="657" y="2331"/>
            <a:chExt cx="2751" cy="1142"/>
          </a:xfrm>
        </p:grpSpPr>
        <p:sp>
          <p:nvSpPr>
            <p:cNvPr id="5" name="Rectangle 8"/>
            <p:cNvSpPr/>
            <p:nvPr/>
          </p:nvSpPr>
          <p:spPr>
            <a:xfrm>
              <a:off x="657" y="3099"/>
              <a:ext cx="2751" cy="374"/>
            </a:xfrm>
            <a:prstGeom prst="rect">
              <a:avLst/>
            </a:prstGeom>
            <a:gradFill rotWithShape="0">
              <a:gsLst>
                <a:gs pos="0">
                  <a:srgbClr val="EFD006"/>
                </a:gs>
                <a:gs pos="100000">
                  <a:srgbClr val="FCE980"/>
                </a:gs>
              </a:gsLst>
              <a:lin ang="10800000" scaled="1"/>
              <a:tileRect/>
            </a:gradFill>
            <a:ln w="36000" cap="flat" cmpd="sng">
              <a:solidFill>
                <a:srgbClr val="EFD006"/>
              </a:solidFill>
              <a:prstDash val="solid"/>
              <a:round/>
              <a:headEnd type="none" w="med" len="med"/>
              <a:tailEnd type="none" w="med" len="med"/>
            </a:ln>
          </p:spPr>
          <p:txBody>
            <a:bodyPr lIns="1818000" tIns="74340" rIns="378000" bIns="63000" anchor="ctr"/>
            <a:p>
              <a:pPr lvl="0" defTabSz="0" hangingPunct="0">
                <a:lnSpc>
                  <a:spcPct val="95000"/>
                </a:lnSpc>
                <a:spcAft>
                  <a:spcPct val="0"/>
                </a:spcAft>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ltLang="zh-CN" sz="2800" b="0" dirty="0">
                <a:solidFill>
                  <a:srgbClr val="FFFFFF"/>
                </a:solidFill>
                <a:latin typeface="黑体" panose="02010609060101010101" pitchFamily="49" charset="-122"/>
                <a:ea typeface="黑体" panose="02010609060101010101" pitchFamily="49" charset="-122"/>
              </a:endParaRPr>
            </a:p>
          </p:txBody>
        </p:sp>
        <p:sp>
          <p:nvSpPr>
            <p:cNvPr id="6" name="Oval 9"/>
            <p:cNvSpPr/>
            <p:nvPr/>
          </p:nvSpPr>
          <p:spPr>
            <a:xfrm>
              <a:off x="891" y="2331"/>
              <a:ext cx="439" cy="767"/>
            </a:xfrm>
            <a:prstGeom prst="ellipse">
              <a:avLst/>
            </a:prstGeom>
            <a:gradFill rotWithShape="0">
              <a:gsLst>
                <a:gs pos="0">
                  <a:srgbClr val="A80404"/>
                </a:gs>
                <a:gs pos="100000">
                  <a:srgbClr val="D26163"/>
                </a:gs>
              </a:gsLst>
              <a:lin ang="16200000" scaled="1"/>
              <a:tileRect/>
            </a:gradFill>
            <a:ln w="36000" cap="flat" cmpd="sng">
              <a:solidFill>
                <a:srgbClr val="A80404"/>
              </a:solidFill>
              <a:prstDash val="solid"/>
              <a:round/>
              <a:headEnd type="none" w="med" len="med"/>
              <a:tailEnd type="none" w="med" len="med"/>
            </a:ln>
          </p:spPr>
          <p:txBody>
            <a:bodyPr lIns="108000" tIns="98280" rIns="108000" bIns="63000" anchor="ctr"/>
            <a:p>
              <a:pPr lvl="0" algn="ctr" defTabSz="0" hangingPunct="0">
                <a:lnSpc>
                  <a:spcPct val="93000"/>
                </a:lnSpc>
                <a:spcAft>
                  <a:spcPct val="0"/>
                </a:spcAft>
                <a:buFont typeface="Times New Roman" panose="02020603050405020304" pitchFamily="18" charset="0"/>
                <a:buNone/>
                <a:tabLst>
                  <a:tab pos="723900" algn="l"/>
                </a:tabLst>
              </a:pPr>
              <a:r>
                <a:rPr lang="en-US" altLang="zh-CN" sz="2800" dirty="0">
                  <a:solidFill>
                    <a:srgbClr val="FFFFFF"/>
                  </a:solidFill>
                  <a:latin typeface="黑体" panose="02010609060101010101" pitchFamily="49" charset="-122"/>
                  <a:ea typeface="黑体" panose="02010609060101010101" pitchFamily="49" charset="-122"/>
                </a:rPr>
                <a:t>3</a:t>
              </a:r>
              <a:endParaRPr lang="en-US" altLang="zh-CN" sz="2800" dirty="0">
                <a:solidFill>
                  <a:srgbClr val="FFFFFF"/>
                </a:solidFill>
                <a:latin typeface="黑体" panose="02010609060101010101" pitchFamily="49" charset="-122"/>
                <a:ea typeface="黑体" panose="02010609060101010101" pitchFamily="49" charset="-122"/>
              </a:endParaRPr>
            </a:p>
          </p:txBody>
        </p:sp>
        <p:pic>
          <p:nvPicPr>
            <p:cNvPr id="7" name="Picture 10"/>
            <p:cNvPicPr>
              <a:picLocks noChangeAspect="1"/>
            </p:cNvPicPr>
            <p:nvPr/>
          </p:nvPicPr>
          <p:blipFill>
            <a:blip r:embed="rId1"/>
            <a:stretch>
              <a:fillRect/>
            </a:stretch>
          </p:blipFill>
          <p:spPr>
            <a:xfrm>
              <a:off x="1010" y="2754"/>
              <a:ext cx="307" cy="203"/>
            </a:xfrm>
            <a:prstGeom prst="rect">
              <a:avLst/>
            </a:prstGeom>
            <a:noFill/>
            <a:ln w="9525">
              <a:noFill/>
            </a:ln>
          </p:spPr>
        </p:pic>
        <p:sp>
          <p:nvSpPr>
            <p:cNvPr id="8" name="Oval 11"/>
            <p:cNvSpPr/>
            <p:nvPr/>
          </p:nvSpPr>
          <p:spPr>
            <a:xfrm>
              <a:off x="1084" y="3312"/>
              <a:ext cx="383" cy="69"/>
            </a:xfrm>
            <a:prstGeom prst="ellipse">
              <a:avLst/>
            </a:prstGeom>
            <a:solidFill>
              <a:srgbClr val="989898">
                <a:alpha val="50195"/>
              </a:srgbClr>
            </a:solidFill>
            <a:ln w="9525">
              <a:noFill/>
            </a:ln>
          </p:spPr>
          <p:txBody>
            <a:bodyPr wrap="none" anchor="ctr"/>
            <a:p>
              <a:pPr lvl="0" hangingPunct="0">
                <a:lnSpc>
                  <a:spcPct val="93000"/>
                </a:lnSpc>
                <a:spcAft>
                  <a:spcPct val="0"/>
                </a:spcAft>
                <a:buFont typeface="Times New Roman" panose="02020603050405020304" pitchFamily="18" charset="0"/>
                <a:buNone/>
              </a:pPr>
              <a:endParaRPr lang="zh-CN" altLang="en-US" sz="2800" b="0" dirty="0">
                <a:solidFill>
                  <a:schemeClr val="tx1"/>
                </a:solidFill>
                <a:latin typeface="黑体" panose="02010609060101010101" pitchFamily="49" charset="-122"/>
                <a:ea typeface="黑体" panose="02010609060101010101" pitchFamily="49" charset="-122"/>
              </a:endParaRPr>
            </a:p>
          </p:txBody>
        </p:sp>
      </p:grpSp>
      <p:sp>
        <p:nvSpPr>
          <p:cNvPr id="9" name="文本框 8"/>
          <p:cNvSpPr txBox="1"/>
          <p:nvPr/>
        </p:nvSpPr>
        <p:spPr>
          <a:xfrm>
            <a:off x="1980565" y="1351280"/>
            <a:ext cx="2685415" cy="731520"/>
          </a:xfrm>
          <a:prstGeom prst="rect">
            <a:avLst/>
          </a:prstGeom>
          <a:noFill/>
        </p:spPr>
        <p:txBody>
          <a:bodyPr wrap="none" rtlCol="0" anchor="t">
            <a:spAutoFit/>
          </a:bodyPr>
          <a:p>
            <a:pPr>
              <a:buNone/>
            </a:pPr>
            <a:r>
              <a:rPr lang="zh-CN" altLang="en-US" sz="2800">
                <a:latin typeface="宋体" panose="02010600030101010101" pitchFamily="2" charset="-122"/>
                <a:cs typeface="方正小标宋简体" charset="0"/>
                <a:sym typeface="+mn-ea"/>
              </a:rPr>
              <a:t>工作的主要程序</a:t>
            </a:r>
            <a:endParaRPr lang="zh-CN" altLang="en-US" sz="2800">
              <a:latin typeface="宋体" panose="02010600030101010101" pitchFamily="2" charset="-122"/>
              <a:cs typeface="方正小标宋简体" charset="0"/>
              <a:sym typeface="+mn-ea"/>
            </a:endParaRPr>
          </a:p>
        </p:txBody>
      </p:sp>
      <p:sp>
        <p:nvSpPr>
          <p:cNvPr id="10" name="文本框 9"/>
          <p:cNvSpPr txBox="1"/>
          <p:nvPr/>
        </p:nvSpPr>
        <p:spPr>
          <a:xfrm>
            <a:off x="1038225" y="2307590"/>
            <a:ext cx="3669665" cy="731520"/>
          </a:xfrm>
          <a:prstGeom prst="rect">
            <a:avLst/>
          </a:prstGeom>
          <a:noFill/>
          <a:ln w="9525">
            <a:noFill/>
          </a:ln>
        </p:spPr>
        <p:txBody>
          <a:bodyPr wrap="square">
            <a:spAutoFit/>
            <a:scene3d>
              <a:camera prst="orthographicFront"/>
              <a:lightRig rig="threePt" dir="t"/>
            </a:scene3d>
          </a:bodyPr>
          <a:p>
            <a:pPr marL="0" algn="l">
              <a:buNone/>
            </a:pPr>
            <a:r>
              <a:rPr lang="zh-CN" altLang="en-US" sz="2800" b="0" u="none">
                <a:ln w="22225">
                  <a:solidFill>
                    <a:schemeClr val="accent2"/>
                  </a:solidFill>
                  <a:prstDash val="solid"/>
                </a:ln>
                <a:solidFill>
                  <a:schemeClr val="accent2">
                    <a:lumMod val="40000"/>
                    <a:lumOff val="60000"/>
                  </a:schemeClr>
                </a:solidFill>
                <a:effectLst/>
                <a:latin typeface="方正小标宋简体" charset="0"/>
                <a:ea typeface="方正小标宋简体" charset="0"/>
                <a:cs typeface="方正小标宋简体" charset="0"/>
              </a:rPr>
              <a:t>四、接收预备党员</a:t>
            </a:r>
            <a:endParaRPr lang="zh-CN" altLang="en-US" sz="2800" b="0" u="none">
              <a:ln w="22225">
                <a:solidFill>
                  <a:schemeClr val="accent2"/>
                </a:solidFill>
                <a:prstDash val="solid"/>
              </a:ln>
              <a:solidFill>
                <a:schemeClr val="accent2">
                  <a:lumMod val="40000"/>
                  <a:lumOff val="60000"/>
                </a:schemeClr>
              </a:solidFill>
              <a:effectLst/>
              <a:latin typeface="方正小标宋简体" charset="0"/>
              <a:ea typeface="方正小标宋简体" charset="0"/>
              <a:cs typeface="方正小标宋简体" charset="0"/>
            </a:endParaRPr>
          </a:p>
        </p:txBody>
      </p:sp>
      <p:sp>
        <p:nvSpPr>
          <p:cNvPr id="11" name="文本框 10"/>
          <p:cNvSpPr txBox="1"/>
          <p:nvPr/>
        </p:nvSpPr>
        <p:spPr>
          <a:xfrm>
            <a:off x="1149985" y="3230245"/>
            <a:ext cx="7494270" cy="2829560"/>
          </a:xfrm>
          <a:prstGeom prst="rect">
            <a:avLst/>
          </a:prstGeom>
          <a:noFill/>
          <a:ln w="9525">
            <a:noFill/>
          </a:ln>
        </p:spPr>
        <p:txBody>
          <a:bodyPr wrap="square">
            <a:spAutoFit/>
          </a:bodyPr>
          <a:p>
            <a:pPr marL="0" algn="l">
              <a:buNone/>
            </a:pPr>
            <a:r>
              <a:rPr lang="zh-CN" altLang="en-US" b="0" u="none">
                <a:solidFill>
                  <a:schemeClr val="accent1"/>
                </a:solidFill>
                <a:effectLst>
                  <a:outerShdw blurRad="38100" dist="25400" dir="5400000" algn="ctr" rotWithShape="0">
                    <a:srgbClr val="6E747A">
                      <a:alpha val="43000"/>
                    </a:srgbClr>
                  </a:outerShdw>
                </a:effectLst>
                <a:latin typeface="华文新魏" panose="02010800040101010101" pitchFamily="2" charset="-122"/>
                <a:ea typeface="华文新魏" panose="02010800040101010101" pitchFamily="2" charset="-122"/>
                <a:cs typeface="黑体" panose="02010609060101010101" pitchFamily="49" charset="-122"/>
              </a:rPr>
              <a:t>征求党内外群众意见</a:t>
            </a:r>
            <a:r>
              <a:rPr lang="zh-CN" altLang="en-US" b="0" u="none">
                <a:solidFill>
                  <a:srgbClr val="FF0000"/>
                </a:solidFill>
                <a:latin typeface="华文新魏" panose="02010800040101010101" pitchFamily="2" charset="-122"/>
                <a:ea typeface="华文新魏" panose="02010800040101010101" pitchFamily="2" charset="-122"/>
                <a:cs typeface="Arial" panose="020B0604020202020204" pitchFamily="34" charset="0"/>
              </a:rPr>
              <a:t>→</a:t>
            </a:r>
            <a:r>
              <a:rPr lang="zh-CN" altLang="en-US" b="0">
                <a:solidFill>
                  <a:srgbClr val="FF0000"/>
                </a:solidFill>
                <a:latin typeface="华文新魏" panose="02010800040101010101" pitchFamily="2" charset="-122"/>
                <a:ea typeface="华文新魏" panose="02010800040101010101" pitchFamily="2" charset="-122"/>
                <a:cs typeface="黑体" panose="02010609060101010101" pitchFamily="49" charset="-122"/>
                <a:sym typeface="+mn-ea"/>
              </a:rPr>
              <a:t>支委会对发展对象进行严格审查</a:t>
            </a:r>
            <a:r>
              <a:rPr lang="zh-CN" altLang="en-US" b="0">
                <a:solidFill>
                  <a:srgbClr val="FF0000"/>
                </a:solidFill>
                <a:latin typeface="华文新魏" panose="02010800040101010101" pitchFamily="2" charset="-122"/>
                <a:ea typeface="华文新魏" panose="02010800040101010101" pitchFamily="2" charset="-122"/>
                <a:cs typeface="Arial" panose="020B0604020202020204" pitchFamily="34" charset="0"/>
                <a:sym typeface="+mn-ea"/>
              </a:rPr>
              <a:t>→</a:t>
            </a:r>
            <a:r>
              <a:rPr lang="zh-CN" altLang="en-US" b="0">
                <a:solidFill>
                  <a:schemeClr val="accent1"/>
                </a:solidFill>
                <a:effectLst>
                  <a:outerShdw blurRad="38100" dist="25400" dir="5400000" algn="ctr" rotWithShape="0">
                    <a:srgbClr val="6E747A">
                      <a:alpha val="43000"/>
                    </a:srgbClr>
                  </a:outerShdw>
                </a:effectLst>
                <a:latin typeface="华文新魏" panose="02010800040101010101" pitchFamily="2" charset="-122"/>
                <a:ea typeface="华文新魏" panose="02010800040101010101" pitchFamily="2" charset="-122"/>
                <a:cs typeface="黑体" panose="02010609060101010101" pitchFamily="49" charset="-122"/>
                <a:sym typeface="+mn-ea"/>
              </a:rPr>
              <a:t>组织员预审</a:t>
            </a:r>
            <a:r>
              <a:rPr lang="zh-CN" altLang="en-US" b="0">
                <a:solidFill>
                  <a:srgbClr val="FF0000"/>
                </a:solidFill>
                <a:latin typeface="华文新魏" panose="02010800040101010101" pitchFamily="2" charset="-122"/>
                <a:ea typeface="华文新魏" panose="02010800040101010101" pitchFamily="2" charset="-122"/>
                <a:cs typeface="Arial" panose="020B0604020202020204" pitchFamily="34" charset="0"/>
                <a:sym typeface="+mn-ea"/>
              </a:rPr>
              <a:t>→</a:t>
            </a:r>
            <a:r>
              <a:rPr lang="zh-CN" altLang="en-US" b="0">
                <a:ln w="22225">
                  <a:solidFill>
                    <a:schemeClr val="accent2"/>
                  </a:solidFill>
                  <a:prstDash val="solid"/>
                </a:ln>
                <a:solidFill>
                  <a:schemeClr val="accent2">
                    <a:lumMod val="40000"/>
                    <a:lumOff val="60000"/>
                  </a:schemeClr>
                </a:solidFill>
                <a:effectLst/>
                <a:latin typeface="华文新魏" panose="02010800040101010101" pitchFamily="2" charset="-122"/>
                <a:ea typeface="华文新魏" panose="02010800040101010101" pitchFamily="2" charset="-122"/>
                <a:cs typeface="黑体" panose="02010609060101010101" pitchFamily="49" charset="-122"/>
                <a:sym typeface="+mn-ea"/>
              </a:rPr>
              <a:t>领取</a:t>
            </a:r>
            <a:r>
              <a:rPr lang="en-US" altLang="zh-CN" b="0">
                <a:ln w="22225">
                  <a:solidFill>
                    <a:schemeClr val="accent2"/>
                  </a:solidFill>
                  <a:prstDash val="solid"/>
                </a:ln>
                <a:solidFill>
                  <a:schemeClr val="accent2">
                    <a:lumMod val="40000"/>
                    <a:lumOff val="60000"/>
                  </a:schemeClr>
                </a:solidFill>
                <a:effectLst/>
                <a:latin typeface="华文新魏" panose="02010800040101010101" pitchFamily="2" charset="-122"/>
                <a:ea typeface="华文新魏" panose="02010800040101010101" pitchFamily="2" charset="-122"/>
                <a:cs typeface="黑体" panose="02010609060101010101" pitchFamily="49" charset="-122"/>
                <a:sym typeface="+mn-ea"/>
              </a:rPr>
              <a:t>《</a:t>
            </a:r>
            <a:r>
              <a:rPr lang="zh-CN" altLang="en-US" b="0">
                <a:ln w="22225">
                  <a:solidFill>
                    <a:schemeClr val="accent2"/>
                  </a:solidFill>
                  <a:prstDash val="solid"/>
                </a:ln>
                <a:solidFill>
                  <a:schemeClr val="accent2">
                    <a:lumMod val="40000"/>
                    <a:lumOff val="60000"/>
                  </a:schemeClr>
                </a:solidFill>
                <a:effectLst/>
                <a:latin typeface="华文新魏" panose="02010800040101010101" pitchFamily="2" charset="-122"/>
                <a:ea typeface="华文新魏" panose="02010800040101010101" pitchFamily="2" charset="-122"/>
                <a:cs typeface="黑体" panose="02010609060101010101" pitchFamily="49" charset="-122"/>
                <a:sym typeface="+mn-ea"/>
              </a:rPr>
              <a:t>入党志愿书</a:t>
            </a:r>
            <a:r>
              <a:rPr lang="en-US" altLang="zh-CN" b="0">
                <a:ln w="22225">
                  <a:solidFill>
                    <a:schemeClr val="accent2"/>
                  </a:solidFill>
                  <a:prstDash val="solid"/>
                </a:ln>
                <a:solidFill>
                  <a:schemeClr val="accent2">
                    <a:lumMod val="40000"/>
                    <a:lumOff val="60000"/>
                  </a:schemeClr>
                </a:solidFill>
                <a:effectLst/>
                <a:latin typeface="华文新魏" panose="02010800040101010101" pitchFamily="2" charset="-122"/>
                <a:ea typeface="华文新魏" panose="02010800040101010101" pitchFamily="2" charset="-122"/>
                <a:cs typeface="黑体" panose="02010609060101010101" pitchFamily="49" charset="-122"/>
                <a:sym typeface="+mn-ea"/>
              </a:rPr>
              <a:t>》</a:t>
            </a:r>
            <a:r>
              <a:rPr lang="zh-CN" altLang="en-US" b="0">
                <a:solidFill>
                  <a:srgbClr val="FF0000"/>
                </a:solidFill>
                <a:latin typeface="华文新魏" panose="02010800040101010101" pitchFamily="2" charset="-122"/>
                <a:ea typeface="华文新魏" panose="02010800040101010101" pitchFamily="2" charset="-122"/>
                <a:cs typeface="Arial" panose="020B0604020202020204" pitchFamily="34" charset="0"/>
                <a:sym typeface="+mn-ea"/>
              </a:rPr>
              <a:t>→</a:t>
            </a:r>
            <a:r>
              <a:rPr lang="zh-CN" altLang="en-US" b="0">
                <a:solidFill>
                  <a:schemeClr val="accent1"/>
                </a:solidFill>
                <a:effectLst>
                  <a:outerShdw blurRad="38100" dist="25400" dir="5400000" algn="ctr" rotWithShape="0">
                    <a:srgbClr val="6E747A">
                      <a:alpha val="43000"/>
                    </a:srgbClr>
                  </a:outerShdw>
                </a:effectLst>
                <a:latin typeface="华文新魏" panose="02010800040101010101" pitchFamily="2" charset="-122"/>
                <a:ea typeface="华文新魏" panose="02010800040101010101" pitchFamily="2" charset="-122"/>
                <a:cs typeface="黑体" panose="02010609060101010101" pitchFamily="49" charset="-122"/>
                <a:sym typeface="+mn-ea"/>
              </a:rPr>
              <a:t>填写入党志愿书</a:t>
            </a:r>
            <a:r>
              <a:rPr lang="zh-CN" altLang="en-US" b="0">
                <a:solidFill>
                  <a:srgbClr val="FF0000"/>
                </a:solidFill>
                <a:latin typeface="华文新魏" panose="02010800040101010101" pitchFamily="2" charset="-122"/>
                <a:ea typeface="华文新魏" panose="02010800040101010101" pitchFamily="2" charset="-122"/>
                <a:cs typeface="Arial" panose="020B0604020202020204" pitchFamily="34" charset="0"/>
                <a:sym typeface="+mn-ea"/>
              </a:rPr>
              <a:t>→</a:t>
            </a:r>
            <a:r>
              <a:rPr lang="zh-CN" altLang="en-US" b="0">
                <a:solidFill>
                  <a:srgbClr val="FF0000"/>
                </a:solidFill>
                <a:latin typeface="华文新魏" panose="02010800040101010101" pitchFamily="2" charset="-122"/>
                <a:ea typeface="华文新魏" panose="02010800040101010101" pitchFamily="2" charset="-122"/>
                <a:cs typeface="黑体" panose="02010609060101010101" pitchFamily="49" charset="-122"/>
                <a:sym typeface="+mn-ea"/>
              </a:rPr>
              <a:t>召开支部党员大会</a:t>
            </a:r>
            <a:r>
              <a:rPr lang="zh-CN" altLang="en-US" b="0">
                <a:solidFill>
                  <a:srgbClr val="FF0000"/>
                </a:solidFill>
                <a:latin typeface="华文新魏" panose="02010800040101010101" pitchFamily="2" charset="-122"/>
                <a:ea typeface="华文新魏" panose="02010800040101010101" pitchFamily="2" charset="-122"/>
                <a:cs typeface="Arial" panose="020B0604020202020204" pitchFamily="34" charset="0"/>
                <a:sym typeface="+mn-ea"/>
              </a:rPr>
              <a:t>→</a:t>
            </a:r>
            <a:r>
              <a:rPr lang="zh-CN" altLang="en-US" b="0">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cs typeface="黑体" panose="02010609060101010101" pitchFamily="49" charset="-122"/>
                <a:sym typeface="+mn-ea"/>
              </a:rPr>
              <a:t>组织员谈话</a:t>
            </a:r>
            <a:r>
              <a:rPr lang="zh-CN" altLang="en-US" b="0">
                <a:solidFill>
                  <a:srgbClr val="FF0000"/>
                </a:solidFill>
                <a:latin typeface="华文新魏" panose="02010800040101010101" pitchFamily="2" charset="-122"/>
                <a:ea typeface="华文新魏" panose="02010800040101010101" pitchFamily="2" charset="-122"/>
                <a:cs typeface="Arial" panose="020B0604020202020204" pitchFamily="34" charset="0"/>
                <a:sym typeface="+mn-ea"/>
              </a:rPr>
              <a:t>→</a:t>
            </a:r>
            <a:r>
              <a:rPr lang="zh-CN" altLang="en-US" b="0">
                <a:solidFill>
                  <a:srgbClr val="FF0000"/>
                </a:solidFill>
                <a:latin typeface="华文新魏" panose="02010800040101010101" pitchFamily="2" charset="-122"/>
                <a:ea typeface="华文新魏" panose="02010800040101010101" pitchFamily="2" charset="-122"/>
                <a:cs typeface="黑体" panose="02010609060101010101" pitchFamily="49" charset="-122"/>
                <a:sym typeface="+mn-ea"/>
              </a:rPr>
              <a:t>党</a:t>
            </a:r>
            <a:r>
              <a:rPr lang="zh-CN" altLang="en-US" b="0">
                <a:ln w="22225">
                  <a:solidFill>
                    <a:schemeClr val="accent2"/>
                  </a:solidFill>
                  <a:prstDash val="solid"/>
                </a:ln>
                <a:solidFill>
                  <a:schemeClr val="accent2">
                    <a:lumMod val="40000"/>
                    <a:lumOff val="60000"/>
                  </a:schemeClr>
                </a:solidFill>
                <a:effectLst/>
                <a:latin typeface="华文新魏" panose="02010800040101010101" pitchFamily="2" charset="-122"/>
                <a:ea typeface="华文新魏" panose="02010800040101010101" pitchFamily="2" charset="-122"/>
                <a:cs typeface="黑体" panose="02010609060101010101" pitchFamily="49" charset="-122"/>
                <a:sym typeface="+mn-ea"/>
              </a:rPr>
              <a:t>总支（党委）审议预备党员</a:t>
            </a:r>
            <a:r>
              <a:rPr lang="zh-CN" altLang="en-US" b="0">
                <a:solidFill>
                  <a:srgbClr val="FF0000"/>
                </a:solidFill>
                <a:latin typeface="华文新魏" panose="02010800040101010101" pitchFamily="2" charset="-122"/>
                <a:ea typeface="华文新魏" panose="02010800040101010101" pitchFamily="2" charset="-122"/>
                <a:cs typeface="Arial" panose="020B0604020202020204" pitchFamily="34" charset="0"/>
                <a:sym typeface="+mn-ea"/>
              </a:rPr>
              <a:t>→</a:t>
            </a:r>
            <a:r>
              <a:rPr lang="zh-CN" altLang="en-US" b="0">
                <a:solidFill>
                  <a:srgbClr val="FF0000"/>
                </a:solidFill>
                <a:latin typeface="华文新魏" panose="02010800040101010101" pitchFamily="2" charset="-122"/>
                <a:ea typeface="华文新魏" panose="02010800040101010101" pitchFamily="2" charset="-122"/>
                <a:cs typeface="黑体" panose="02010609060101010101" pitchFamily="49" charset="-122"/>
                <a:sym typeface="+mn-ea"/>
              </a:rPr>
              <a:t>教工委审批预备党员</a:t>
            </a:r>
            <a:endParaRPr lang="zh-CN" altLang="en-US" b="0" u="none">
              <a:solidFill>
                <a:srgbClr val="FF0000"/>
              </a:solidFill>
              <a:latin typeface="华文新魏" panose="02010800040101010101" pitchFamily="2" charset="-122"/>
              <a:ea typeface="华文新魏" panose="02010800040101010101" pitchFamily="2" charset="-122"/>
              <a:cs typeface="黑体" panose="02010609060101010101" pitchFamily="49" charset="-122"/>
              <a:sym typeface="+mn-ea"/>
            </a:endParaRPr>
          </a:p>
          <a:p>
            <a:pPr marL="0" indent="0" algn="l"/>
            <a:endParaRPr lang="zh-CN" altLang="en-US" sz="1600" b="0" u="none">
              <a:solidFill>
                <a:srgbClr val="FF0000"/>
              </a:solidFill>
              <a:latin typeface="华文新魏" panose="02010800040101010101" pitchFamily="2" charset="-122"/>
              <a:ea typeface="华文新魏" panose="02010800040101010101" pitchFamily="2" charset="-122"/>
              <a:cs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 name="Group 7"/>
          <p:cNvGrpSpPr/>
          <p:nvPr/>
        </p:nvGrpSpPr>
        <p:grpSpPr>
          <a:xfrm>
            <a:off x="862330" y="1470370"/>
            <a:ext cx="4572000" cy="734350"/>
            <a:chOff x="657" y="2331"/>
            <a:chExt cx="2751" cy="1142"/>
          </a:xfrm>
        </p:grpSpPr>
        <p:sp>
          <p:nvSpPr>
            <p:cNvPr id="5" name="Rectangle 8"/>
            <p:cNvSpPr/>
            <p:nvPr/>
          </p:nvSpPr>
          <p:spPr>
            <a:xfrm>
              <a:off x="657" y="3099"/>
              <a:ext cx="2751" cy="374"/>
            </a:xfrm>
            <a:prstGeom prst="rect">
              <a:avLst/>
            </a:prstGeom>
            <a:gradFill rotWithShape="0">
              <a:gsLst>
                <a:gs pos="0">
                  <a:srgbClr val="EFD006"/>
                </a:gs>
                <a:gs pos="100000">
                  <a:srgbClr val="FCE980"/>
                </a:gs>
              </a:gsLst>
              <a:lin ang="10800000" scaled="1"/>
              <a:tileRect/>
            </a:gradFill>
            <a:ln w="36000" cap="flat" cmpd="sng">
              <a:solidFill>
                <a:srgbClr val="EFD006"/>
              </a:solidFill>
              <a:prstDash val="solid"/>
              <a:round/>
              <a:headEnd type="none" w="med" len="med"/>
              <a:tailEnd type="none" w="med" len="med"/>
            </a:ln>
          </p:spPr>
          <p:txBody>
            <a:bodyPr lIns="1818000" tIns="74340" rIns="378000" bIns="63000" anchor="ctr"/>
            <a:p>
              <a:pPr lvl="0" defTabSz="0" hangingPunct="0">
                <a:lnSpc>
                  <a:spcPct val="95000"/>
                </a:lnSpc>
                <a:spcAft>
                  <a:spcPct val="0"/>
                </a:spcAft>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ltLang="zh-CN" sz="2800" b="0" dirty="0">
                <a:solidFill>
                  <a:srgbClr val="FFFFFF"/>
                </a:solidFill>
                <a:latin typeface="黑体" panose="02010609060101010101" pitchFamily="49" charset="-122"/>
                <a:ea typeface="黑体" panose="02010609060101010101" pitchFamily="49" charset="-122"/>
              </a:endParaRPr>
            </a:p>
          </p:txBody>
        </p:sp>
        <p:sp>
          <p:nvSpPr>
            <p:cNvPr id="6" name="Oval 9"/>
            <p:cNvSpPr/>
            <p:nvPr/>
          </p:nvSpPr>
          <p:spPr>
            <a:xfrm>
              <a:off x="891" y="2331"/>
              <a:ext cx="439" cy="767"/>
            </a:xfrm>
            <a:prstGeom prst="ellipse">
              <a:avLst/>
            </a:prstGeom>
            <a:gradFill rotWithShape="0">
              <a:gsLst>
                <a:gs pos="0">
                  <a:srgbClr val="A80404"/>
                </a:gs>
                <a:gs pos="100000">
                  <a:srgbClr val="D26163"/>
                </a:gs>
              </a:gsLst>
              <a:lin ang="16200000" scaled="1"/>
              <a:tileRect/>
            </a:gradFill>
            <a:ln w="36000" cap="flat" cmpd="sng">
              <a:solidFill>
                <a:srgbClr val="A80404"/>
              </a:solidFill>
              <a:prstDash val="solid"/>
              <a:round/>
              <a:headEnd type="none" w="med" len="med"/>
              <a:tailEnd type="none" w="med" len="med"/>
            </a:ln>
          </p:spPr>
          <p:txBody>
            <a:bodyPr lIns="108000" tIns="98280" rIns="108000" bIns="63000" anchor="ctr"/>
            <a:p>
              <a:pPr lvl="0" algn="ctr" defTabSz="0" hangingPunct="0">
                <a:lnSpc>
                  <a:spcPct val="93000"/>
                </a:lnSpc>
                <a:spcAft>
                  <a:spcPct val="0"/>
                </a:spcAft>
                <a:buFont typeface="Times New Roman" panose="02020603050405020304" pitchFamily="18" charset="0"/>
                <a:buNone/>
                <a:tabLst>
                  <a:tab pos="723900" algn="l"/>
                </a:tabLst>
              </a:pPr>
              <a:r>
                <a:rPr lang="en-US" altLang="zh-CN" sz="2800" dirty="0">
                  <a:solidFill>
                    <a:srgbClr val="FFFFFF"/>
                  </a:solidFill>
                  <a:latin typeface="黑体" panose="02010609060101010101" pitchFamily="49" charset="-122"/>
                  <a:ea typeface="黑体" panose="02010609060101010101" pitchFamily="49" charset="-122"/>
                </a:rPr>
                <a:t>3</a:t>
              </a:r>
              <a:endParaRPr lang="en-US" altLang="zh-CN" sz="2800" dirty="0">
                <a:solidFill>
                  <a:srgbClr val="FFFFFF"/>
                </a:solidFill>
                <a:latin typeface="黑体" panose="02010609060101010101" pitchFamily="49" charset="-122"/>
                <a:ea typeface="黑体" panose="02010609060101010101" pitchFamily="49" charset="-122"/>
              </a:endParaRPr>
            </a:p>
          </p:txBody>
        </p:sp>
        <p:pic>
          <p:nvPicPr>
            <p:cNvPr id="7" name="Picture 10"/>
            <p:cNvPicPr>
              <a:picLocks noChangeAspect="1"/>
            </p:cNvPicPr>
            <p:nvPr/>
          </p:nvPicPr>
          <p:blipFill>
            <a:blip r:embed="rId1"/>
            <a:stretch>
              <a:fillRect/>
            </a:stretch>
          </p:blipFill>
          <p:spPr>
            <a:xfrm>
              <a:off x="1010" y="2754"/>
              <a:ext cx="307" cy="203"/>
            </a:xfrm>
            <a:prstGeom prst="rect">
              <a:avLst/>
            </a:prstGeom>
            <a:noFill/>
            <a:ln w="9525">
              <a:noFill/>
            </a:ln>
          </p:spPr>
        </p:pic>
        <p:sp>
          <p:nvSpPr>
            <p:cNvPr id="8" name="Oval 11"/>
            <p:cNvSpPr/>
            <p:nvPr/>
          </p:nvSpPr>
          <p:spPr>
            <a:xfrm>
              <a:off x="1084" y="3312"/>
              <a:ext cx="383" cy="69"/>
            </a:xfrm>
            <a:prstGeom prst="ellipse">
              <a:avLst/>
            </a:prstGeom>
            <a:solidFill>
              <a:srgbClr val="989898">
                <a:alpha val="50195"/>
              </a:srgbClr>
            </a:solidFill>
            <a:ln w="9525">
              <a:noFill/>
            </a:ln>
          </p:spPr>
          <p:txBody>
            <a:bodyPr wrap="none" anchor="ctr"/>
            <a:p>
              <a:pPr lvl="0" hangingPunct="0">
                <a:lnSpc>
                  <a:spcPct val="93000"/>
                </a:lnSpc>
                <a:spcAft>
                  <a:spcPct val="0"/>
                </a:spcAft>
                <a:buFont typeface="Times New Roman" panose="02020603050405020304" pitchFamily="18" charset="0"/>
                <a:buNone/>
              </a:pPr>
              <a:endParaRPr lang="zh-CN" altLang="en-US" sz="2800" b="0" dirty="0">
                <a:solidFill>
                  <a:schemeClr val="tx1"/>
                </a:solidFill>
                <a:latin typeface="黑体" panose="02010609060101010101" pitchFamily="49" charset="-122"/>
                <a:ea typeface="黑体" panose="02010609060101010101" pitchFamily="49" charset="-122"/>
              </a:endParaRPr>
            </a:p>
          </p:txBody>
        </p:sp>
      </p:grpSp>
      <p:sp>
        <p:nvSpPr>
          <p:cNvPr id="9" name="文本框 8"/>
          <p:cNvSpPr txBox="1"/>
          <p:nvPr/>
        </p:nvSpPr>
        <p:spPr>
          <a:xfrm>
            <a:off x="1980565" y="1351280"/>
            <a:ext cx="2685415" cy="731520"/>
          </a:xfrm>
          <a:prstGeom prst="rect">
            <a:avLst/>
          </a:prstGeom>
          <a:noFill/>
        </p:spPr>
        <p:txBody>
          <a:bodyPr wrap="none" rtlCol="0" anchor="t">
            <a:spAutoFit/>
          </a:bodyPr>
          <a:p>
            <a:pPr>
              <a:buNone/>
            </a:pPr>
            <a:r>
              <a:rPr lang="zh-CN" altLang="en-US" sz="2800">
                <a:latin typeface="宋体" panose="02010600030101010101" pitchFamily="2" charset="-122"/>
                <a:cs typeface="方正小标宋简体" charset="0"/>
                <a:sym typeface="+mn-ea"/>
              </a:rPr>
              <a:t>工作的主要程序</a:t>
            </a:r>
            <a:endParaRPr lang="zh-CN" altLang="en-US" sz="2800">
              <a:latin typeface="宋体" panose="02010600030101010101" pitchFamily="2" charset="-122"/>
              <a:cs typeface="方正小标宋简体" charset="0"/>
              <a:sym typeface="+mn-ea"/>
            </a:endParaRPr>
          </a:p>
        </p:txBody>
      </p:sp>
      <p:sp>
        <p:nvSpPr>
          <p:cNvPr id="10" name="文本框 9"/>
          <p:cNvSpPr txBox="1"/>
          <p:nvPr/>
        </p:nvSpPr>
        <p:spPr>
          <a:xfrm>
            <a:off x="1038225" y="2307590"/>
            <a:ext cx="3669665" cy="731520"/>
          </a:xfrm>
          <a:prstGeom prst="rect">
            <a:avLst/>
          </a:prstGeom>
          <a:noFill/>
          <a:ln w="9525">
            <a:noFill/>
          </a:ln>
        </p:spPr>
        <p:txBody>
          <a:bodyPr wrap="square">
            <a:spAutoFit/>
            <a:scene3d>
              <a:camera prst="orthographicFront"/>
              <a:lightRig rig="threePt" dir="t"/>
            </a:scene3d>
          </a:bodyPr>
          <a:p>
            <a:pPr marL="0" algn="l">
              <a:buNone/>
            </a:pPr>
            <a:r>
              <a:rPr lang="zh-CN" altLang="en-US" sz="2800" b="0" u="none">
                <a:ln w="22225">
                  <a:solidFill>
                    <a:schemeClr val="accent2"/>
                  </a:solidFill>
                  <a:prstDash val="solid"/>
                </a:ln>
                <a:solidFill>
                  <a:schemeClr val="accent2">
                    <a:lumMod val="40000"/>
                    <a:lumOff val="60000"/>
                  </a:schemeClr>
                </a:solidFill>
                <a:effectLst/>
                <a:latin typeface="方正小标宋简体" charset="0"/>
                <a:ea typeface="方正小标宋简体" charset="0"/>
                <a:cs typeface="方正小标宋简体" charset="0"/>
              </a:rPr>
              <a:t>四、接收预备党员</a:t>
            </a:r>
            <a:endParaRPr lang="zh-CN" altLang="en-US" sz="2800" b="0" u="none">
              <a:ln w="22225">
                <a:solidFill>
                  <a:schemeClr val="accent2"/>
                </a:solidFill>
                <a:prstDash val="solid"/>
              </a:ln>
              <a:solidFill>
                <a:schemeClr val="accent2">
                  <a:lumMod val="40000"/>
                  <a:lumOff val="60000"/>
                </a:schemeClr>
              </a:solidFill>
              <a:effectLst/>
              <a:latin typeface="方正小标宋简体" charset="0"/>
              <a:ea typeface="方正小标宋简体" charset="0"/>
              <a:cs typeface="方正小标宋简体" charset="0"/>
            </a:endParaRPr>
          </a:p>
        </p:txBody>
      </p:sp>
      <p:sp>
        <p:nvSpPr>
          <p:cNvPr id="11" name="文本框 10"/>
          <p:cNvSpPr txBox="1"/>
          <p:nvPr/>
        </p:nvSpPr>
        <p:spPr>
          <a:xfrm>
            <a:off x="1149985" y="3230245"/>
            <a:ext cx="8363585" cy="3616960"/>
          </a:xfrm>
          <a:prstGeom prst="rect">
            <a:avLst/>
          </a:prstGeom>
          <a:noFill/>
          <a:ln w="9525">
            <a:noFill/>
          </a:ln>
        </p:spPr>
        <p:txBody>
          <a:bodyPr wrap="square">
            <a:spAutoFit/>
          </a:bodyPr>
          <a:p>
            <a:pPr marL="0" algn="l">
              <a:buNone/>
            </a:pPr>
            <a:r>
              <a:rPr u="none">
                <a:solidFill>
                  <a:schemeClr val="accent1"/>
                </a:solidFill>
                <a:effectLst>
                  <a:outerShdw blurRad="38100" dist="25400" dir="5400000" algn="ctr" rotWithShape="0">
                    <a:srgbClr val="6E747A">
                      <a:alpha val="43000"/>
                    </a:srgbClr>
                  </a:outerShdw>
                </a:effectLst>
                <a:latin typeface="华文新魏" panose="02010800040101010101" pitchFamily="2" charset="-122"/>
                <a:ea typeface="华文新魏" panose="02010800040101010101" pitchFamily="2" charset="-122"/>
              </a:rPr>
              <a:t>1.征求意见的方式</a:t>
            </a:r>
            <a:r>
              <a:rPr lang="zh-CN" u="none">
                <a:solidFill>
                  <a:schemeClr val="accent1"/>
                </a:solidFill>
                <a:effectLst>
                  <a:outerShdw blurRad="38100" dist="25400" dir="5400000" algn="ctr" rotWithShape="0">
                    <a:srgbClr val="6E747A">
                      <a:alpha val="43000"/>
                    </a:srgbClr>
                  </a:outerShdw>
                </a:effectLst>
                <a:latin typeface="华文新魏" panose="02010800040101010101" pitchFamily="2" charset="-122"/>
                <a:ea typeface="华文新魏" panose="02010800040101010101" pitchFamily="2" charset="-122"/>
              </a:rPr>
              <a:t>：</a:t>
            </a:r>
            <a:r>
              <a:rPr sz="2800" b="0" u="none">
                <a:solidFill>
                  <a:srgbClr val="FF0000"/>
                </a:solidFill>
                <a:latin typeface="华文新魏" panose="02010800040101010101" pitchFamily="2" charset="-122"/>
                <a:ea typeface="华文新魏" panose="02010800040101010101" pitchFamily="2" charset="-122"/>
              </a:rPr>
              <a:t>公示</a:t>
            </a:r>
            <a:r>
              <a:rPr lang="zh-CN" b="0" u="none">
                <a:solidFill>
                  <a:srgbClr val="FF0000"/>
                </a:solidFill>
                <a:latin typeface="华文新魏" panose="02010800040101010101" pitchFamily="2" charset="-122"/>
                <a:ea typeface="华文新魏" panose="02010800040101010101" pitchFamily="2" charset="-122"/>
              </a:rPr>
              <a:t>、</a:t>
            </a:r>
            <a:r>
              <a:rPr lang="zh-CN" b="0" u="none">
                <a:latin typeface="华文新魏" panose="02010800040101010101" pitchFamily="2" charset="-122"/>
                <a:ea typeface="华文新魏" panose="02010800040101010101" pitchFamily="2" charset="-122"/>
              </a:rPr>
              <a:t>开座谈会、民意测评、个别访谈</a:t>
            </a:r>
            <a:endParaRPr lang="zh-CN" b="0" u="none">
              <a:latin typeface="华文新魏" panose="02010800040101010101" pitchFamily="2" charset="-122"/>
              <a:ea typeface="华文新魏" panose="02010800040101010101" pitchFamily="2" charset="-122"/>
            </a:endParaRPr>
          </a:p>
          <a:p>
            <a:pPr marL="0" algn="l">
              <a:buNone/>
            </a:pPr>
            <a:r>
              <a:rPr u="none">
                <a:solidFill>
                  <a:schemeClr val="accent1"/>
                </a:solidFill>
                <a:effectLst>
                  <a:outerShdw blurRad="38100" dist="25400" dir="5400000" algn="ctr" rotWithShape="0">
                    <a:srgbClr val="6E747A">
                      <a:alpha val="43000"/>
                    </a:srgbClr>
                  </a:outerShdw>
                </a:effectLst>
                <a:latin typeface="华文新魏" panose="02010800040101010101" pitchFamily="2" charset="-122"/>
                <a:ea typeface="华文新魏" panose="02010800040101010101" pitchFamily="2" charset="-122"/>
              </a:rPr>
              <a:t>2.征求党内外群众意见的时机</a:t>
            </a:r>
            <a:r>
              <a:rPr lang="zh-CN" u="none">
                <a:solidFill>
                  <a:schemeClr val="accent1"/>
                </a:solidFill>
                <a:effectLst>
                  <a:outerShdw blurRad="38100" dist="25400" dir="5400000" algn="ctr" rotWithShape="0">
                    <a:srgbClr val="6E747A">
                      <a:alpha val="43000"/>
                    </a:srgbClr>
                  </a:outerShdw>
                </a:effectLst>
                <a:latin typeface="华文新魏" panose="02010800040101010101" pitchFamily="2" charset="-122"/>
                <a:ea typeface="华文新魏" panose="02010800040101010101" pitchFamily="2" charset="-122"/>
              </a:rPr>
              <a:t>：</a:t>
            </a:r>
            <a:r>
              <a:rPr b="0" u="none">
                <a:latin typeface="华文新魏" panose="02010800040101010101" pitchFamily="2" charset="-122"/>
                <a:ea typeface="华文新魏" panose="02010800040101010101" pitchFamily="2" charset="-122"/>
              </a:rPr>
              <a:t>组织员预审前</a:t>
            </a:r>
            <a:endParaRPr b="0" u="none">
              <a:latin typeface="华文新魏" panose="02010800040101010101" pitchFamily="2" charset="-122"/>
              <a:ea typeface="华文新魏" panose="02010800040101010101" pitchFamily="2" charset="-122"/>
            </a:endParaRPr>
          </a:p>
          <a:p>
            <a:pPr marL="0" algn="l">
              <a:lnSpc>
                <a:spcPts val="2000"/>
              </a:lnSpc>
              <a:buNone/>
            </a:pPr>
            <a:r>
              <a:rPr u="none">
                <a:solidFill>
                  <a:schemeClr val="accent1"/>
                </a:solidFill>
                <a:effectLst>
                  <a:outerShdw blurRad="38100" dist="25400" dir="5400000" algn="ctr" rotWithShape="0">
                    <a:srgbClr val="6E747A">
                      <a:alpha val="43000"/>
                    </a:srgbClr>
                  </a:outerShdw>
                </a:effectLst>
                <a:latin typeface="华文新魏" panose="02010800040101010101" pitchFamily="2" charset="-122"/>
                <a:ea typeface="华文新魏" panose="02010800040101010101" pitchFamily="2" charset="-122"/>
              </a:rPr>
              <a:t>3.对党内外群众反映问题的处理</a:t>
            </a:r>
            <a:r>
              <a:rPr lang="zh-CN" u="none">
                <a:solidFill>
                  <a:schemeClr val="accent1"/>
                </a:solidFill>
                <a:effectLst>
                  <a:outerShdw blurRad="38100" dist="25400" dir="5400000" algn="ctr" rotWithShape="0">
                    <a:srgbClr val="6E747A">
                      <a:alpha val="43000"/>
                    </a:srgbClr>
                  </a:outerShdw>
                </a:effectLst>
                <a:latin typeface="华文新魏" panose="02010800040101010101" pitchFamily="2" charset="-122"/>
                <a:ea typeface="华文新魏" panose="02010800040101010101" pitchFamily="2" charset="-122"/>
              </a:rPr>
              <a:t>：</a:t>
            </a:r>
            <a:endParaRPr lang="zh-CN" u="none">
              <a:solidFill>
                <a:schemeClr val="accent1"/>
              </a:solidFill>
              <a:effectLst>
                <a:outerShdw blurRad="38100" dist="25400" dir="5400000" algn="ctr" rotWithShape="0">
                  <a:srgbClr val="6E747A">
                    <a:alpha val="43000"/>
                  </a:srgbClr>
                </a:outerShdw>
              </a:effectLst>
              <a:latin typeface="华文新魏" panose="02010800040101010101" pitchFamily="2" charset="-122"/>
              <a:ea typeface="华文新魏" panose="02010800040101010101" pitchFamily="2" charset="-122"/>
            </a:endParaRPr>
          </a:p>
          <a:p>
            <a:pPr marL="0" algn="l">
              <a:lnSpc>
                <a:spcPts val="2000"/>
              </a:lnSpc>
              <a:buNone/>
            </a:pPr>
            <a:r>
              <a:rPr lang="zh-CN" sz="2000" b="0" u="none">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（1）对群众反映的问题，如查无实据或与事实不符，不影响发展；</a:t>
            </a:r>
            <a:endParaRPr lang="zh-CN" sz="2000" b="0" u="none">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endParaRPr>
          </a:p>
          <a:p>
            <a:pPr marL="0" algn="l">
              <a:lnSpc>
                <a:spcPts val="2000"/>
              </a:lnSpc>
              <a:buNone/>
            </a:pPr>
            <a:r>
              <a:rPr lang="zh-CN" sz="2000" b="0" u="none">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a:t>
            </a:r>
            <a:r>
              <a:rPr lang="en-US" altLang="zh-CN" sz="2000" b="0" u="none">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2</a:t>
            </a:r>
            <a:r>
              <a:rPr lang="zh-CN" sz="2000" b="0" u="none">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）如反映的问题，一时难以查实，但又不能轻易否定，或虽属 </a:t>
            </a:r>
            <a:endParaRPr lang="zh-CN" sz="2000" b="0" u="none">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endParaRPr>
          </a:p>
          <a:p>
            <a:pPr marL="0" algn="l">
              <a:lnSpc>
                <a:spcPts val="2000"/>
              </a:lnSpc>
              <a:buNone/>
            </a:pPr>
            <a:r>
              <a:rPr lang="zh-CN" sz="2000" b="0" u="none">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           一般问题，但群众意见较大，应暂缓发展；</a:t>
            </a:r>
            <a:endParaRPr lang="zh-CN" sz="2000" b="0" u="none">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endParaRPr>
          </a:p>
          <a:p>
            <a:pPr marL="0" algn="l">
              <a:lnSpc>
                <a:spcPts val="2000"/>
              </a:lnSpc>
              <a:buNone/>
            </a:pPr>
            <a:r>
              <a:rPr lang="zh-CN" sz="2000" b="0" u="none">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（3）如反映的问题较严重，且情况属实，应不予发展。</a:t>
            </a:r>
            <a:endParaRPr lang="zh-CN" sz="2000" b="0" u="none">
              <a:solidFill>
                <a:schemeClr val="tx1"/>
              </a:solidFill>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900430" y="2952750"/>
            <a:ext cx="4129405" cy="3749040"/>
          </a:xfrm>
          <a:prstGeom prst="rect">
            <a:avLst/>
          </a:prstGeom>
          <a:noFill/>
          <a:ln w="9525">
            <a:noFill/>
          </a:ln>
        </p:spPr>
        <p:txBody>
          <a:bodyPr wrap="square">
            <a:spAutoFit/>
          </a:bodyPr>
          <a:p>
            <a:pPr marL="0" indent="0" algn="l"/>
            <a:r>
              <a:rPr lang="en-US" altLang="zh-CN" sz="1600" u="none">
                <a:latin typeface="仿宋_GB2312" panose="02010609030101010101" charset="-122"/>
                <a:ea typeface="仿宋_GB2312" panose="02010609030101010101" charset="-122"/>
                <a:cs typeface="仿宋_GB2312" panose="02010609030101010101" charset="-122"/>
              </a:rPr>
              <a:t>   </a:t>
            </a:r>
            <a:r>
              <a:rPr lang="zh-CN" altLang="en-US" sz="2000" u="none">
                <a:latin typeface="仿宋_GB2312" panose="02010609030101010101" charset="-122"/>
                <a:ea typeface="仿宋_GB2312" panose="02010609030101010101" charset="-122"/>
                <a:cs typeface="仿宋_GB2312" panose="02010609030101010101" charset="-122"/>
              </a:rPr>
              <a:t>发展党员工作要“按照</a:t>
            </a:r>
            <a:r>
              <a:rPr lang="zh-CN" altLang="en-US" sz="2000" u="none">
                <a:solidFill>
                  <a:srgbClr val="FF0000"/>
                </a:solidFill>
                <a:latin typeface="仿宋_GB2312" panose="02010609030101010101" charset="-122"/>
                <a:ea typeface="仿宋_GB2312" panose="02010609030101010101" charset="-122"/>
                <a:cs typeface="仿宋_GB2312" panose="02010609030101010101" charset="-122"/>
              </a:rPr>
              <a:t>控制总量、优化结构、提高质量、发挥作用</a:t>
            </a:r>
            <a:r>
              <a:rPr lang="zh-CN" altLang="en-US" sz="2000" u="none">
                <a:latin typeface="仿宋_GB2312" panose="02010609030101010101" charset="-122"/>
                <a:ea typeface="仿宋_GB2312" panose="02010609030101010101" charset="-122"/>
                <a:cs typeface="仿宋_GB2312" panose="02010609030101010101" charset="-122"/>
              </a:rPr>
              <a:t>的总要求，坚持党章规定的党员标准，始终把政治标准放在首位；坚持</a:t>
            </a:r>
            <a:r>
              <a:rPr lang="zh-CN" altLang="en-US" sz="2000" u="none">
                <a:solidFill>
                  <a:srgbClr val="FF0000"/>
                </a:solidFill>
                <a:latin typeface="仿宋_GB2312" panose="02010609030101010101" charset="-122"/>
                <a:ea typeface="仿宋_GB2312" panose="02010609030101010101" charset="-122"/>
                <a:cs typeface="仿宋_GB2312" panose="02010609030101010101" charset="-122"/>
              </a:rPr>
              <a:t>慎重发展、均衡发展</a:t>
            </a:r>
            <a:r>
              <a:rPr lang="zh-CN" altLang="en-US" sz="2000" u="none">
                <a:latin typeface="仿宋_GB2312" panose="02010609030101010101" charset="-122"/>
                <a:ea typeface="仿宋_GB2312" panose="02010609030101010101" charset="-122"/>
                <a:cs typeface="仿宋_GB2312" panose="02010609030101010101" charset="-122"/>
              </a:rPr>
              <a:t>，有领导、有计划地进行；坚持入党自愿原则和个别吸收原则，成熟一个，发展一个”。</a:t>
            </a:r>
            <a:endParaRPr lang="zh-CN" altLang="en-US" sz="2000"/>
          </a:p>
        </p:txBody>
      </p:sp>
      <p:grpSp>
        <p:nvGrpSpPr>
          <p:cNvPr id="4" name="Group 13"/>
          <p:cNvGrpSpPr/>
          <p:nvPr/>
        </p:nvGrpSpPr>
        <p:grpSpPr>
          <a:xfrm>
            <a:off x="679450" y="1850556"/>
            <a:ext cx="4572000" cy="838669"/>
            <a:chOff x="657" y="1588"/>
            <a:chExt cx="2751" cy="1023"/>
          </a:xfrm>
        </p:grpSpPr>
        <p:sp>
          <p:nvSpPr>
            <p:cNvPr id="5" name="Rectangle 14"/>
            <p:cNvSpPr/>
            <p:nvPr/>
          </p:nvSpPr>
          <p:spPr>
            <a:xfrm>
              <a:off x="657" y="2237"/>
              <a:ext cx="2751" cy="374"/>
            </a:xfrm>
            <a:prstGeom prst="rect">
              <a:avLst/>
            </a:prstGeom>
            <a:gradFill rotWithShape="0">
              <a:gsLst>
                <a:gs pos="0">
                  <a:srgbClr val="EFD006"/>
                </a:gs>
                <a:gs pos="100000">
                  <a:srgbClr val="FCE980"/>
                </a:gs>
              </a:gsLst>
              <a:lin ang="10800000" scaled="1"/>
              <a:tileRect/>
            </a:gradFill>
            <a:ln w="36000" cap="flat" cmpd="sng">
              <a:solidFill>
                <a:srgbClr val="EFD006"/>
              </a:solidFill>
              <a:prstDash val="solid"/>
              <a:round/>
              <a:headEnd type="none" w="med" len="med"/>
              <a:tailEnd type="none" w="med" len="med"/>
            </a:ln>
          </p:spPr>
          <p:txBody>
            <a:bodyPr lIns="1818000" tIns="74340" rIns="378000" bIns="63000" anchor="ctr"/>
            <a:p>
              <a:pPr lvl="0" defTabSz="0" hangingPunct="0">
                <a:lnSpc>
                  <a:spcPct val="95000"/>
                </a:lnSpc>
                <a:spcAft>
                  <a:spcPct val="0"/>
                </a:spcAft>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ltLang="zh-CN" sz="2800" b="0" dirty="0">
                <a:solidFill>
                  <a:srgbClr val="FFFFFF"/>
                </a:solidFill>
                <a:latin typeface="黑体" panose="02010609060101010101" pitchFamily="49" charset="-122"/>
                <a:ea typeface="黑体" panose="02010609060101010101" pitchFamily="49" charset="-122"/>
              </a:endParaRPr>
            </a:p>
          </p:txBody>
        </p:sp>
        <p:sp>
          <p:nvSpPr>
            <p:cNvPr id="6" name="Oval 15"/>
            <p:cNvSpPr/>
            <p:nvPr/>
          </p:nvSpPr>
          <p:spPr>
            <a:xfrm>
              <a:off x="891" y="1588"/>
              <a:ext cx="448" cy="648"/>
            </a:xfrm>
            <a:prstGeom prst="ellipse">
              <a:avLst/>
            </a:prstGeom>
            <a:gradFill rotWithShape="0">
              <a:gsLst>
                <a:gs pos="0">
                  <a:srgbClr val="A80404"/>
                </a:gs>
                <a:gs pos="100000">
                  <a:srgbClr val="D26163"/>
                </a:gs>
              </a:gsLst>
              <a:lin ang="16200000" scaled="1"/>
              <a:tileRect/>
            </a:gradFill>
            <a:ln w="36000" cap="flat" cmpd="sng">
              <a:solidFill>
                <a:srgbClr val="A80404"/>
              </a:solidFill>
              <a:prstDash val="solid"/>
              <a:round/>
              <a:headEnd type="none" w="med" len="med"/>
              <a:tailEnd type="none" w="med" len="med"/>
            </a:ln>
          </p:spPr>
          <p:txBody>
            <a:bodyPr lIns="108000" tIns="98280" rIns="108000" bIns="63000" anchor="ctr"/>
            <a:p>
              <a:pPr lvl="0" algn="ctr" defTabSz="0" hangingPunct="0">
                <a:lnSpc>
                  <a:spcPct val="93000"/>
                </a:lnSpc>
                <a:spcAft>
                  <a:spcPct val="0"/>
                </a:spcAft>
                <a:buFont typeface="Times New Roman" panose="02020603050405020304" pitchFamily="18" charset="0"/>
                <a:buNone/>
                <a:tabLst>
                  <a:tab pos="723900" algn="l"/>
                </a:tabLst>
              </a:pPr>
              <a:r>
                <a:rPr lang="en-US" altLang="zh-CN" sz="2800" dirty="0">
                  <a:solidFill>
                    <a:srgbClr val="FFFFFF"/>
                  </a:solidFill>
                  <a:latin typeface="黑体" panose="02010609060101010101" pitchFamily="49" charset="-122"/>
                  <a:ea typeface="黑体" panose="02010609060101010101" pitchFamily="49" charset="-122"/>
                </a:rPr>
                <a:t>1</a:t>
              </a:r>
              <a:endParaRPr lang="en-US" altLang="zh-CN" sz="2800" dirty="0">
                <a:solidFill>
                  <a:srgbClr val="FFFFFF"/>
                </a:solidFill>
                <a:latin typeface="黑体" panose="02010609060101010101" pitchFamily="49" charset="-122"/>
                <a:ea typeface="黑体" panose="02010609060101010101" pitchFamily="49" charset="-122"/>
              </a:endParaRPr>
            </a:p>
          </p:txBody>
        </p:sp>
        <p:pic>
          <p:nvPicPr>
            <p:cNvPr id="7" name="Picture 16"/>
            <p:cNvPicPr>
              <a:picLocks noChangeAspect="1"/>
            </p:cNvPicPr>
            <p:nvPr/>
          </p:nvPicPr>
          <p:blipFill>
            <a:blip r:embed="rId1"/>
            <a:stretch>
              <a:fillRect/>
            </a:stretch>
          </p:blipFill>
          <p:spPr>
            <a:xfrm>
              <a:off x="1006" y="1904"/>
              <a:ext cx="540" cy="203"/>
            </a:xfrm>
            <a:prstGeom prst="rect">
              <a:avLst/>
            </a:prstGeom>
            <a:noFill/>
            <a:ln w="9525">
              <a:noFill/>
            </a:ln>
          </p:spPr>
        </p:pic>
        <p:sp>
          <p:nvSpPr>
            <p:cNvPr id="8" name="Oval 17"/>
            <p:cNvSpPr/>
            <p:nvPr/>
          </p:nvSpPr>
          <p:spPr>
            <a:xfrm>
              <a:off x="1084" y="2451"/>
              <a:ext cx="383" cy="69"/>
            </a:xfrm>
            <a:prstGeom prst="ellipse">
              <a:avLst/>
            </a:prstGeom>
            <a:solidFill>
              <a:srgbClr val="989898">
                <a:alpha val="50195"/>
              </a:srgbClr>
            </a:solidFill>
            <a:ln w="9525">
              <a:noFill/>
            </a:ln>
          </p:spPr>
          <p:txBody>
            <a:bodyPr wrap="none" anchor="ctr"/>
            <a:p>
              <a:pPr lvl="0" hangingPunct="0">
                <a:lnSpc>
                  <a:spcPct val="93000"/>
                </a:lnSpc>
                <a:spcAft>
                  <a:spcPct val="0"/>
                </a:spcAft>
                <a:buFont typeface="Times New Roman" panose="02020603050405020304" pitchFamily="18" charset="0"/>
                <a:buNone/>
              </a:pPr>
              <a:endParaRPr lang="zh-CN" altLang="en-US" sz="2800" b="0" dirty="0">
                <a:solidFill>
                  <a:schemeClr val="tx1"/>
                </a:solidFill>
                <a:latin typeface="黑体" panose="02010609060101010101" pitchFamily="49" charset="-122"/>
                <a:ea typeface="黑体" panose="02010609060101010101" pitchFamily="49" charset="-122"/>
              </a:endParaRPr>
            </a:p>
          </p:txBody>
        </p:sp>
      </p:grpSp>
      <p:sp>
        <p:nvSpPr>
          <p:cNvPr id="9" name="文本框 8"/>
          <p:cNvSpPr txBox="1"/>
          <p:nvPr/>
        </p:nvSpPr>
        <p:spPr>
          <a:xfrm>
            <a:off x="1812925" y="1750695"/>
            <a:ext cx="3757930" cy="731520"/>
          </a:xfrm>
          <a:prstGeom prst="rect">
            <a:avLst/>
          </a:prstGeom>
          <a:noFill/>
        </p:spPr>
        <p:txBody>
          <a:bodyPr wrap="none" rtlCol="0" anchor="t">
            <a:spAutoFit/>
          </a:bodyPr>
          <a:p>
            <a:pPr>
              <a:buNone/>
            </a:pPr>
            <a:r>
              <a:rPr lang="zh-CN" altLang="en-US" sz="2800">
                <a:latin typeface="宋体" panose="02010600030101010101" pitchFamily="2" charset="-122"/>
                <a:cs typeface="方正小标宋简体" charset="0"/>
                <a:sym typeface="+mn-ea"/>
              </a:rPr>
              <a:t>发展党员工作的总要求</a:t>
            </a:r>
            <a:endParaRPr lang="zh-CN" altLang="en-US" sz="2800">
              <a:latin typeface="宋体" panose="02010600030101010101" pitchFamily="2" charset="-122"/>
              <a:cs typeface="方正小标宋简体" charset="0"/>
              <a:sym typeface="+mn-ea"/>
            </a:endParaRPr>
          </a:p>
        </p:txBody>
      </p:sp>
      <p:pic>
        <p:nvPicPr>
          <p:cNvPr id="11" name="图片 10" descr="QQ截图20161013083033"/>
          <p:cNvPicPr>
            <a:picLocks noChangeAspect="1"/>
          </p:cNvPicPr>
          <p:nvPr/>
        </p:nvPicPr>
        <p:blipFill>
          <a:blip r:embed="rId2"/>
          <a:stretch>
            <a:fillRect/>
          </a:stretch>
        </p:blipFill>
        <p:spPr>
          <a:xfrm>
            <a:off x="6115050" y="2109470"/>
            <a:ext cx="3637280" cy="5340985"/>
          </a:xfrm>
          <a:prstGeom prst="rect">
            <a:avLst/>
          </a:prstGeom>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 name="Group 7"/>
          <p:cNvGrpSpPr/>
          <p:nvPr/>
        </p:nvGrpSpPr>
        <p:grpSpPr>
          <a:xfrm>
            <a:off x="862330" y="1470370"/>
            <a:ext cx="4572000" cy="734350"/>
            <a:chOff x="657" y="2331"/>
            <a:chExt cx="2751" cy="1142"/>
          </a:xfrm>
        </p:grpSpPr>
        <p:sp>
          <p:nvSpPr>
            <p:cNvPr id="5" name="Rectangle 8"/>
            <p:cNvSpPr/>
            <p:nvPr/>
          </p:nvSpPr>
          <p:spPr>
            <a:xfrm>
              <a:off x="657" y="3099"/>
              <a:ext cx="2751" cy="374"/>
            </a:xfrm>
            <a:prstGeom prst="rect">
              <a:avLst/>
            </a:prstGeom>
            <a:gradFill rotWithShape="0">
              <a:gsLst>
                <a:gs pos="0">
                  <a:srgbClr val="EFD006"/>
                </a:gs>
                <a:gs pos="100000">
                  <a:srgbClr val="FCE980"/>
                </a:gs>
              </a:gsLst>
              <a:lin ang="10800000" scaled="1"/>
              <a:tileRect/>
            </a:gradFill>
            <a:ln w="36000" cap="flat" cmpd="sng">
              <a:solidFill>
                <a:srgbClr val="EFD006"/>
              </a:solidFill>
              <a:prstDash val="solid"/>
              <a:round/>
              <a:headEnd type="none" w="med" len="med"/>
              <a:tailEnd type="none" w="med" len="med"/>
            </a:ln>
          </p:spPr>
          <p:txBody>
            <a:bodyPr lIns="1818000" tIns="74340" rIns="378000" bIns="63000" anchor="ctr"/>
            <a:p>
              <a:pPr lvl="0" defTabSz="0" hangingPunct="0">
                <a:lnSpc>
                  <a:spcPct val="95000"/>
                </a:lnSpc>
                <a:spcAft>
                  <a:spcPct val="0"/>
                </a:spcAft>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ltLang="zh-CN" sz="2800" b="0" dirty="0">
                <a:solidFill>
                  <a:srgbClr val="FFFFFF"/>
                </a:solidFill>
                <a:latin typeface="黑体" panose="02010609060101010101" pitchFamily="49" charset="-122"/>
                <a:ea typeface="黑体" panose="02010609060101010101" pitchFamily="49" charset="-122"/>
              </a:endParaRPr>
            </a:p>
          </p:txBody>
        </p:sp>
        <p:sp>
          <p:nvSpPr>
            <p:cNvPr id="6" name="Oval 9"/>
            <p:cNvSpPr/>
            <p:nvPr/>
          </p:nvSpPr>
          <p:spPr>
            <a:xfrm>
              <a:off x="891" y="2331"/>
              <a:ext cx="439" cy="767"/>
            </a:xfrm>
            <a:prstGeom prst="ellipse">
              <a:avLst/>
            </a:prstGeom>
            <a:gradFill rotWithShape="0">
              <a:gsLst>
                <a:gs pos="0">
                  <a:srgbClr val="A80404"/>
                </a:gs>
                <a:gs pos="100000">
                  <a:srgbClr val="D26163"/>
                </a:gs>
              </a:gsLst>
              <a:lin ang="16200000" scaled="1"/>
              <a:tileRect/>
            </a:gradFill>
            <a:ln w="36000" cap="flat" cmpd="sng">
              <a:solidFill>
                <a:srgbClr val="A80404"/>
              </a:solidFill>
              <a:prstDash val="solid"/>
              <a:round/>
              <a:headEnd type="none" w="med" len="med"/>
              <a:tailEnd type="none" w="med" len="med"/>
            </a:ln>
          </p:spPr>
          <p:txBody>
            <a:bodyPr lIns="108000" tIns="98280" rIns="108000" bIns="63000" anchor="ctr"/>
            <a:p>
              <a:pPr lvl="0" algn="ctr" defTabSz="0" hangingPunct="0">
                <a:lnSpc>
                  <a:spcPct val="93000"/>
                </a:lnSpc>
                <a:spcAft>
                  <a:spcPct val="0"/>
                </a:spcAft>
                <a:buFont typeface="Times New Roman" panose="02020603050405020304" pitchFamily="18" charset="0"/>
                <a:buNone/>
                <a:tabLst>
                  <a:tab pos="723900" algn="l"/>
                </a:tabLst>
              </a:pPr>
              <a:r>
                <a:rPr lang="en-US" altLang="zh-CN" sz="2800" dirty="0">
                  <a:solidFill>
                    <a:srgbClr val="FFFFFF"/>
                  </a:solidFill>
                  <a:latin typeface="黑体" panose="02010609060101010101" pitchFamily="49" charset="-122"/>
                  <a:ea typeface="黑体" panose="02010609060101010101" pitchFamily="49" charset="-122"/>
                </a:rPr>
                <a:t>3</a:t>
              </a:r>
              <a:endParaRPr lang="en-US" altLang="zh-CN" sz="2800" dirty="0">
                <a:solidFill>
                  <a:srgbClr val="FFFFFF"/>
                </a:solidFill>
                <a:latin typeface="黑体" panose="02010609060101010101" pitchFamily="49" charset="-122"/>
                <a:ea typeface="黑体" panose="02010609060101010101" pitchFamily="49" charset="-122"/>
              </a:endParaRPr>
            </a:p>
          </p:txBody>
        </p:sp>
        <p:pic>
          <p:nvPicPr>
            <p:cNvPr id="7" name="Picture 10"/>
            <p:cNvPicPr>
              <a:picLocks noChangeAspect="1"/>
            </p:cNvPicPr>
            <p:nvPr/>
          </p:nvPicPr>
          <p:blipFill>
            <a:blip r:embed="rId1"/>
            <a:stretch>
              <a:fillRect/>
            </a:stretch>
          </p:blipFill>
          <p:spPr>
            <a:xfrm>
              <a:off x="1010" y="2754"/>
              <a:ext cx="307" cy="203"/>
            </a:xfrm>
            <a:prstGeom prst="rect">
              <a:avLst/>
            </a:prstGeom>
            <a:noFill/>
            <a:ln w="9525">
              <a:noFill/>
            </a:ln>
          </p:spPr>
        </p:pic>
        <p:sp>
          <p:nvSpPr>
            <p:cNvPr id="8" name="Oval 11"/>
            <p:cNvSpPr/>
            <p:nvPr/>
          </p:nvSpPr>
          <p:spPr>
            <a:xfrm>
              <a:off x="1084" y="3312"/>
              <a:ext cx="383" cy="69"/>
            </a:xfrm>
            <a:prstGeom prst="ellipse">
              <a:avLst/>
            </a:prstGeom>
            <a:solidFill>
              <a:srgbClr val="989898">
                <a:alpha val="50195"/>
              </a:srgbClr>
            </a:solidFill>
            <a:ln w="9525">
              <a:noFill/>
            </a:ln>
          </p:spPr>
          <p:txBody>
            <a:bodyPr wrap="none" anchor="ctr"/>
            <a:p>
              <a:pPr lvl="0" hangingPunct="0">
                <a:lnSpc>
                  <a:spcPct val="93000"/>
                </a:lnSpc>
                <a:spcAft>
                  <a:spcPct val="0"/>
                </a:spcAft>
                <a:buFont typeface="Times New Roman" panose="02020603050405020304" pitchFamily="18" charset="0"/>
                <a:buNone/>
              </a:pPr>
              <a:endParaRPr lang="zh-CN" altLang="en-US" sz="2800" b="0" dirty="0">
                <a:solidFill>
                  <a:schemeClr val="tx1"/>
                </a:solidFill>
                <a:latin typeface="黑体" panose="02010609060101010101" pitchFamily="49" charset="-122"/>
                <a:ea typeface="黑体" panose="02010609060101010101" pitchFamily="49" charset="-122"/>
              </a:endParaRPr>
            </a:p>
          </p:txBody>
        </p:sp>
      </p:grpSp>
      <p:sp>
        <p:nvSpPr>
          <p:cNvPr id="9" name="文本框 8"/>
          <p:cNvSpPr txBox="1"/>
          <p:nvPr/>
        </p:nvSpPr>
        <p:spPr>
          <a:xfrm>
            <a:off x="1980565" y="1351280"/>
            <a:ext cx="2685415" cy="731520"/>
          </a:xfrm>
          <a:prstGeom prst="rect">
            <a:avLst/>
          </a:prstGeom>
          <a:noFill/>
        </p:spPr>
        <p:txBody>
          <a:bodyPr wrap="none" rtlCol="0" anchor="t">
            <a:spAutoFit/>
          </a:bodyPr>
          <a:p>
            <a:pPr>
              <a:buNone/>
            </a:pPr>
            <a:r>
              <a:rPr lang="zh-CN" altLang="en-US" sz="2800">
                <a:latin typeface="宋体" panose="02010600030101010101" pitchFamily="2" charset="-122"/>
                <a:cs typeface="方正小标宋简体" charset="0"/>
                <a:sym typeface="+mn-ea"/>
              </a:rPr>
              <a:t>工作的主要程序</a:t>
            </a:r>
            <a:endParaRPr lang="zh-CN" altLang="en-US" sz="2800">
              <a:latin typeface="宋体" panose="02010600030101010101" pitchFamily="2" charset="-122"/>
              <a:cs typeface="方正小标宋简体" charset="0"/>
              <a:sym typeface="+mn-ea"/>
            </a:endParaRPr>
          </a:p>
        </p:txBody>
      </p:sp>
      <p:sp>
        <p:nvSpPr>
          <p:cNvPr id="10" name="文本框 9"/>
          <p:cNvSpPr txBox="1"/>
          <p:nvPr/>
        </p:nvSpPr>
        <p:spPr>
          <a:xfrm>
            <a:off x="1038225" y="2307590"/>
            <a:ext cx="3669665" cy="731520"/>
          </a:xfrm>
          <a:prstGeom prst="rect">
            <a:avLst/>
          </a:prstGeom>
          <a:noFill/>
          <a:ln w="9525">
            <a:noFill/>
          </a:ln>
        </p:spPr>
        <p:txBody>
          <a:bodyPr wrap="square">
            <a:spAutoFit/>
            <a:scene3d>
              <a:camera prst="orthographicFront"/>
              <a:lightRig rig="threePt" dir="t"/>
            </a:scene3d>
          </a:bodyPr>
          <a:p>
            <a:pPr marL="0" algn="l">
              <a:buNone/>
            </a:pPr>
            <a:r>
              <a:rPr lang="zh-CN" altLang="en-US" sz="2800" b="0" u="none">
                <a:ln w="22225">
                  <a:solidFill>
                    <a:schemeClr val="accent2"/>
                  </a:solidFill>
                  <a:prstDash val="solid"/>
                </a:ln>
                <a:solidFill>
                  <a:schemeClr val="accent2">
                    <a:lumMod val="40000"/>
                    <a:lumOff val="60000"/>
                  </a:schemeClr>
                </a:solidFill>
                <a:effectLst/>
                <a:latin typeface="方正小标宋简体" charset="0"/>
                <a:ea typeface="方正小标宋简体" charset="0"/>
                <a:cs typeface="方正小标宋简体" charset="0"/>
              </a:rPr>
              <a:t>四、接收预备党员</a:t>
            </a:r>
            <a:endParaRPr lang="zh-CN" altLang="en-US" sz="2800" b="0" u="none">
              <a:ln w="22225">
                <a:solidFill>
                  <a:schemeClr val="accent2"/>
                </a:solidFill>
                <a:prstDash val="solid"/>
              </a:ln>
              <a:solidFill>
                <a:schemeClr val="accent2">
                  <a:lumMod val="40000"/>
                  <a:lumOff val="60000"/>
                </a:schemeClr>
              </a:solidFill>
              <a:effectLst/>
              <a:latin typeface="方正小标宋简体" charset="0"/>
              <a:ea typeface="方正小标宋简体" charset="0"/>
              <a:cs typeface="方正小标宋简体" charset="0"/>
            </a:endParaRPr>
          </a:p>
        </p:txBody>
      </p:sp>
      <p:sp>
        <p:nvSpPr>
          <p:cNvPr id="11" name="文本框 10"/>
          <p:cNvSpPr txBox="1"/>
          <p:nvPr/>
        </p:nvSpPr>
        <p:spPr>
          <a:xfrm>
            <a:off x="862330" y="3039110"/>
            <a:ext cx="7767320" cy="640080"/>
          </a:xfrm>
          <a:prstGeom prst="rect">
            <a:avLst/>
          </a:prstGeom>
          <a:noFill/>
          <a:ln w="9525">
            <a:noFill/>
          </a:ln>
        </p:spPr>
        <p:txBody>
          <a:bodyPr wrap="square">
            <a:spAutoFit/>
          </a:bodyPr>
          <a:p>
            <a:pPr marL="0" algn="l">
              <a:buNone/>
            </a:pPr>
            <a:r>
              <a:rPr lang="zh-CN" u="none">
                <a:solidFill>
                  <a:schemeClr val="accent1"/>
                </a:solidFill>
                <a:effectLst>
                  <a:outerShdw blurRad="38100" dist="25400" dir="5400000" algn="ctr" rotWithShape="0">
                    <a:srgbClr val="6E747A">
                      <a:alpha val="43000"/>
                    </a:srgbClr>
                  </a:outerShdw>
                </a:effectLst>
                <a:latin typeface="华文新魏" panose="02010800040101010101" pitchFamily="2" charset="-122"/>
                <a:ea typeface="华文新魏" panose="02010800040101010101" pitchFamily="2" charset="-122"/>
              </a:rPr>
              <a:t>（二）支委会对发展对象进行严格审查</a:t>
            </a:r>
            <a:endParaRPr lang="zh-CN" u="none">
              <a:solidFill>
                <a:schemeClr val="accent1"/>
              </a:solidFill>
              <a:effectLst>
                <a:outerShdw blurRad="38100" dist="25400" dir="5400000" algn="ctr" rotWithShape="0">
                  <a:srgbClr val="6E747A">
                    <a:alpha val="43000"/>
                  </a:srgbClr>
                </a:outerShdw>
              </a:effectLst>
              <a:latin typeface="华文新魏" panose="02010800040101010101" pitchFamily="2" charset="-122"/>
              <a:ea typeface="华文新魏" panose="02010800040101010101" pitchFamily="2" charset="-122"/>
            </a:endParaRPr>
          </a:p>
        </p:txBody>
      </p:sp>
      <p:sp>
        <p:nvSpPr>
          <p:cNvPr id="2" name="文本框 1"/>
          <p:cNvSpPr txBox="1"/>
          <p:nvPr/>
        </p:nvSpPr>
        <p:spPr>
          <a:xfrm>
            <a:off x="996315" y="3867150"/>
            <a:ext cx="8076565" cy="2641600"/>
          </a:xfrm>
          <a:prstGeom prst="rect">
            <a:avLst/>
          </a:prstGeom>
          <a:noFill/>
        </p:spPr>
        <p:txBody>
          <a:bodyPr wrap="square" rtlCol="0">
            <a:spAutoFit/>
          </a:bodyPr>
          <a:p>
            <a:r>
              <a:rPr lang="en-US" altLang="zh-CN"/>
              <a:t>     </a:t>
            </a:r>
            <a:r>
              <a:rPr lang="zh-CN" altLang="en-US"/>
              <a:t>1.对照《移交清单》认真审查需要提交的各种资料</a:t>
            </a:r>
            <a:endParaRPr lang="zh-CN" altLang="en-US"/>
          </a:p>
          <a:p>
            <a:r>
              <a:rPr lang="zh-CN" altLang="en-US"/>
              <a:t>     2.党组织填写《预报审批表》，与发展对象相关材料一并报组织员。</a:t>
            </a:r>
            <a:endParaRPr lang="zh-CN" altLang="en-US"/>
          </a:p>
          <a:p>
            <a:r>
              <a:rPr lang="zh-CN" altLang="en-US"/>
              <a:t>     让发展对象填写个人相关表格</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p:tgtEl>
                                          <p:spTgt spid="2"/>
                                        </p:tgtEl>
                                        <p:attrNameLst>
                                          <p:attrName>ppt_y</p:attrName>
                                        </p:attrNameLst>
                                      </p:cBhvr>
                                      <p:tavLst>
                                        <p:tav tm="0">
                                          <p:val>
                                            <p:strVal val="#ppt_y+#ppt_h*1.125000"/>
                                          </p:val>
                                        </p:tav>
                                        <p:tav tm="100000">
                                          <p:val>
                                            <p:strVal val="#ppt_y"/>
                                          </p:val>
                                        </p:tav>
                                      </p:tavLst>
                                    </p:anim>
                                    <p:animEffect transition="in" filter="wipe(up)">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 name="Group 7"/>
          <p:cNvGrpSpPr/>
          <p:nvPr/>
        </p:nvGrpSpPr>
        <p:grpSpPr>
          <a:xfrm>
            <a:off x="862330" y="1470370"/>
            <a:ext cx="4572000" cy="734350"/>
            <a:chOff x="657" y="2331"/>
            <a:chExt cx="2751" cy="1142"/>
          </a:xfrm>
        </p:grpSpPr>
        <p:sp>
          <p:nvSpPr>
            <p:cNvPr id="5" name="Rectangle 8"/>
            <p:cNvSpPr/>
            <p:nvPr/>
          </p:nvSpPr>
          <p:spPr>
            <a:xfrm>
              <a:off x="657" y="3099"/>
              <a:ext cx="2751" cy="374"/>
            </a:xfrm>
            <a:prstGeom prst="rect">
              <a:avLst/>
            </a:prstGeom>
            <a:gradFill rotWithShape="0">
              <a:gsLst>
                <a:gs pos="0">
                  <a:srgbClr val="EFD006"/>
                </a:gs>
                <a:gs pos="100000">
                  <a:srgbClr val="FCE980"/>
                </a:gs>
              </a:gsLst>
              <a:lin ang="10800000" scaled="1"/>
              <a:tileRect/>
            </a:gradFill>
            <a:ln w="36000" cap="flat" cmpd="sng">
              <a:solidFill>
                <a:srgbClr val="EFD006"/>
              </a:solidFill>
              <a:prstDash val="solid"/>
              <a:round/>
              <a:headEnd type="none" w="med" len="med"/>
              <a:tailEnd type="none" w="med" len="med"/>
            </a:ln>
          </p:spPr>
          <p:txBody>
            <a:bodyPr lIns="1818000" tIns="74340" rIns="378000" bIns="63000" anchor="ctr"/>
            <a:p>
              <a:pPr lvl="0" defTabSz="0" hangingPunct="0">
                <a:lnSpc>
                  <a:spcPct val="95000"/>
                </a:lnSpc>
                <a:spcAft>
                  <a:spcPct val="0"/>
                </a:spcAft>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ltLang="zh-CN" sz="2800" b="0" dirty="0">
                <a:solidFill>
                  <a:srgbClr val="FFFFFF"/>
                </a:solidFill>
                <a:latin typeface="黑体" panose="02010609060101010101" pitchFamily="49" charset="-122"/>
                <a:ea typeface="黑体" panose="02010609060101010101" pitchFamily="49" charset="-122"/>
              </a:endParaRPr>
            </a:p>
          </p:txBody>
        </p:sp>
        <p:sp>
          <p:nvSpPr>
            <p:cNvPr id="6" name="Oval 9"/>
            <p:cNvSpPr/>
            <p:nvPr/>
          </p:nvSpPr>
          <p:spPr>
            <a:xfrm>
              <a:off x="891" y="2331"/>
              <a:ext cx="439" cy="767"/>
            </a:xfrm>
            <a:prstGeom prst="ellipse">
              <a:avLst/>
            </a:prstGeom>
            <a:gradFill rotWithShape="0">
              <a:gsLst>
                <a:gs pos="0">
                  <a:srgbClr val="A80404"/>
                </a:gs>
                <a:gs pos="100000">
                  <a:srgbClr val="D26163"/>
                </a:gs>
              </a:gsLst>
              <a:lin ang="16200000" scaled="1"/>
              <a:tileRect/>
            </a:gradFill>
            <a:ln w="36000" cap="flat" cmpd="sng">
              <a:solidFill>
                <a:srgbClr val="A80404"/>
              </a:solidFill>
              <a:prstDash val="solid"/>
              <a:round/>
              <a:headEnd type="none" w="med" len="med"/>
              <a:tailEnd type="none" w="med" len="med"/>
            </a:ln>
          </p:spPr>
          <p:txBody>
            <a:bodyPr lIns="108000" tIns="98280" rIns="108000" bIns="63000" anchor="ctr"/>
            <a:p>
              <a:pPr lvl="0" algn="ctr" defTabSz="0" hangingPunct="0">
                <a:lnSpc>
                  <a:spcPct val="93000"/>
                </a:lnSpc>
                <a:spcAft>
                  <a:spcPct val="0"/>
                </a:spcAft>
                <a:buFont typeface="Times New Roman" panose="02020603050405020304" pitchFamily="18" charset="0"/>
                <a:buNone/>
                <a:tabLst>
                  <a:tab pos="723900" algn="l"/>
                </a:tabLst>
              </a:pPr>
              <a:r>
                <a:rPr lang="en-US" altLang="zh-CN" sz="2800" dirty="0">
                  <a:solidFill>
                    <a:srgbClr val="FFFFFF"/>
                  </a:solidFill>
                  <a:latin typeface="黑体" panose="02010609060101010101" pitchFamily="49" charset="-122"/>
                  <a:ea typeface="黑体" panose="02010609060101010101" pitchFamily="49" charset="-122"/>
                </a:rPr>
                <a:t>3</a:t>
              </a:r>
              <a:endParaRPr lang="en-US" altLang="zh-CN" sz="2800" dirty="0">
                <a:solidFill>
                  <a:srgbClr val="FFFFFF"/>
                </a:solidFill>
                <a:latin typeface="黑体" panose="02010609060101010101" pitchFamily="49" charset="-122"/>
                <a:ea typeface="黑体" panose="02010609060101010101" pitchFamily="49" charset="-122"/>
              </a:endParaRPr>
            </a:p>
          </p:txBody>
        </p:sp>
        <p:pic>
          <p:nvPicPr>
            <p:cNvPr id="7" name="Picture 10"/>
            <p:cNvPicPr>
              <a:picLocks noChangeAspect="1"/>
            </p:cNvPicPr>
            <p:nvPr/>
          </p:nvPicPr>
          <p:blipFill>
            <a:blip r:embed="rId1"/>
            <a:stretch>
              <a:fillRect/>
            </a:stretch>
          </p:blipFill>
          <p:spPr>
            <a:xfrm>
              <a:off x="1010" y="2754"/>
              <a:ext cx="307" cy="203"/>
            </a:xfrm>
            <a:prstGeom prst="rect">
              <a:avLst/>
            </a:prstGeom>
            <a:noFill/>
            <a:ln w="9525">
              <a:noFill/>
            </a:ln>
          </p:spPr>
        </p:pic>
        <p:sp>
          <p:nvSpPr>
            <p:cNvPr id="8" name="Oval 11"/>
            <p:cNvSpPr/>
            <p:nvPr/>
          </p:nvSpPr>
          <p:spPr>
            <a:xfrm>
              <a:off x="1084" y="3312"/>
              <a:ext cx="383" cy="69"/>
            </a:xfrm>
            <a:prstGeom prst="ellipse">
              <a:avLst/>
            </a:prstGeom>
            <a:solidFill>
              <a:srgbClr val="989898">
                <a:alpha val="50195"/>
              </a:srgbClr>
            </a:solidFill>
            <a:ln w="9525">
              <a:noFill/>
            </a:ln>
          </p:spPr>
          <p:txBody>
            <a:bodyPr wrap="none" anchor="ctr"/>
            <a:p>
              <a:pPr lvl="0" hangingPunct="0">
                <a:lnSpc>
                  <a:spcPct val="93000"/>
                </a:lnSpc>
                <a:spcAft>
                  <a:spcPct val="0"/>
                </a:spcAft>
                <a:buFont typeface="Times New Roman" panose="02020603050405020304" pitchFamily="18" charset="0"/>
                <a:buNone/>
              </a:pPr>
              <a:endParaRPr lang="zh-CN" altLang="en-US" sz="2800" b="0" dirty="0">
                <a:solidFill>
                  <a:schemeClr val="tx1"/>
                </a:solidFill>
                <a:latin typeface="黑体" panose="02010609060101010101" pitchFamily="49" charset="-122"/>
                <a:ea typeface="黑体" panose="02010609060101010101" pitchFamily="49" charset="-122"/>
              </a:endParaRPr>
            </a:p>
          </p:txBody>
        </p:sp>
      </p:grpSp>
      <p:sp>
        <p:nvSpPr>
          <p:cNvPr id="9" name="文本框 8"/>
          <p:cNvSpPr txBox="1"/>
          <p:nvPr/>
        </p:nvSpPr>
        <p:spPr>
          <a:xfrm>
            <a:off x="1980565" y="1351280"/>
            <a:ext cx="3400425" cy="731520"/>
          </a:xfrm>
          <a:prstGeom prst="rect">
            <a:avLst/>
          </a:prstGeom>
          <a:noFill/>
        </p:spPr>
        <p:txBody>
          <a:bodyPr wrap="none" rtlCol="0" anchor="t">
            <a:spAutoFit/>
          </a:bodyPr>
          <a:p>
            <a:pPr>
              <a:buNone/>
            </a:pPr>
            <a:r>
              <a:rPr lang="zh-CN" altLang="en-US" sz="2800">
                <a:latin typeface="宋体" panose="02010600030101010101" pitchFamily="2" charset="-122"/>
                <a:cs typeface="方正小标宋简体" charset="0"/>
                <a:sym typeface="+mn-ea"/>
              </a:rPr>
              <a:t>发展工作的主要程序</a:t>
            </a:r>
            <a:endParaRPr lang="zh-CN" altLang="en-US" sz="2800">
              <a:latin typeface="宋体" panose="02010600030101010101" pitchFamily="2" charset="-122"/>
              <a:cs typeface="方正小标宋简体" charset="0"/>
              <a:sym typeface="+mn-ea"/>
            </a:endParaRPr>
          </a:p>
        </p:txBody>
      </p:sp>
      <p:sp>
        <p:nvSpPr>
          <p:cNvPr id="10" name="文本框 9"/>
          <p:cNvSpPr txBox="1"/>
          <p:nvPr/>
        </p:nvSpPr>
        <p:spPr>
          <a:xfrm>
            <a:off x="1038225" y="2307590"/>
            <a:ext cx="3669665" cy="731520"/>
          </a:xfrm>
          <a:prstGeom prst="rect">
            <a:avLst/>
          </a:prstGeom>
          <a:noFill/>
          <a:ln w="9525">
            <a:noFill/>
          </a:ln>
        </p:spPr>
        <p:txBody>
          <a:bodyPr wrap="square">
            <a:spAutoFit/>
            <a:scene3d>
              <a:camera prst="orthographicFront"/>
              <a:lightRig rig="threePt" dir="t"/>
            </a:scene3d>
          </a:bodyPr>
          <a:p>
            <a:pPr marL="0" algn="l">
              <a:buNone/>
            </a:pPr>
            <a:r>
              <a:rPr lang="zh-CN" altLang="en-US" sz="2800" b="0" u="none">
                <a:ln w="22225">
                  <a:solidFill>
                    <a:schemeClr val="accent2"/>
                  </a:solidFill>
                  <a:prstDash val="solid"/>
                </a:ln>
                <a:solidFill>
                  <a:schemeClr val="accent2">
                    <a:lumMod val="40000"/>
                    <a:lumOff val="60000"/>
                  </a:schemeClr>
                </a:solidFill>
                <a:effectLst/>
                <a:latin typeface="方正小标宋简体" charset="0"/>
                <a:ea typeface="方正小标宋简体" charset="0"/>
                <a:cs typeface="方正小标宋简体" charset="0"/>
              </a:rPr>
              <a:t>四、接收预备党员</a:t>
            </a:r>
            <a:endParaRPr lang="zh-CN" altLang="en-US" sz="2800" b="0" u="none">
              <a:ln w="22225">
                <a:solidFill>
                  <a:schemeClr val="accent2"/>
                </a:solidFill>
                <a:prstDash val="solid"/>
              </a:ln>
              <a:solidFill>
                <a:schemeClr val="accent2">
                  <a:lumMod val="40000"/>
                  <a:lumOff val="60000"/>
                </a:schemeClr>
              </a:solidFill>
              <a:effectLst/>
              <a:latin typeface="方正小标宋简体" charset="0"/>
              <a:ea typeface="方正小标宋简体" charset="0"/>
              <a:cs typeface="方正小标宋简体" charset="0"/>
            </a:endParaRPr>
          </a:p>
        </p:txBody>
      </p:sp>
      <p:sp>
        <p:nvSpPr>
          <p:cNvPr id="11" name="文本框 10"/>
          <p:cNvSpPr txBox="1"/>
          <p:nvPr/>
        </p:nvSpPr>
        <p:spPr>
          <a:xfrm>
            <a:off x="1572260" y="3277870"/>
            <a:ext cx="7767320" cy="640080"/>
          </a:xfrm>
          <a:prstGeom prst="rect">
            <a:avLst/>
          </a:prstGeom>
          <a:noFill/>
          <a:ln w="9525">
            <a:noFill/>
          </a:ln>
        </p:spPr>
        <p:txBody>
          <a:bodyPr wrap="square">
            <a:spAutoFit/>
          </a:bodyPr>
          <a:p>
            <a:pPr marL="0" algn="l">
              <a:buNone/>
            </a:pPr>
            <a:r>
              <a:rPr lang="zh-CN" u="none">
                <a:solidFill>
                  <a:schemeClr val="accent1"/>
                </a:solidFill>
                <a:effectLst>
                  <a:outerShdw blurRad="38100" dist="25400" dir="5400000" algn="ctr" rotWithShape="0">
                    <a:srgbClr val="6E747A">
                      <a:alpha val="43000"/>
                    </a:srgbClr>
                  </a:outerShdw>
                </a:effectLst>
                <a:latin typeface="华文新魏" panose="02010800040101010101" pitchFamily="2" charset="-122"/>
                <a:ea typeface="华文新魏" panose="02010800040101010101" pitchFamily="2" charset="-122"/>
              </a:rPr>
              <a:t>（三）组织员预审</a:t>
            </a:r>
            <a:endParaRPr lang="zh-CN" u="none">
              <a:solidFill>
                <a:schemeClr val="accent1"/>
              </a:solidFill>
              <a:effectLst>
                <a:outerShdw blurRad="38100" dist="25400" dir="5400000" algn="ctr" rotWithShape="0">
                  <a:srgbClr val="6E747A">
                    <a:alpha val="43000"/>
                  </a:srgbClr>
                </a:outerShdw>
              </a:effectLst>
              <a:latin typeface="华文新魏" panose="02010800040101010101" pitchFamily="2" charset="-122"/>
              <a:ea typeface="华文新魏" panose="02010800040101010101" pitchFamily="2" charset="-122"/>
            </a:endParaRPr>
          </a:p>
        </p:txBody>
      </p:sp>
      <p:sp>
        <p:nvSpPr>
          <p:cNvPr id="2" name="文本框 1"/>
          <p:cNvSpPr txBox="1"/>
          <p:nvPr/>
        </p:nvSpPr>
        <p:spPr>
          <a:xfrm>
            <a:off x="1572260" y="4157345"/>
            <a:ext cx="4855210" cy="640080"/>
          </a:xfrm>
          <a:prstGeom prst="rect">
            <a:avLst/>
          </a:prstGeom>
          <a:noFill/>
        </p:spPr>
        <p:txBody>
          <a:bodyPr wrap="square" rtlCol="0">
            <a:spAutoFit/>
          </a:bodyPr>
          <a:p>
            <a:pPr marL="1371600" lvl="3" indent="0" algn="l">
              <a:buNone/>
            </a:pPr>
            <a:r>
              <a:rPr lang="zh-CN">
                <a:solidFill>
                  <a:schemeClr val="accent1"/>
                </a:solidFill>
                <a:effectLst>
                  <a:outerShdw blurRad="38100" dist="25400" dir="5400000" algn="ctr" rotWithShape="0">
                    <a:srgbClr val="6E747A">
                      <a:alpha val="43000"/>
                    </a:srgbClr>
                  </a:outerShdw>
                </a:effectLst>
                <a:latin typeface="华文新魏" panose="02010800040101010101" pitchFamily="2" charset="-122"/>
                <a:ea typeface="华文新魏" panose="02010800040101010101" pitchFamily="2" charset="-122"/>
                <a:sym typeface="+mn-ea"/>
              </a:rPr>
              <a:t>（四）</a:t>
            </a:r>
            <a:r>
              <a:rPr lang="zh-CN">
                <a:solidFill>
                  <a:schemeClr val="accent1"/>
                </a:solidFill>
                <a:effectLst>
                  <a:outerShdw blurRad="38100" dist="25400" dir="5400000" algn="ctr" rotWithShape="0">
                    <a:srgbClr val="6E747A">
                      <a:alpha val="43000"/>
                    </a:srgbClr>
                  </a:outerShdw>
                </a:effectLst>
                <a:latin typeface="华文新魏" panose="02010800040101010101" pitchFamily="2" charset="-122"/>
                <a:ea typeface="华文新魏" panose="02010800040101010101" pitchFamily="2" charset="-122"/>
                <a:cs typeface="+mn-ea"/>
              </a:rPr>
              <a:t>领取入党志愿书</a:t>
            </a:r>
            <a:endParaRPr lang="zh-CN">
              <a:solidFill>
                <a:schemeClr val="accent1"/>
              </a:solidFill>
              <a:effectLst>
                <a:outerShdw blurRad="38100" dist="25400" dir="5400000" algn="ctr" rotWithShape="0">
                  <a:srgbClr val="6E747A">
                    <a:alpha val="43000"/>
                  </a:srgbClr>
                </a:outerShdw>
              </a:effectLst>
              <a:latin typeface="华文新魏" panose="02010800040101010101" pitchFamily="2" charset="-122"/>
              <a:ea typeface="华文新魏" panose="02010800040101010101" pitchFamily="2" charset="-122"/>
              <a:cs typeface="+mn-ea"/>
            </a:endParaRPr>
          </a:p>
        </p:txBody>
      </p:sp>
      <p:sp>
        <p:nvSpPr>
          <p:cNvPr id="4" name="文本框 3"/>
          <p:cNvSpPr txBox="1"/>
          <p:nvPr/>
        </p:nvSpPr>
        <p:spPr>
          <a:xfrm>
            <a:off x="3890010" y="5150485"/>
            <a:ext cx="4554855" cy="640080"/>
          </a:xfrm>
          <a:prstGeom prst="rect">
            <a:avLst/>
          </a:prstGeom>
          <a:noFill/>
        </p:spPr>
        <p:txBody>
          <a:bodyPr wrap="square" rtlCol="0">
            <a:spAutoFit/>
          </a:bodyPr>
          <a:p>
            <a:pPr>
              <a:buNone/>
            </a:pPr>
            <a:r>
              <a:rPr lang="zh-CN" b="0">
                <a:solidFill>
                  <a:schemeClr val="accent1"/>
                </a:solidFill>
                <a:effectLst>
                  <a:outerShdw blurRad="38100" dist="25400" dir="5400000" algn="ctr" rotWithShape="0">
                    <a:srgbClr val="6E747A">
                      <a:alpha val="43000"/>
                    </a:srgbClr>
                  </a:outerShdw>
                </a:effectLst>
                <a:latin typeface="华文新魏" panose="02010800040101010101" pitchFamily="2" charset="-122"/>
                <a:ea typeface="华文新魏" panose="02010800040101010101" pitchFamily="2" charset="-122"/>
                <a:sym typeface="+mn-ea"/>
              </a:rPr>
              <a:t>（</a:t>
            </a:r>
            <a:r>
              <a:rPr lang="zh-CN">
                <a:solidFill>
                  <a:schemeClr val="accent1"/>
                </a:solidFill>
                <a:effectLst>
                  <a:outerShdw blurRad="38100" dist="25400" dir="5400000" algn="ctr" rotWithShape="0">
                    <a:srgbClr val="6E747A">
                      <a:alpha val="43000"/>
                    </a:srgbClr>
                  </a:outerShdw>
                </a:effectLst>
                <a:latin typeface="华文新魏" panose="02010800040101010101" pitchFamily="2" charset="-122"/>
                <a:ea typeface="华文新魏" panose="02010800040101010101" pitchFamily="2" charset="-122"/>
                <a:sym typeface="+mn-ea"/>
              </a:rPr>
              <a:t>五）填写《入党志愿书》</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p:tgtEl>
                                          <p:spTgt spid="2"/>
                                        </p:tgtEl>
                                        <p:attrNameLst>
                                          <p:attrName>ppt_y</p:attrName>
                                        </p:attrNameLst>
                                      </p:cBhvr>
                                      <p:tavLst>
                                        <p:tav tm="0">
                                          <p:val>
                                            <p:strVal val="#ppt_y+#ppt_h*1.125000"/>
                                          </p:val>
                                        </p:tav>
                                        <p:tav tm="100000">
                                          <p:val>
                                            <p:strVal val="#ppt_y"/>
                                          </p:val>
                                        </p:tav>
                                      </p:tavLst>
                                    </p:anim>
                                    <p:animEffect transition="in" filter="wipe(up)">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p:tgtEl>
                                          <p:spTgt spid="4"/>
                                        </p:tgtEl>
                                        <p:attrNameLst>
                                          <p:attrName>ppt_y</p:attrName>
                                        </p:attrNameLst>
                                      </p:cBhvr>
                                      <p:tavLst>
                                        <p:tav tm="0">
                                          <p:val>
                                            <p:strVal val="#ppt_y+#ppt_h*1.125000"/>
                                          </p:val>
                                        </p:tav>
                                        <p:tav tm="100000">
                                          <p:val>
                                            <p:strVal val="#ppt_y"/>
                                          </p:val>
                                        </p:tav>
                                      </p:tavLst>
                                    </p:anim>
                                    <p:animEffect transition="in" filter="wipe(up)">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p:nvPr/>
        </p:nvGraphicFramePr>
        <p:xfrm>
          <a:off x="451485" y="1941830"/>
          <a:ext cx="4109720" cy="5605145"/>
        </p:xfrm>
        <a:graphic>
          <a:graphicData uri="http://schemas.openxmlformats.org/drawingml/2006/table">
            <a:tbl>
              <a:tblPr firstRow="1" bandRow="1">
                <a:tableStyleId>{5940675A-B579-460E-94D1-54222C63F5DA}</a:tableStyleId>
              </a:tblPr>
              <a:tblGrid>
                <a:gridCol w="786765"/>
                <a:gridCol w="786130"/>
                <a:gridCol w="786130"/>
                <a:gridCol w="786130"/>
                <a:gridCol w="964565"/>
              </a:tblGrid>
              <a:tr h="243840">
                <a:tc>
                  <a:txBody>
                    <a:bodyPr/>
                    <a:p>
                      <a:pPr marL="0" indent="0" algn="ctr">
                        <a:buNone/>
                      </a:pPr>
                      <a:r>
                        <a:rPr lang="zh-CN" altLang="en-US" sz="1600" b="0" u="none">
                          <a:latin typeface="仿宋_GB2312" panose="02010609030101010101" charset="-122"/>
                          <a:ea typeface="仿宋_GB2312" panose="02010609030101010101" charset="-122"/>
                          <a:cs typeface="仿宋_GB2312" panose="02010609030101010101" charset="-122"/>
                        </a:rPr>
                        <a:t>姓名</a:t>
                      </a:r>
                      <a:endParaRPr lang="zh-CN" altLang="en-US" sz="16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000" b="0" u="none">
                          <a:latin typeface="仿宋_GB2312" panose="02010609030101010101" charset="-122"/>
                          <a:ea typeface="仿宋_GB2312" panose="02010609030101010101" charset="-122"/>
                          <a:cs typeface="仿宋_GB2312" panose="02010609030101010101" charset="-122"/>
                        </a:rPr>
                        <a:t> </a:t>
                      </a:r>
                      <a:endParaRPr lang="zh-CN" altLang="en-US" sz="10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zh-CN" altLang="en-US" sz="1600" b="0" u="none">
                          <a:latin typeface="仿宋_GB2312" panose="02010609030101010101" charset="-122"/>
                          <a:ea typeface="仿宋_GB2312" panose="02010609030101010101" charset="-122"/>
                          <a:cs typeface="仿宋_GB2312" panose="02010609030101010101" charset="-122"/>
                        </a:rPr>
                        <a:t>性别</a:t>
                      </a:r>
                      <a:endParaRPr lang="zh-CN" altLang="en-US" sz="16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000" b="0" u="none">
                          <a:latin typeface="仿宋_GB2312" panose="02010609030101010101" charset="-122"/>
                          <a:ea typeface="仿宋_GB2312" panose="02010609030101010101" charset="-122"/>
                          <a:cs typeface="仿宋_GB2312" panose="02010609030101010101" charset="-122"/>
                        </a:rPr>
                        <a:t> </a:t>
                      </a:r>
                      <a:endParaRPr lang="zh-CN" altLang="en-US" sz="10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4">
                  <a:txBody>
                    <a:bodyPr/>
                    <a:p>
                      <a:pPr marL="0" indent="0" algn="l">
                        <a:buNone/>
                      </a:pPr>
                      <a:r>
                        <a:rPr lang="zh-CN" altLang="en-US" sz="1000" b="0" u="none">
                          <a:latin typeface="仿宋_GB2312" panose="02010609030101010101" charset="-122"/>
                          <a:ea typeface="仿宋_GB2312" panose="02010609030101010101" charset="-122"/>
                          <a:cs typeface="仿宋_GB2312" panose="02010609030101010101" charset="-122"/>
                        </a:rPr>
                        <a:t>正面</a:t>
                      </a:r>
                      <a:r>
                        <a:rPr lang="en-US" altLang="zh-CN" sz="1000" b="0" u="none">
                          <a:latin typeface="仿宋_GB2312" panose="02010609030101010101" charset="-122"/>
                          <a:ea typeface="仿宋_GB2312" panose="02010609030101010101" charset="-122"/>
                          <a:cs typeface="仿宋_GB2312" panose="02010609030101010101" charset="-122"/>
                        </a:rPr>
                        <a:t>2</a:t>
                      </a:r>
                      <a:r>
                        <a:rPr lang="zh-CN" altLang="en-US" sz="1000" b="0" u="none">
                          <a:latin typeface="仿宋_GB2312" panose="02010609030101010101" charset="-122"/>
                          <a:ea typeface="仿宋_GB2312" panose="02010609030101010101" charset="-122"/>
                          <a:cs typeface="仿宋_GB2312" panose="02010609030101010101" charset="-122"/>
                        </a:rPr>
                        <a:t>寸免冠照片</a:t>
                      </a:r>
                      <a:endParaRPr lang="zh-CN" altLang="en-US" sz="10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87680">
                <a:tc>
                  <a:txBody>
                    <a:bodyPr/>
                    <a:p>
                      <a:pPr marL="0" indent="0" algn="ctr">
                        <a:buNone/>
                      </a:pPr>
                      <a:r>
                        <a:rPr lang="zh-CN" altLang="en-US" sz="1600" b="0" u="none">
                          <a:latin typeface="仿宋_GB2312" panose="02010609030101010101" charset="-122"/>
                          <a:ea typeface="仿宋_GB2312" panose="02010609030101010101" charset="-122"/>
                          <a:cs typeface="仿宋_GB2312" panose="02010609030101010101" charset="-122"/>
                        </a:rPr>
                        <a:t>民族</a:t>
                      </a:r>
                      <a:endParaRPr lang="zh-CN" altLang="en-US" sz="16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000" b="0" u="none">
                          <a:latin typeface="仿宋_GB2312" panose="02010609030101010101" charset="-122"/>
                          <a:ea typeface="仿宋_GB2312" panose="02010609030101010101" charset="-122"/>
                          <a:cs typeface="仿宋_GB2312" panose="02010609030101010101" charset="-122"/>
                        </a:rPr>
                        <a:t> </a:t>
                      </a:r>
                      <a:endParaRPr lang="zh-CN" altLang="en-US" sz="10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zh-CN" altLang="en-US" sz="1600" b="0" u="none">
                          <a:latin typeface="仿宋_GB2312" panose="02010609030101010101" charset="-122"/>
                          <a:ea typeface="仿宋_GB2312" panose="02010609030101010101" charset="-122"/>
                          <a:cs typeface="仿宋_GB2312" panose="02010609030101010101" charset="-122"/>
                        </a:rPr>
                        <a:t>出生年月</a:t>
                      </a:r>
                      <a:endParaRPr lang="zh-CN" altLang="en-US" sz="16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600" b="0" u="none">
                          <a:latin typeface="仿宋_GB2312" panose="02010609030101010101" charset="-122"/>
                          <a:ea typeface="仿宋_GB2312" panose="02010609030101010101" charset="-122"/>
                          <a:cs typeface="仿宋_GB2312" panose="02010609030101010101" charset="-122"/>
                        </a:rPr>
                        <a:t> </a:t>
                      </a:r>
                      <a:endParaRPr lang="zh-CN" altLang="en-US" sz="16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r>
              <a:tr h="243840">
                <a:tc>
                  <a:txBody>
                    <a:bodyPr/>
                    <a:p>
                      <a:pPr marL="0" indent="0" algn="ctr">
                        <a:buNone/>
                      </a:pPr>
                      <a:r>
                        <a:rPr lang="zh-CN" altLang="en-US" sz="1600" b="0" u="none">
                          <a:latin typeface="仿宋_GB2312" panose="02010609030101010101" charset="-122"/>
                          <a:ea typeface="仿宋_GB2312" panose="02010609030101010101" charset="-122"/>
                          <a:cs typeface="仿宋_GB2312" panose="02010609030101010101" charset="-122"/>
                        </a:rPr>
                        <a:t>籍贯</a:t>
                      </a:r>
                      <a:endParaRPr lang="zh-CN" altLang="en-US" sz="16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000" b="0" u="none">
                          <a:latin typeface="仿宋_GB2312" panose="02010609030101010101" charset="-122"/>
                          <a:ea typeface="仿宋_GB2312" panose="02010609030101010101" charset="-122"/>
                          <a:cs typeface="仿宋_GB2312" panose="02010609030101010101" charset="-122"/>
                        </a:rPr>
                        <a:t> </a:t>
                      </a:r>
                      <a:endParaRPr lang="zh-CN" altLang="en-US" sz="10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zh-CN" altLang="en-US" sz="1600" b="0" u="none">
                          <a:latin typeface="仿宋_GB2312" panose="02010609030101010101" charset="-122"/>
                          <a:ea typeface="仿宋_GB2312" panose="02010609030101010101" charset="-122"/>
                          <a:cs typeface="仿宋_GB2312" panose="02010609030101010101" charset="-122"/>
                        </a:rPr>
                        <a:t>出生地</a:t>
                      </a:r>
                      <a:endParaRPr lang="zh-CN" altLang="en-US" sz="16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600" b="0" u="none">
                          <a:latin typeface="仿宋_GB2312" panose="02010609030101010101" charset="-122"/>
                          <a:ea typeface="仿宋_GB2312" panose="02010609030101010101" charset="-122"/>
                          <a:cs typeface="仿宋_GB2312" panose="02010609030101010101" charset="-122"/>
                        </a:rPr>
                        <a:t> </a:t>
                      </a:r>
                      <a:endParaRPr lang="zh-CN" altLang="en-US" sz="16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r>
              <a:tr h="487680">
                <a:tc>
                  <a:txBody>
                    <a:bodyPr/>
                    <a:p>
                      <a:pPr marL="0" indent="0" algn="ctr">
                        <a:buNone/>
                      </a:pPr>
                      <a:r>
                        <a:rPr lang="zh-CN" altLang="en-US" sz="1600" b="0" u="none">
                          <a:latin typeface="仿宋_GB2312" panose="02010609030101010101" charset="-122"/>
                          <a:ea typeface="仿宋_GB2312" panose="02010609030101010101" charset="-122"/>
                          <a:cs typeface="仿宋_GB2312" panose="02010609030101010101" charset="-122"/>
                        </a:rPr>
                        <a:t>学历</a:t>
                      </a:r>
                      <a:endParaRPr lang="zh-CN" altLang="en-US" sz="16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000" b="0" u="none">
                          <a:latin typeface="仿宋_GB2312" panose="02010609030101010101" charset="-122"/>
                          <a:ea typeface="仿宋_GB2312" panose="02010609030101010101" charset="-122"/>
                          <a:cs typeface="仿宋_GB2312" panose="02010609030101010101" charset="-122"/>
                        </a:rPr>
                        <a:t> </a:t>
                      </a:r>
                      <a:endParaRPr lang="zh-CN" altLang="en-US" sz="10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zh-CN" altLang="en-US" sz="1600" b="0" u="none">
                          <a:latin typeface="仿宋_GB2312" panose="02010609030101010101" charset="-122"/>
                          <a:ea typeface="仿宋_GB2312" panose="02010609030101010101" charset="-122"/>
                          <a:cs typeface="仿宋_GB2312" panose="02010609030101010101" charset="-122"/>
                        </a:rPr>
                        <a:t>学位或职称</a:t>
                      </a:r>
                      <a:endParaRPr lang="zh-CN" altLang="en-US" sz="16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000" b="0" u="none">
                          <a:latin typeface="仿宋_GB2312" panose="02010609030101010101" charset="-122"/>
                          <a:ea typeface="仿宋_GB2312" panose="02010609030101010101" charset="-122"/>
                          <a:cs typeface="仿宋_GB2312" panose="02010609030101010101" charset="-122"/>
                        </a:rPr>
                        <a:t> </a:t>
                      </a:r>
                      <a:endParaRPr lang="zh-CN" altLang="en-US" sz="10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r>
              <a:tr h="487680">
                <a:tc gridSpan="2">
                  <a:txBody>
                    <a:bodyPr/>
                    <a:p>
                      <a:pPr marL="0" indent="0" algn="ctr">
                        <a:buNone/>
                      </a:pPr>
                      <a:r>
                        <a:rPr lang="zh-CN" altLang="en-US" sz="1600" b="0" u="none">
                          <a:latin typeface="仿宋_GB2312" panose="02010609030101010101" charset="-122"/>
                          <a:ea typeface="仿宋_GB2312" panose="02010609030101010101" charset="-122"/>
                          <a:cs typeface="仿宋_GB2312" panose="02010609030101010101" charset="-122"/>
                        </a:rPr>
                        <a:t>单位、职务或职业</a:t>
                      </a:r>
                      <a:endParaRPr lang="zh-CN" altLang="en-US" sz="16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3">
                  <a:txBody>
                    <a:bodyPr/>
                    <a:p>
                      <a:pPr marL="0" indent="0" algn="ctr">
                        <a:buNone/>
                      </a:pPr>
                      <a:r>
                        <a:rPr lang="en-US" altLang="zh-CN" sz="1600" b="0" u="none">
                          <a:latin typeface="仿宋_GB2312" panose="02010609030101010101" charset="-122"/>
                          <a:ea typeface="仿宋_GB2312" panose="02010609030101010101" charset="-122"/>
                          <a:cs typeface="仿宋_GB2312" panose="02010609030101010101" charset="-122"/>
                        </a:rPr>
                        <a:t> </a:t>
                      </a:r>
                      <a:endParaRPr lang="zh-CN" altLang="en-US" sz="16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243840">
                <a:tc gridSpan="2">
                  <a:txBody>
                    <a:bodyPr/>
                    <a:p>
                      <a:pPr marL="0" indent="0" algn="ctr">
                        <a:buNone/>
                      </a:pPr>
                      <a:r>
                        <a:rPr lang="zh-CN" altLang="en-US" sz="1600" b="0" u="none">
                          <a:latin typeface="仿宋_GB2312" panose="02010609030101010101" charset="-122"/>
                          <a:ea typeface="仿宋_GB2312" panose="02010609030101010101" charset="-122"/>
                          <a:cs typeface="仿宋_GB2312" panose="02010609030101010101" charset="-122"/>
                        </a:rPr>
                        <a:t>现居住地</a:t>
                      </a:r>
                      <a:endParaRPr lang="zh-CN" altLang="en-US" sz="16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3">
                  <a:txBody>
                    <a:bodyPr/>
                    <a:p>
                      <a:pPr marL="0" indent="0" algn="ctr">
                        <a:buNone/>
                      </a:pPr>
                      <a:r>
                        <a:rPr lang="en-US" altLang="zh-CN" sz="1600" b="0" u="none">
                          <a:latin typeface="仿宋_GB2312" panose="02010609030101010101" charset="-122"/>
                          <a:ea typeface="仿宋_GB2312" panose="02010609030101010101" charset="-122"/>
                          <a:cs typeface="仿宋_GB2312" panose="02010609030101010101" charset="-122"/>
                        </a:rPr>
                        <a:t> </a:t>
                      </a:r>
                      <a:endParaRPr lang="zh-CN" altLang="en-US" sz="16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487680">
                <a:tc gridSpan="2">
                  <a:txBody>
                    <a:bodyPr/>
                    <a:p>
                      <a:pPr marL="0" indent="0" algn="ctr">
                        <a:buNone/>
                      </a:pPr>
                      <a:r>
                        <a:rPr lang="zh-CN" altLang="en-US" sz="1600" b="0" u="none">
                          <a:latin typeface="仿宋_GB2312" panose="02010609030101010101" charset="-122"/>
                          <a:ea typeface="仿宋_GB2312" panose="02010609030101010101" charset="-122"/>
                          <a:cs typeface="仿宋_GB2312" panose="02010609030101010101" charset="-122"/>
                        </a:rPr>
                        <a:t>居民身份证号码</a:t>
                      </a:r>
                      <a:endParaRPr lang="zh-CN" altLang="en-US" sz="16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3">
                  <a:txBody>
                    <a:bodyPr/>
                    <a:p>
                      <a:pPr marL="0" indent="0" algn="ctr">
                        <a:buNone/>
                      </a:pPr>
                      <a:r>
                        <a:rPr lang="en-US" altLang="zh-CN" sz="1600" b="0" u="none">
                          <a:latin typeface="仿宋_GB2312" panose="02010609030101010101" charset="-122"/>
                          <a:ea typeface="仿宋_GB2312" panose="02010609030101010101" charset="-122"/>
                          <a:cs typeface="仿宋_GB2312" panose="02010609030101010101" charset="-122"/>
                        </a:rPr>
                        <a:t> </a:t>
                      </a:r>
                      <a:endParaRPr lang="zh-CN" altLang="en-US" sz="16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243840">
                <a:tc gridSpan="2">
                  <a:txBody>
                    <a:bodyPr/>
                    <a:p>
                      <a:pPr marL="0" indent="0" algn="ctr">
                        <a:buNone/>
                      </a:pPr>
                      <a:r>
                        <a:rPr lang="zh-CN" altLang="en-US" sz="1600" b="0" u="none">
                          <a:latin typeface="仿宋_GB2312" panose="02010609030101010101" charset="-122"/>
                          <a:ea typeface="仿宋_GB2312" panose="02010609030101010101" charset="-122"/>
                          <a:cs typeface="仿宋_GB2312" panose="02010609030101010101" charset="-122"/>
                        </a:rPr>
                        <a:t>有何专长</a:t>
                      </a:r>
                      <a:endParaRPr lang="zh-CN" altLang="en-US" sz="16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3">
                  <a:txBody>
                    <a:bodyPr/>
                    <a:p>
                      <a:pPr marL="0" indent="0" algn="ctr">
                        <a:buNone/>
                      </a:pPr>
                      <a:r>
                        <a:rPr lang="en-US" altLang="zh-CN" sz="1600" b="0" u="none">
                          <a:latin typeface="仿宋_GB2312" panose="02010609030101010101" charset="-122"/>
                          <a:ea typeface="仿宋_GB2312" panose="02010609030101010101" charset="-122"/>
                          <a:cs typeface="仿宋_GB2312" panose="02010609030101010101" charset="-122"/>
                        </a:rPr>
                        <a:t> </a:t>
                      </a:r>
                      <a:endParaRPr lang="zh-CN" altLang="en-US" sz="16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04800">
                <a:tc gridSpan="5">
                  <a:txBody>
                    <a:bodyPr/>
                    <a:p>
                      <a:pPr marL="0" indent="0" algn="ctr">
                        <a:buNone/>
                      </a:pPr>
                      <a:r>
                        <a:rPr lang="zh-CN" altLang="en-US" sz="2000" b="0" u="none">
                          <a:latin typeface="楷体_GB2312" panose="02010609030101010101" charset="-122"/>
                          <a:ea typeface="楷体_GB2312" panose="02010609030101010101" charset="-122"/>
                          <a:cs typeface="楷体_GB2312" panose="02010609030101010101" charset="-122"/>
                        </a:rPr>
                        <a:t>入党志愿</a:t>
                      </a:r>
                      <a:endParaRPr lang="zh-CN" altLang="en-US" sz="2000" b="0" u="none">
                        <a:latin typeface="楷体_GB2312" panose="02010609030101010101" charset="-122"/>
                        <a:ea typeface="楷体_GB2312" panose="02010609030101010101" charset="-122"/>
                        <a:cs typeface="楷体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2374265">
                <a:tc gridSpan="5">
                  <a:txBody>
                    <a:bodyPr/>
                    <a:p>
                      <a:pPr marL="0" indent="0" algn="l">
                        <a:buNone/>
                      </a:pPr>
                      <a:r>
                        <a:rPr lang="en-US" altLang="zh-CN" sz="1000" b="0" u="none">
                          <a:latin typeface="仿宋_GB2312" panose="02010609030101010101" charset="-122"/>
                          <a:ea typeface="仿宋_GB2312" panose="02010609030101010101" charset="-122"/>
                          <a:cs typeface="仿宋_GB2312" panose="02010609030101010101" charset="-122"/>
                        </a:rPr>
                        <a:t> </a:t>
                      </a:r>
                      <a:endParaRPr lang="zh-CN" altLang="en-US" sz="1000" b="0" u="none">
                        <a:latin typeface="仿宋_GB2312" panose="02010609030101010101" charset="-122"/>
                        <a:ea typeface="仿宋_GB2312" panose="02010609030101010101" charset="-122"/>
                        <a:cs typeface="仿宋_GB2312" panose="02010609030101010101"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bl>
          </a:graphicData>
        </a:graphic>
      </p:graphicFrame>
      <p:sp>
        <p:nvSpPr>
          <p:cNvPr id="3" name="文本框 2"/>
          <p:cNvSpPr txBox="1"/>
          <p:nvPr/>
        </p:nvSpPr>
        <p:spPr>
          <a:xfrm>
            <a:off x="3131185" y="1298575"/>
            <a:ext cx="2722880" cy="548640"/>
          </a:xfrm>
          <a:prstGeom prst="rect">
            <a:avLst/>
          </a:prstGeom>
          <a:noFill/>
        </p:spPr>
        <p:txBody>
          <a:bodyPr wrap="none" rtlCol="0" anchor="t">
            <a:spAutoFit/>
          </a:bodyPr>
          <a:p>
            <a:pPr>
              <a:buNone/>
            </a:pPr>
            <a:r>
              <a:rPr lang="zh-CN" altLang="en-US" sz="2000" b="0">
                <a:latin typeface="黑体" panose="02010609060101010101" pitchFamily="49" charset="-122"/>
                <a:ea typeface="黑体" panose="02010609060101010101" pitchFamily="49" charset="-122"/>
                <a:cs typeface="黑体" panose="02010609060101010101" pitchFamily="49" charset="-122"/>
                <a:sym typeface="+mn-ea"/>
              </a:rPr>
              <a:t>入党志愿书相关页草表</a:t>
            </a:r>
            <a:endParaRPr lang="zh-CN" altLang="en-US" sz="2000" b="0">
              <a:latin typeface="黑体" panose="02010609060101010101" pitchFamily="49" charset="-122"/>
              <a:ea typeface="黑体" panose="02010609060101010101" pitchFamily="49" charset="-122"/>
              <a:cs typeface="黑体" panose="02010609060101010101" pitchFamily="49" charset="-122"/>
              <a:sym typeface="+mn-ea"/>
            </a:endParaRPr>
          </a:p>
        </p:txBody>
      </p:sp>
      <p:graphicFrame>
        <p:nvGraphicFramePr>
          <p:cNvPr id="0" name="表格 -1"/>
          <p:cNvGraphicFramePr/>
          <p:nvPr/>
        </p:nvGraphicFramePr>
        <p:xfrm>
          <a:off x="5285105" y="1941830"/>
          <a:ext cx="4123055" cy="5605780"/>
        </p:xfrm>
        <a:graphic>
          <a:graphicData uri="http://schemas.openxmlformats.org/drawingml/2006/table">
            <a:tbl>
              <a:tblPr firstRow="1" bandRow="1">
                <a:tableStyleId>{5940675A-B579-460E-94D1-54222C63F5DA}</a:tableStyleId>
              </a:tblPr>
              <a:tblGrid>
                <a:gridCol w="4123055"/>
              </a:tblGrid>
              <a:tr h="5605780">
                <a:tc>
                  <a:txBody>
                    <a:bodyPr/>
                    <a:p>
                      <a:pPr marL="0" indent="0" algn="l">
                        <a:buNone/>
                      </a:pPr>
                      <a:endParaRPr lang="zh-CN" altLang="en-US" sz="1000" b="0" u="none">
                        <a:latin typeface="Calibri" panose="020F0502020204030204" charset="0"/>
                        <a:ea typeface="Calibri" panose="020F0502020204030204" charset="0"/>
                        <a:cs typeface="Calibri" panose="020F0502020204030204" charset="0"/>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040380" y="1398270"/>
            <a:ext cx="2722880" cy="548640"/>
          </a:xfrm>
          <a:prstGeom prst="rect">
            <a:avLst/>
          </a:prstGeom>
          <a:noFill/>
        </p:spPr>
        <p:txBody>
          <a:bodyPr wrap="none" rtlCol="0" anchor="t">
            <a:spAutoFit/>
          </a:bodyPr>
          <a:p>
            <a:pPr>
              <a:buNone/>
            </a:pPr>
            <a:r>
              <a:rPr lang="zh-CN" altLang="en-US" sz="2000" b="0">
                <a:latin typeface="黑体" panose="02010609060101010101" pitchFamily="49" charset="-122"/>
                <a:ea typeface="黑体" panose="02010609060101010101" pitchFamily="49" charset="-122"/>
                <a:cs typeface="黑体" panose="02010609060101010101" pitchFamily="49" charset="-122"/>
                <a:sym typeface="+mn-ea"/>
              </a:rPr>
              <a:t>入党志愿书相关页草表</a:t>
            </a:r>
            <a:endParaRPr lang="zh-CN" altLang="en-US" sz="2000" b="0">
              <a:latin typeface="黑体" panose="02010609060101010101" pitchFamily="49" charset="-122"/>
              <a:ea typeface="黑体" panose="02010609060101010101" pitchFamily="49" charset="-122"/>
              <a:cs typeface="黑体" panose="02010609060101010101" pitchFamily="49" charset="-122"/>
              <a:sym typeface="+mn-ea"/>
            </a:endParaRPr>
          </a:p>
        </p:txBody>
      </p:sp>
      <p:graphicFrame>
        <p:nvGraphicFramePr>
          <p:cNvPr id="0" name="表格 -1"/>
          <p:cNvGraphicFramePr/>
          <p:nvPr/>
        </p:nvGraphicFramePr>
        <p:xfrm>
          <a:off x="478790" y="2148205"/>
          <a:ext cx="4338320" cy="5297805"/>
        </p:xfrm>
        <a:graphic>
          <a:graphicData uri="http://schemas.openxmlformats.org/drawingml/2006/table">
            <a:tbl>
              <a:tblPr firstRow="1" bandRow="1">
                <a:tableStyleId>{5940675A-B579-460E-94D1-54222C63F5DA}</a:tableStyleId>
              </a:tblPr>
              <a:tblGrid>
                <a:gridCol w="676275"/>
                <a:gridCol w="692150"/>
                <a:gridCol w="2219325"/>
                <a:gridCol w="750570"/>
              </a:tblGrid>
              <a:tr h="260985">
                <a:tc gridSpan="4">
                  <a:txBody>
                    <a:bodyPr/>
                    <a:p>
                      <a:pPr marL="0" indent="0" algn="ctr">
                        <a:buNone/>
                      </a:pPr>
                      <a:r>
                        <a:rPr lang="zh-CN" altLang="en-US" sz="1600" b="1" u="none">
                          <a:latin typeface="楷体_GB2312" panose="02010609030101010101" charset="-122"/>
                          <a:ea typeface="楷体_GB2312" panose="02010609030101010101" charset="-122"/>
                          <a:cs typeface="楷体_GB2312" panose="02010609030101010101" charset="-122"/>
                        </a:rPr>
                        <a:t>本人经历（包括学历）</a:t>
                      </a:r>
                      <a:endParaRPr lang="zh-CN" altLang="en-US" sz="1600" b="1" u="none">
                        <a:latin typeface="楷体_GB2312" panose="02010609030101010101" charset="-122"/>
                        <a:ea typeface="楷体_GB2312" panose="02010609030101010101" charset="-122"/>
                        <a:cs typeface="楷体_GB2312" panose="02010609030101010101"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537845">
                <a:tc>
                  <a:txBody>
                    <a:bodyPr/>
                    <a:p>
                      <a:pPr marL="0" indent="0" algn="ctr">
                        <a:buNone/>
                      </a:pPr>
                      <a:r>
                        <a:rPr lang="zh-CN" altLang="en-US" sz="1100" b="0" u="none">
                          <a:latin typeface="仿宋_GB2312" panose="02010609030101010101" charset="-122"/>
                          <a:ea typeface="仿宋_GB2312" panose="02010609030101010101" charset="-122"/>
                          <a:cs typeface="仿宋_GB2312" panose="02010609030101010101" charset="-122"/>
                        </a:rPr>
                        <a:t>自何年何月</a:t>
                      </a:r>
                      <a:endParaRPr lang="zh-CN" altLang="en-US" sz="11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zh-CN" altLang="en-US" sz="1100" b="0" u="none">
                          <a:latin typeface="仿宋_GB2312" panose="02010609030101010101" charset="-122"/>
                          <a:ea typeface="仿宋_GB2312" panose="02010609030101010101" charset="-122"/>
                          <a:cs typeface="仿宋_GB2312" panose="02010609030101010101" charset="-122"/>
                        </a:rPr>
                        <a:t>至何年何月</a:t>
                      </a:r>
                      <a:endParaRPr lang="zh-CN" altLang="en-US" sz="11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zh-CN" altLang="en-US" sz="1100" b="0" u="none">
                          <a:latin typeface="仿宋_GB2312" panose="02010609030101010101" charset="-122"/>
                          <a:ea typeface="仿宋_GB2312" panose="02010609030101010101" charset="-122"/>
                          <a:cs typeface="仿宋_GB2312" panose="02010609030101010101" charset="-122"/>
                        </a:rPr>
                        <a:t>在何地、何单位、任何职务</a:t>
                      </a:r>
                      <a:endParaRPr lang="zh-CN" altLang="en-US" sz="11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zh-CN" altLang="en-US" sz="1100" b="0" u="none">
                          <a:latin typeface="仿宋_GB2312" panose="02010609030101010101" charset="-122"/>
                          <a:ea typeface="仿宋_GB2312" panose="02010609030101010101" charset="-122"/>
                          <a:cs typeface="仿宋_GB2312" panose="02010609030101010101" charset="-122"/>
                        </a:rPr>
                        <a:t>证明人</a:t>
                      </a:r>
                      <a:endParaRPr lang="zh-CN" altLang="en-US" sz="11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1305">
                <a:tc>
                  <a:txBody>
                    <a:bodyPr/>
                    <a:p>
                      <a:pPr marL="0" indent="0" algn="ctr">
                        <a:buNone/>
                      </a:pPr>
                      <a:r>
                        <a:rPr lang="en-US" altLang="zh-CN" sz="1600" b="0" u="none">
                          <a:latin typeface="仿宋_GB2312" panose="02010609030101010101" charset="-122"/>
                          <a:ea typeface="仿宋_GB2312" panose="02010609030101010101" charset="-122"/>
                          <a:cs typeface="仿宋_GB2312" panose="02010609030101010101" charset="-122"/>
                        </a:rPr>
                        <a:t> </a:t>
                      </a:r>
                      <a:endParaRPr lang="zh-CN" altLang="en-US" sz="1600" b="0" u="none">
                        <a:latin typeface="仿宋_GB2312" panose="02010609030101010101" charset="-122"/>
                        <a:ea typeface="仿宋_GB2312" panose="02010609030101010101" charset="-122"/>
                        <a:cs typeface="仿宋_GB2312" panose="02010609030101010101"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600" b="0" u="none">
                          <a:latin typeface="仿宋_GB2312" panose="02010609030101010101" charset="-122"/>
                          <a:ea typeface="仿宋_GB2312" panose="02010609030101010101" charset="-122"/>
                          <a:cs typeface="仿宋_GB2312" panose="02010609030101010101" charset="-122"/>
                        </a:rPr>
                        <a:t> </a:t>
                      </a:r>
                      <a:endParaRPr lang="zh-CN" altLang="en-US" sz="1600" b="0" u="none">
                        <a:latin typeface="仿宋_GB2312" panose="02010609030101010101" charset="-122"/>
                        <a:ea typeface="仿宋_GB2312" panose="02010609030101010101" charset="-122"/>
                        <a:cs typeface="仿宋_GB2312" panose="02010609030101010101"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600" b="0" u="none">
                          <a:latin typeface="仿宋_GB2312" panose="02010609030101010101" charset="-122"/>
                          <a:ea typeface="仿宋_GB2312" panose="02010609030101010101" charset="-122"/>
                          <a:cs typeface="仿宋_GB2312" panose="02010609030101010101" charset="-122"/>
                        </a:rPr>
                        <a:t> </a:t>
                      </a:r>
                      <a:endParaRPr lang="zh-CN" altLang="en-US" sz="1600" b="0" u="none">
                        <a:latin typeface="仿宋_GB2312" panose="02010609030101010101" charset="-122"/>
                        <a:ea typeface="仿宋_GB2312" panose="02010609030101010101" charset="-122"/>
                        <a:cs typeface="仿宋_GB2312" panose="02010609030101010101"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600" b="0" u="none">
                          <a:latin typeface="仿宋_GB2312" panose="02010609030101010101" charset="-122"/>
                          <a:ea typeface="仿宋_GB2312" panose="02010609030101010101" charset="-122"/>
                          <a:cs typeface="仿宋_GB2312" panose="02010609030101010101" charset="-122"/>
                        </a:rPr>
                        <a:t> </a:t>
                      </a:r>
                      <a:endParaRPr lang="zh-CN" altLang="en-US" sz="1600" b="0" u="none">
                        <a:latin typeface="仿宋_GB2312" panose="02010609030101010101" charset="-122"/>
                        <a:ea typeface="仿宋_GB2312" panose="02010609030101010101" charset="-122"/>
                        <a:cs typeface="仿宋_GB2312" panose="02010609030101010101"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1305">
                <a:tc>
                  <a:txBody>
                    <a:bodyPr/>
                    <a:p>
                      <a:pPr marL="0" indent="0" algn="ctr">
                        <a:buNone/>
                      </a:pPr>
                      <a:r>
                        <a:rPr lang="en-US" altLang="zh-CN" sz="1600" b="0" u="none">
                          <a:latin typeface="仿宋_GB2312" panose="02010609030101010101" charset="-122"/>
                          <a:ea typeface="仿宋_GB2312" panose="02010609030101010101" charset="-122"/>
                          <a:cs typeface="仿宋_GB2312" panose="02010609030101010101" charset="-122"/>
                        </a:rPr>
                        <a:t> </a:t>
                      </a:r>
                      <a:endParaRPr lang="zh-CN" altLang="en-US" sz="1600" b="0" u="none">
                        <a:latin typeface="仿宋_GB2312" panose="02010609030101010101" charset="-122"/>
                        <a:ea typeface="仿宋_GB2312" panose="02010609030101010101" charset="-122"/>
                        <a:cs typeface="仿宋_GB2312" panose="02010609030101010101"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600" b="0" u="none">
                          <a:latin typeface="仿宋_GB2312" panose="02010609030101010101" charset="-122"/>
                          <a:ea typeface="仿宋_GB2312" panose="02010609030101010101" charset="-122"/>
                          <a:cs typeface="仿宋_GB2312" panose="02010609030101010101" charset="-122"/>
                        </a:rPr>
                        <a:t> </a:t>
                      </a:r>
                      <a:endParaRPr lang="zh-CN" altLang="en-US" sz="1600" b="0" u="none">
                        <a:latin typeface="仿宋_GB2312" panose="02010609030101010101" charset="-122"/>
                        <a:ea typeface="仿宋_GB2312" panose="02010609030101010101" charset="-122"/>
                        <a:cs typeface="仿宋_GB2312" panose="02010609030101010101"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600" b="0" u="none">
                          <a:latin typeface="仿宋_GB2312" panose="02010609030101010101" charset="-122"/>
                          <a:ea typeface="仿宋_GB2312" panose="02010609030101010101" charset="-122"/>
                          <a:cs typeface="仿宋_GB2312" panose="02010609030101010101" charset="-122"/>
                        </a:rPr>
                        <a:t> </a:t>
                      </a:r>
                      <a:endParaRPr lang="zh-CN" altLang="en-US" sz="1600" b="0" u="none">
                        <a:latin typeface="仿宋_GB2312" panose="02010609030101010101" charset="-122"/>
                        <a:ea typeface="仿宋_GB2312" panose="02010609030101010101" charset="-122"/>
                        <a:cs typeface="仿宋_GB2312" panose="02010609030101010101"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600" b="0" u="none">
                          <a:latin typeface="仿宋_GB2312" panose="02010609030101010101" charset="-122"/>
                          <a:ea typeface="仿宋_GB2312" panose="02010609030101010101" charset="-122"/>
                          <a:cs typeface="仿宋_GB2312" panose="02010609030101010101" charset="-122"/>
                        </a:rPr>
                        <a:t> </a:t>
                      </a:r>
                      <a:endParaRPr lang="zh-CN" altLang="en-US" sz="1600" b="0" u="none">
                        <a:latin typeface="仿宋_GB2312" panose="02010609030101010101" charset="-122"/>
                        <a:ea typeface="仿宋_GB2312" panose="02010609030101010101" charset="-122"/>
                        <a:cs typeface="仿宋_GB2312" panose="02010609030101010101"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0670">
                <a:tc>
                  <a:txBody>
                    <a:bodyPr/>
                    <a:p>
                      <a:pPr marL="0" indent="0" algn="ctr">
                        <a:buNone/>
                      </a:pPr>
                      <a:r>
                        <a:rPr lang="en-US" altLang="zh-CN" sz="1600" b="0" u="none">
                          <a:latin typeface="仿宋_GB2312" panose="02010609030101010101" charset="-122"/>
                          <a:ea typeface="仿宋_GB2312" panose="02010609030101010101" charset="-122"/>
                          <a:cs typeface="仿宋_GB2312" panose="02010609030101010101" charset="-122"/>
                        </a:rPr>
                        <a:t> </a:t>
                      </a:r>
                      <a:endParaRPr lang="zh-CN" altLang="en-US" sz="1600" b="0" u="none">
                        <a:latin typeface="仿宋_GB2312" panose="02010609030101010101" charset="-122"/>
                        <a:ea typeface="仿宋_GB2312" panose="02010609030101010101" charset="-122"/>
                        <a:cs typeface="仿宋_GB2312" panose="02010609030101010101"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600" b="0" u="none">
                          <a:latin typeface="仿宋_GB2312" panose="02010609030101010101" charset="-122"/>
                          <a:ea typeface="仿宋_GB2312" panose="02010609030101010101" charset="-122"/>
                          <a:cs typeface="仿宋_GB2312" panose="02010609030101010101" charset="-122"/>
                        </a:rPr>
                        <a:t> </a:t>
                      </a:r>
                      <a:endParaRPr lang="zh-CN" altLang="en-US" sz="1600" b="0" u="none">
                        <a:latin typeface="仿宋_GB2312" panose="02010609030101010101" charset="-122"/>
                        <a:ea typeface="仿宋_GB2312" panose="02010609030101010101" charset="-122"/>
                        <a:cs typeface="仿宋_GB2312" panose="02010609030101010101"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600" b="0" u="none">
                          <a:latin typeface="仿宋_GB2312" panose="02010609030101010101" charset="-122"/>
                          <a:ea typeface="仿宋_GB2312" panose="02010609030101010101" charset="-122"/>
                          <a:cs typeface="仿宋_GB2312" panose="02010609030101010101" charset="-122"/>
                        </a:rPr>
                        <a:t> </a:t>
                      </a:r>
                      <a:endParaRPr lang="zh-CN" altLang="en-US" sz="1600" b="0" u="none">
                        <a:latin typeface="仿宋_GB2312" panose="02010609030101010101" charset="-122"/>
                        <a:ea typeface="仿宋_GB2312" panose="02010609030101010101" charset="-122"/>
                        <a:cs typeface="仿宋_GB2312" panose="02010609030101010101"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600" b="0" u="none">
                          <a:latin typeface="仿宋_GB2312" panose="02010609030101010101" charset="-122"/>
                          <a:ea typeface="仿宋_GB2312" panose="02010609030101010101" charset="-122"/>
                          <a:cs typeface="仿宋_GB2312" panose="02010609030101010101" charset="-122"/>
                        </a:rPr>
                        <a:t> </a:t>
                      </a:r>
                      <a:endParaRPr lang="zh-CN" altLang="en-US" sz="1600" b="0" u="none">
                        <a:latin typeface="仿宋_GB2312" panose="02010609030101010101" charset="-122"/>
                        <a:ea typeface="仿宋_GB2312" panose="02010609030101010101" charset="-122"/>
                        <a:cs typeface="仿宋_GB2312" panose="02010609030101010101"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1305">
                <a:tc>
                  <a:txBody>
                    <a:bodyPr/>
                    <a:p>
                      <a:pPr marL="0" indent="0" algn="ctr">
                        <a:buNone/>
                      </a:pPr>
                      <a:r>
                        <a:rPr lang="en-US" altLang="zh-CN" sz="1600" b="0" u="none">
                          <a:latin typeface="仿宋_GB2312" panose="02010609030101010101" charset="-122"/>
                          <a:ea typeface="仿宋_GB2312" panose="02010609030101010101" charset="-122"/>
                          <a:cs typeface="仿宋_GB2312" panose="02010609030101010101" charset="-122"/>
                        </a:rPr>
                        <a:t> </a:t>
                      </a:r>
                      <a:endParaRPr lang="zh-CN" altLang="en-US" sz="1600" b="0" u="none">
                        <a:latin typeface="仿宋_GB2312" panose="02010609030101010101" charset="-122"/>
                        <a:ea typeface="仿宋_GB2312" panose="02010609030101010101" charset="-122"/>
                        <a:cs typeface="仿宋_GB2312" panose="02010609030101010101"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600" b="0" u="none">
                          <a:latin typeface="仿宋_GB2312" panose="02010609030101010101" charset="-122"/>
                          <a:ea typeface="仿宋_GB2312" panose="02010609030101010101" charset="-122"/>
                          <a:cs typeface="仿宋_GB2312" panose="02010609030101010101" charset="-122"/>
                        </a:rPr>
                        <a:t> </a:t>
                      </a:r>
                      <a:endParaRPr lang="zh-CN" altLang="en-US" sz="1600" b="0" u="none">
                        <a:latin typeface="仿宋_GB2312" panose="02010609030101010101" charset="-122"/>
                        <a:ea typeface="仿宋_GB2312" panose="02010609030101010101" charset="-122"/>
                        <a:cs typeface="仿宋_GB2312" panose="02010609030101010101"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600" b="0" u="none">
                          <a:latin typeface="仿宋_GB2312" panose="02010609030101010101" charset="-122"/>
                          <a:ea typeface="仿宋_GB2312" panose="02010609030101010101" charset="-122"/>
                          <a:cs typeface="仿宋_GB2312" panose="02010609030101010101" charset="-122"/>
                        </a:rPr>
                        <a:t> </a:t>
                      </a:r>
                      <a:endParaRPr lang="zh-CN" altLang="en-US" sz="1600" b="0" u="none">
                        <a:latin typeface="仿宋_GB2312" panose="02010609030101010101" charset="-122"/>
                        <a:ea typeface="仿宋_GB2312" panose="02010609030101010101" charset="-122"/>
                        <a:cs typeface="仿宋_GB2312" panose="02010609030101010101"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600" b="0" u="none">
                          <a:latin typeface="仿宋_GB2312" panose="02010609030101010101" charset="-122"/>
                          <a:ea typeface="仿宋_GB2312" panose="02010609030101010101" charset="-122"/>
                          <a:cs typeface="仿宋_GB2312" panose="02010609030101010101" charset="-122"/>
                        </a:rPr>
                        <a:t> </a:t>
                      </a:r>
                      <a:endParaRPr lang="zh-CN" altLang="en-US" sz="1600" b="0" u="none">
                        <a:latin typeface="仿宋_GB2312" panose="02010609030101010101" charset="-122"/>
                        <a:ea typeface="仿宋_GB2312" panose="02010609030101010101" charset="-122"/>
                        <a:cs typeface="仿宋_GB2312" panose="02010609030101010101"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1305">
                <a:tc>
                  <a:txBody>
                    <a:bodyPr/>
                    <a:p>
                      <a:pPr marL="0" indent="0" algn="ctr">
                        <a:buNone/>
                      </a:pPr>
                      <a:r>
                        <a:rPr lang="en-US" altLang="zh-CN" sz="1600" b="0" u="none">
                          <a:latin typeface="仿宋_GB2312" panose="02010609030101010101" charset="-122"/>
                          <a:ea typeface="仿宋_GB2312" panose="02010609030101010101" charset="-122"/>
                          <a:cs typeface="仿宋_GB2312" panose="02010609030101010101" charset="-122"/>
                        </a:rPr>
                        <a:t> </a:t>
                      </a:r>
                      <a:endParaRPr lang="zh-CN" altLang="en-US" sz="1600" b="0" u="none">
                        <a:latin typeface="仿宋_GB2312" panose="02010609030101010101" charset="-122"/>
                        <a:ea typeface="仿宋_GB2312" panose="02010609030101010101" charset="-122"/>
                        <a:cs typeface="仿宋_GB2312" panose="02010609030101010101"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600" b="0" u="none">
                          <a:latin typeface="仿宋_GB2312" panose="02010609030101010101" charset="-122"/>
                          <a:ea typeface="仿宋_GB2312" panose="02010609030101010101" charset="-122"/>
                          <a:cs typeface="仿宋_GB2312" panose="02010609030101010101" charset="-122"/>
                        </a:rPr>
                        <a:t> </a:t>
                      </a:r>
                      <a:endParaRPr lang="zh-CN" altLang="en-US" sz="1600" b="0" u="none">
                        <a:latin typeface="仿宋_GB2312" panose="02010609030101010101" charset="-122"/>
                        <a:ea typeface="仿宋_GB2312" panose="02010609030101010101" charset="-122"/>
                        <a:cs typeface="仿宋_GB2312" panose="02010609030101010101"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600" b="0" u="none">
                          <a:latin typeface="仿宋_GB2312" panose="02010609030101010101" charset="-122"/>
                          <a:ea typeface="仿宋_GB2312" panose="02010609030101010101" charset="-122"/>
                          <a:cs typeface="仿宋_GB2312" panose="02010609030101010101" charset="-122"/>
                        </a:rPr>
                        <a:t> </a:t>
                      </a:r>
                      <a:endParaRPr lang="zh-CN" altLang="en-US" sz="1600" b="0" u="none">
                        <a:latin typeface="仿宋_GB2312" panose="02010609030101010101" charset="-122"/>
                        <a:ea typeface="仿宋_GB2312" panose="02010609030101010101" charset="-122"/>
                        <a:cs typeface="仿宋_GB2312" panose="02010609030101010101"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600" b="0" u="none">
                          <a:latin typeface="仿宋_GB2312" panose="02010609030101010101" charset="-122"/>
                          <a:ea typeface="仿宋_GB2312" panose="02010609030101010101" charset="-122"/>
                          <a:cs typeface="仿宋_GB2312" panose="02010609030101010101" charset="-122"/>
                        </a:rPr>
                        <a:t> </a:t>
                      </a:r>
                      <a:endParaRPr lang="zh-CN" altLang="en-US" sz="1600" b="0" u="none">
                        <a:latin typeface="仿宋_GB2312" panose="02010609030101010101" charset="-122"/>
                        <a:ea typeface="仿宋_GB2312" panose="02010609030101010101" charset="-122"/>
                        <a:cs typeface="仿宋_GB2312" panose="02010609030101010101"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1305">
                <a:tc>
                  <a:txBody>
                    <a:bodyPr/>
                    <a:p>
                      <a:pPr marL="0" indent="0" algn="ctr">
                        <a:buNone/>
                      </a:pPr>
                      <a:r>
                        <a:rPr lang="en-US" altLang="zh-CN" sz="1600" b="0" u="none">
                          <a:latin typeface="仿宋_GB2312" panose="02010609030101010101" charset="-122"/>
                          <a:ea typeface="仿宋_GB2312" panose="02010609030101010101" charset="-122"/>
                          <a:cs typeface="仿宋_GB2312" panose="02010609030101010101" charset="-122"/>
                        </a:rPr>
                        <a:t> </a:t>
                      </a:r>
                      <a:endParaRPr lang="zh-CN" altLang="en-US" sz="1600" b="0" u="none">
                        <a:latin typeface="仿宋_GB2312" panose="02010609030101010101" charset="-122"/>
                        <a:ea typeface="仿宋_GB2312" panose="02010609030101010101" charset="-122"/>
                        <a:cs typeface="仿宋_GB2312" panose="02010609030101010101"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600" b="0" u="none">
                          <a:latin typeface="仿宋_GB2312" panose="02010609030101010101" charset="-122"/>
                          <a:ea typeface="仿宋_GB2312" panose="02010609030101010101" charset="-122"/>
                          <a:cs typeface="仿宋_GB2312" panose="02010609030101010101" charset="-122"/>
                        </a:rPr>
                        <a:t> </a:t>
                      </a:r>
                      <a:endParaRPr lang="zh-CN" altLang="en-US" sz="1600" b="0" u="none">
                        <a:latin typeface="仿宋_GB2312" panose="02010609030101010101" charset="-122"/>
                        <a:ea typeface="仿宋_GB2312" panose="02010609030101010101" charset="-122"/>
                        <a:cs typeface="仿宋_GB2312" panose="02010609030101010101"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600" b="0" u="none">
                          <a:latin typeface="仿宋_GB2312" panose="02010609030101010101" charset="-122"/>
                          <a:ea typeface="仿宋_GB2312" panose="02010609030101010101" charset="-122"/>
                          <a:cs typeface="仿宋_GB2312" panose="02010609030101010101" charset="-122"/>
                        </a:rPr>
                        <a:t> </a:t>
                      </a:r>
                      <a:endParaRPr lang="zh-CN" altLang="en-US" sz="1600" b="0" u="none">
                        <a:latin typeface="仿宋_GB2312" panose="02010609030101010101" charset="-122"/>
                        <a:ea typeface="仿宋_GB2312" panose="02010609030101010101" charset="-122"/>
                        <a:cs typeface="仿宋_GB2312" panose="02010609030101010101"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600" b="0" u="none">
                          <a:latin typeface="仿宋_GB2312" panose="02010609030101010101" charset="-122"/>
                          <a:ea typeface="仿宋_GB2312" panose="02010609030101010101" charset="-122"/>
                          <a:cs typeface="仿宋_GB2312" panose="02010609030101010101" charset="-122"/>
                        </a:rPr>
                        <a:t> </a:t>
                      </a:r>
                      <a:endParaRPr lang="zh-CN" altLang="en-US" sz="1600" b="0" u="none">
                        <a:latin typeface="仿宋_GB2312" panose="02010609030101010101" charset="-122"/>
                        <a:ea typeface="仿宋_GB2312" panose="02010609030101010101" charset="-122"/>
                        <a:cs typeface="仿宋_GB2312" panose="02010609030101010101"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1305">
                <a:tc>
                  <a:txBody>
                    <a:bodyPr/>
                    <a:p>
                      <a:pPr marL="0" indent="0" algn="ctr">
                        <a:buNone/>
                      </a:pPr>
                      <a:r>
                        <a:rPr lang="en-US" altLang="zh-CN" sz="1600" b="0" u="none">
                          <a:latin typeface="仿宋_GB2312" panose="02010609030101010101" charset="-122"/>
                          <a:ea typeface="仿宋_GB2312" panose="02010609030101010101" charset="-122"/>
                          <a:cs typeface="仿宋_GB2312" panose="02010609030101010101" charset="-122"/>
                        </a:rPr>
                        <a:t> </a:t>
                      </a:r>
                      <a:endParaRPr lang="zh-CN" altLang="en-US" sz="1600" b="0" u="none">
                        <a:latin typeface="仿宋_GB2312" panose="02010609030101010101" charset="-122"/>
                        <a:ea typeface="仿宋_GB2312" panose="02010609030101010101" charset="-122"/>
                        <a:cs typeface="仿宋_GB2312" panose="02010609030101010101"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600" b="0" u="none">
                          <a:latin typeface="仿宋_GB2312" panose="02010609030101010101" charset="-122"/>
                          <a:ea typeface="仿宋_GB2312" panose="02010609030101010101" charset="-122"/>
                          <a:cs typeface="仿宋_GB2312" panose="02010609030101010101" charset="-122"/>
                        </a:rPr>
                        <a:t> </a:t>
                      </a:r>
                      <a:endParaRPr lang="zh-CN" altLang="en-US" sz="1600" b="0" u="none">
                        <a:latin typeface="仿宋_GB2312" panose="02010609030101010101" charset="-122"/>
                        <a:ea typeface="仿宋_GB2312" panose="02010609030101010101" charset="-122"/>
                        <a:cs typeface="仿宋_GB2312" panose="02010609030101010101"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600" b="0" u="none">
                          <a:latin typeface="仿宋_GB2312" panose="02010609030101010101" charset="-122"/>
                          <a:ea typeface="仿宋_GB2312" panose="02010609030101010101" charset="-122"/>
                          <a:cs typeface="仿宋_GB2312" panose="02010609030101010101" charset="-122"/>
                        </a:rPr>
                        <a:t> </a:t>
                      </a:r>
                      <a:endParaRPr lang="zh-CN" altLang="en-US" sz="1600" b="0" u="none">
                        <a:latin typeface="仿宋_GB2312" panose="02010609030101010101" charset="-122"/>
                        <a:ea typeface="仿宋_GB2312" panose="02010609030101010101" charset="-122"/>
                        <a:cs typeface="仿宋_GB2312" panose="02010609030101010101"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600" b="0" u="none">
                          <a:latin typeface="仿宋_GB2312" panose="02010609030101010101" charset="-122"/>
                          <a:ea typeface="仿宋_GB2312" panose="02010609030101010101" charset="-122"/>
                          <a:cs typeface="仿宋_GB2312" panose="02010609030101010101" charset="-122"/>
                        </a:rPr>
                        <a:t> </a:t>
                      </a:r>
                      <a:endParaRPr lang="zh-CN" altLang="en-US" sz="1600" b="0" u="none">
                        <a:latin typeface="仿宋_GB2312" panose="02010609030101010101" charset="-122"/>
                        <a:ea typeface="仿宋_GB2312" panose="02010609030101010101" charset="-122"/>
                        <a:cs typeface="仿宋_GB2312" panose="02010609030101010101"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0670">
                <a:tc>
                  <a:txBody>
                    <a:bodyPr/>
                    <a:p>
                      <a:pPr marL="0" indent="0" algn="ctr">
                        <a:buNone/>
                      </a:pPr>
                      <a:r>
                        <a:rPr lang="en-US" altLang="zh-CN" sz="1600" b="0" u="none">
                          <a:latin typeface="仿宋_GB2312" panose="02010609030101010101" charset="-122"/>
                          <a:ea typeface="仿宋_GB2312" panose="02010609030101010101" charset="-122"/>
                          <a:cs typeface="仿宋_GB2312" panose="02010609030101010101" charset="-122"/>
                        </a:rPr>
                        <a:t> </a:t>
                      </a:r>
                      <a:endParaRPr lang="zh-CN" altLang="en-US" sz="1600" b="0" u="none">
                        <a:latin typeface="仿宋_GB2312" panose="02010609030101010101" charset="-122"/>
                        <a:ea typeface="仿宋_GB2312" panose="02010609030101010101" charset="-122"/>
                        <a:cs typeface="仿宋_GB2312" panose="02010609030101010101"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600" b="0" u="none">
                          <a:latin typeface="仿宋_GB2312" panose="02010609030101010101" charset="-122"/>
                          <a:ea typeface="仿宋_GB2312" panose="02010609030101010101" charset="-122"/>
                          <a:cs typeface="仿宋_GB2312" panose="02010609030101010101" charset="-122"/>
                        </a:rPr>
                        <a:t> </a:t>
                      </a:r>
                      <a:endParaRPr lang="zh-CN" altLang="en-US" sz="1600" b="0" u="none">
                        <a:latin typeface="仿宋_GB2312" panose="02010609030101010101" charset="-122"/>
                        <a:ea typeface="仿宋_GB2312" panose="02010609030101010101" charset="-122"/>
                        <a:cs typeface="仿宋_GB2312" panose="02010609030101010101"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600" b="0" u="none">
                          <a:latin typeface="仿宋_GB2312" panose="02010609030101010101" charset="-122"/>
                          <a:ea typeface="仿宋_GB2312" panose="02010609030101010101" charset="-122"/>
                          <a:cs typeface="仿宋_GB2312" panose="02010609030101010101" charset="-122"/>
                        </a:rPr>
                        <a:t> </a:t>
                      </a:r>
                      <a:endParaRPr lang="zh-CN" altLang="en-US" sz="1600" b="0" u="none">
                        <a:latin typeface="仿宋_GB2312" panose="02010609030101010101" charset="-122"/>
                        <a:ea typeface="仿宋_GB2312" panose="02010609030101010101" charset="-122"/>
                        <a:cs typeface="仿宋_GB2312" panose="02010609030101010101"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600" b="0" u="none">
                          <a:latin typeface="仿宋_GB2312" panose="02010609030101010101" charset="-122"/>
                          <a:ea typeface="仿宋_GB2312" panose="02010609030101010101" charset="-122"/>
                          <a:cs typeface="仿宋_GB2312" panose="02010609030101010101" charset="-122"/>
                        </a:rPr>
                        <a:t> </a:t>
                      </a:r>
                      <a:endParaRPr lang="zh-CN" altLang="en-US" sz="1600" b="0" u="none">
                        <a:latin typeface="仿宋_GB2312" panose="02010609030101010101" charset="-122"/>
                        <a:ea typeface="仿宋_GB2312" panose="02010609030101010101" charset="-122"/>
                        <a:cs typeface="仿宋_GB2312" panose="02010609030101010101"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1305">
                <a:tc>
                  <a:txBody>
                    <a:bodyPr/>
                    <a:p>
                      <a:pPr marL="0" indent="0" algn="ctr">
                        <a:buNone/>
                      </a:pPr>
                      <a:r>
                        <a:rPr lang="en-US" altLang="zh-CN" sz="1600" b="0" u="none">
                          <a:latin typeface="仿宋_GB2312" panose="02010609030101010101" charset="-122"/>
                          <a:ea typeface="仿宋_GB2312" panose="02010609030101010101" charset="-122"/>
                          <a:cs typeface="仿宋_GB2312" panose="02010609030101010101" charset="-122"/>
                        </a:rPr>
                        <a:t> </a:t>
                      </a:r>
                      <a:endParaRPr lang="zh-CN" altLang="en-US" sz="1600" b="0" u="none">
                        <a:latin typeface="仿宋_GB2312" panose="02010609030101010101" charset="-122"/>
                        <a:ea typeface="仿宋_GB2312" panose="02010609030101010101" charset="-122"/>
                        <a:cs typeface="仿宋_GB2312" panose="02010609030101010101"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600" b="0" u="none">
                          <a:latin typeface="仿宋_GB2312" panose="02010609030101010101" charset="-122"/>
                          <a:ea typeface="仿宋_GB2312" panose="02010609030101010101" charset="-122"/>
                          <a:cs typeface="仿宋_GB2312" panose="02010609030101010101" charset="-122"/>
                        </a:rPr>
                        <a:t> </a:t>
                      </a:r>
                      <a:endParaRPr lang="zh-CN" altLang="en-US" sz="1600" b="0" u="none">
                        <a:latin typeface="仿宋_GB2312" panose="02010609030101010101" charset="-122"/>
                        <a:ea typeface="仿宋_GB2312" panose="02010609030101010101" charset="-122"/>
                        <a:cs typeface="仿宋_GB2312" panose="02010609030101010101"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600" b="0" u="none">
                          <a:latin typeface="仿宋_GB2312" panose="02010609030101010101" charset="-122"/>
                          <a:ea typeface="仿宋_GB2312" panose="02010609030101010101" charset="-122"/>
                          <a:cs typeface="仿宋_GB2312" panose="02010609030101010101" charset="-122"/>
                        </a:rPr>
                        <a:t> </a:t>
                      </a:r>
                      <a:endParaRPr lang="zh-CN" altLang="en-US" sz="1600" b="0" u="none">
                        <a:latin typeface="仿宋_GB2312" panose="02010609030101010101" charset="-122"/>
                        <a:ea typeface="仿宋_GB2312" panose="02010609030101010101" charset="-122"/>
                        <a:cs typeface="仿宋_GB2312" panose="02010609030101010101"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600" b="0" u="none">
                          <a:latin typeface="仿宋_GB2312" panose="02010609030101010101" charset="-122"/>
                          <a:ea typeface="仿宋_GB2312" panose="02010609030101010101" charset="-122"/>
                          <a:cs typeface="仿宋_GB2312" panose="02010609030101010101" charset="-122"/>
                        </a:rPr>
                        <a:t> </a:t>
                      </a:r>
                      <a:endParaRPr lang="zh-CN" altLang="en-US" sz="1600" b="0" u="none">
                        <a:latin typeface="仿宋_GB2312" panose="02010609030101010101" charset="-122"/>
                        <a:ea typeface="仿宋_GB2312" panose="02010609030101010101" charset="-122"/>
                        <a:cs typeface="仿宋_GB2312" panose="02010609030101010101"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1305">
                <a:tc>
                  <a:txBody>
                    <a:bodyPr/>
                    <a:p>
                      <a:pPr marL="0" indent="0" algn="ctr">
                        <a:buNone/>
                      </a:pPr>
                      <a:r>
                        <a:rPr lang="en-US" altLang="zh-CN" sz="1600" b="0" u="none">
                          <a:latin typeface="仿宋_GB2312" panose="02010609030101010101" charset="-122"/>
                          <a:ea typeface="仿宋_GB2312" panose="02010609030101010101" charset="-122"/>
                          <a:cs typeface="仿宋_GB2312" panose="02010609030101010101" charset="-122"/>
                        </a:rPr>
                        <a:t> </a:t>
                      </a:r>
                      <a:endParaRPr lang="zh-CN" altLang="en-US" sz="1600" b="0" u="none">
                        <a:latin typeface="仿宋_GB2312" panose="02010609030101010101" charset="-122"/>
                        <a:ea typeface="仿宋_GB2312" panose="02010609030101010101" charset="-122"/>
                        <a:cs typeface="仿宋_GB2312" panose="02010609030101010101"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600" b="0" u="none">
                          <a:latin typeface="仿宋_GB2312" panose="02010609030101010101" charset="-122"/>
                          <a:ea typeface="仿宋_GB2312" panose="02010609030101010101" charset="-122"/>
                          <a:cs typeface="仿宋_GB2312" panose="02010609030101010101" charset="-122"/>
                        </a:rPr>
                        <a:t> </a:t>
                      </a:r>
                      <a:endParaRPr lang="zh-CN" altLang="en-US" sz="1600" b="0" u="none">
                        <a:latin typeface="仿宋_GB2312" panose="02010609030101010101" charset="-122"/>
                        <a:ea typeface="仿宋_GB2312" panose="02010609030101010101" charset="-122"/>
                        <a:cs typeface="仿宋_GB2312" panose="02010609030101010101"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600" b="0" u="none">
                          <a:latin typeface="仿宋_GB2312" panose="02010609030101010101" charset="-122"/>
                          <a:ea typeface="仿宋_GB2312" panose="02010609030101010101" charset="-122"/>
                          <a:cs typeface="仿宋_GB2312" panose="02010609030101010101" charset="-122"/>
                        </a:rPr>
                        <a:t> </a:t>
                      </a:r>
                      <a:endParaRPr lang="zh-CN" altLang="en-US" sz="1600" b="0" u="none">
                        <a:latin typeface="仿宋_GB2312" panose="02010609030101010101" charset="-122"/>
                        <a:ea typeface="仿宋_GB2312" panose="02010609030101010101" charset="-122"/>
                        <a:cs typeface="仿宋_GB2312" panose="02010609030101010101"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600" b="0" u="none">
                          <a:latin typeface="仿宋_GB2312" panose="02010609030101010101" charset="-122"/>
                          <a:ea typeface="仿宋_GB2312" panose="02010609030101010101" charset="-122"/>
                          <a:cs typeface="仿宋_GB2312" panose="02010609030101010101" charset="-122"/>
                        </a:rPr>
                        <a:t> </a:t>
                      </a:r>
                      <a:endParaRPr lang="zh-CN" altLang="en-US" sz="1600" b="0" u="none">
                        <a:latin typeface="仿宋_GB2312" panose="02010609030101010101" charset="-122"/>
                        <a:ea typeface="仿宋_GB2312" panose="02010609030101010101" charset="-122"/>
                        <a:cs typeface="仿宋_GB2312" panose="02010609030101010101"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1305">
                <a:tc>
                  <a:txBody>
                    <a:bodyPr/>
                    <a:p>
                      <a:pPr marL="0" indent="0" algn="ctr">
                        <a:buNone/>
                      </a:pPr>
                      <a:r>
                        <a:rPr lang="en-US" altLang="zh-CN" sz="1600" b="0" u="none">
                          <a:latin typeface="仿宋_GB2312" panose="02010609030101010101" charset="-122"/>
                          <a:ea typeface="仿宋_GB2312" panose="02010609030101010101" charset="-122"/>
                          <a:cs typeface="仿宋_GB2312" panose="02010609030101010101" charset="-122"/>
                        </a:rPr>
                        <a:t> </a:t>
                      </a:r>
                      <a:endParaRPr lang="zh-CN" altLang="en-US" sz="1600" b="0" u="none">
                        <a:latin typeface="仿宋_GB2312" panose="02010609030101010101" charset="-122"/>
                        <a:ea typeface="仿宋_GB2312" panose="02010609030101010101" charset="-122"/>
                        <a:cs typeface="仿宋_GB2312" panose="02010609030101010101"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600" b="0" u="none">
                          <a:latin typeface="仿宋_GB2312" panose="02010609030101010101" charset="-122"/>
                          <a:ea typeface="仿宋_GB2312" panose="02010609030101010101" charset="-122"/>
                          <a:cs typeface="仿宋_GB2312" panose="02010609030101010101" charset="-122"/>
                        </a:rPr>
                        <a:t> </a:t>
                      </a:r>
                      <a:endParaRPr lang="zh-CN" altLang="en-US" sz="1600" b="0" u="none">
                        <a:latin typeface="仿宋_GB2312" panose="02010609030101010101" charset="-122"/>
                        <a:ea typeface="仿宋_GB2312" panose="02010609030101010101" charset="-122"/>
                        <a:cs typeface="仿宋_GB2312" panose="02010609030101010101"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600" b="0" u="none">
                          <a:latin typeface="仿宋_GB2312" panose="02010609030101010101" charset="-122"/>
                          <a:ea typeface="仿宋_GB2312" panose="02010609030101010101" charset="-122"/>
                          <a:cs typeface="仿宋_GB2312" panose="02010609030101010101" charset="-122"/>
                        </a:rPr>
                        <a:t> </a:t>
                      </a:r>
                      <a:endParaRPr lang="zh-CN" altLang="en-US" sz="1600" b="0" u="none">
                        <a:latin typeface="仿宋_GB2312" panose="02010609030101010101" charset="-122"/>
                        <a:ea typeface="仿宋_GB2312" panose="02010609030101010101" charset="-122"/>
                        <a:cs typeface="仿宋_GB2312" panose="02010609030101010101"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600" b="0" u="none">
                          <a:latin typeface="仿宋_GB2312" panose="02010609030101010101" charset="-122"/>
                          <a:ea typeface="仿宋_GB2312" panose="02010609030101010101" charset="-122"/>
                          <a:cs typeface="仿宋_GB2312" panose="02010609030101010101" charset="-122"/>
                        </a:rPr>
                        <a:t> </a:t>
                      </a:r>
                      <a:endParaRPr lang="zh-CN" altLang="en-US" sz="1600" b="0" u="none">
                        <a:latin typeface="仿宋_GB2312" panose="02010609030101010101" charset="-122"/>
                        <a:ea typeface="仿宋_GB2312" panose="02010609030101010101" charset="-122"/>
                        <a:cs typeface="仿宋_GB2312" panose="02010609030101010101"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1305">
                <a:tc>
                  <a:txBody>
                    <a:bodyPr/>
                    <a:p>
                      <a:pPr marL="0" indent="0" algn="ctr">
                        <a:buNone/>
                      </a:pPr>
                      <a:r>
                        <a:rPr lang="en-US" altLang="zh-CN" sz="1600" b="0" u="none">
                          <a:latin typeface="仿宋_GB2312" panose="02010609030101010101" charset="-122"/>
                          <a:ea typeface="仿宋_GB2312" panose="02010609030101010101" charset="-122"/>
                          <a:cs typeface="仿宋_GB2312" panose="02010609030101010101" charset="-122"/>
                        </a:rPr>
                        <a:t> </a:t>
                      </a:r>
                      <a:endParaRPr lang="zh-CN" altLang="en-US" sz="1600" b="0" u="none">
                        <a:latin typeface="仿宋_GB2312" panose="02010609030101010101" charset="-122"/>
                        <a:ea typeface="仿宋_GB2312" panose="02010609030101010101" charset="-122"/>
                        <a:cs typeface="仿宋_GB2312" panose="02010609030101010101"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600" b="0" u="none">
                          <a:latin typeface="仿宋_GB2312" panose="02010609030101010101" charset="-122"/>
                          <a:ea typeface="仿宋_GB2312" panose="02010609030101010101" charset="-122"/>
                          <a:cs typeface="仿宋_GB2312" panose="02010609030101010101" charset="-122"/>
                        </a:rPr>
                        <a:t> </a:t>
                      </a:r>
                      <a:endParaRPr lang="zh-CN" altLang="en-US" sz="1600" b="0" u="none">
                        <a:latin typeface="仿宋_GB2312" panose="02010609030101010101" charset="-122"/>
                        <a:ea typeface="仿宋_GB2312" panose="02010609030101010101" charset="-122"/>
                        <a:cs typeface="仿宋_GB2312" panose="02010609030101010101"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600" b="0" u="none">
                          <a:latin typeface="仿宋_GB2312" panose="02010609030101010101" charset="-122"/>
                          <a:ea typeface="仿宋_GB2312" panose="02010609030101010101" charset="-122"/>
                          <a:cs typeface="仿宋_GB2312" panose="02010609030101010101" charset="-122"/>
                        </a:rPr>
                        <a:t> </a:t>
                      </a:r>
                      <a:endParaRPr lang="zh-CN" altLang="en-US" sz="1600" b="0" u="none">
                        <a:latin typeface="仿宋_GB2312" panose="02010609030101010101" charset="-122"/>
                        <a:ea typeface="仿宋_GB2312" panose="02010609030101010101" charset="-122"/>
                        <a:cs typeface="仿宋_GB2312" panose="02010609030101010101"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600" b="0" u="none">
                          <a:latin typeface="仿宋_GB2312" panose="02010609030101010101" charset="-122"/>
                          <a:ea typeface="仿宋_GB2312" panose="02010609030101010101" charset="-122"/>
                          <a:cs typeface="仿宋_GB2312" panose="02010609030101010101" charset="-122"/>
                        </a:rPr>
                        <a:t> </a:t>
                      </a:r>
                      <a:endParaRPr lang="zh-CN" altLang="en-US" sz="1600" b="0" u="none">
                        <a:latin typeface="仿宋_GB2312" panose="02010609030101010101" charset="-122"/>
                        <a:ea typeface="仿宋_GB2312" panose="02010609030101010101" charset="-122"/>
                        <a:cs typeface="仿宋_GB2312" panose="02010609030101010101"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1305">
                <a:tc>
                  <a:txBody>
                    <a:bodyPr/>
                    <a:p>
                      <a:pPr marL="0" indent="0" algn="ctr">
                        <a:buNone/>
                      </a:pPr>
                      <a:r>
                        <a:rPr lang="en-US" altLang="zh-CN" sz="1600" b="0" u="none">
                          <a:latin typeface="仿宋_GB2312" panose="02010609030101010101" charset="-122"/>
                          <a:ea typeface="仿宋_GB2312" panose="02010609030101010101" charset="-122"/>
                          <a:cs typeface="仿宋_GB2312" panose="02010609030101010101" charset="-122"/>
                        </a:rPr>
                        <a:t> </a:t>
                      </a:r>
                      <a:endParaRPr lang="zh-CN" altLang="en-US" sz="1600" b="0" u="none">
                        <a:latin typeface="仿宋_GB2312" panose="02010609030101010101" charset="-122"/>
                        <a:ea typeface="仿宋_GB2312" panose="02010609030101010101" charset="-122"/>
                        <a:cs typeface="仿宋_GB2312" panose="02010609030101010101"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600" b="0" u="none">
                          <a:latin typeface="仿宋_GB2312" panose="02010609030101010101" charset="-122"/>
                          <a:ea typeface="仿宋_GB2312" panose="02010609030101010101" charset="-122"/>
                          <a:cs typeface="仿宋_GB2312" panose="02010609030101010101" charset="-122"/>
                        </a:rPr>
                        <a:t> </a:t>
                      </a:r>
                      <a:endParaRPr lang="zh-CN" altLang="en-US" sz="1600" b="0" u="none">
                        <a:latin typeface="仿宋_GB2312" panose="02010609030101010101" charset="-122"/>
                        <a:ea typeface="仿宋_GB2312" panose="02010609030101010101" charset="-122"/>
                        <a:cs typeface="仿宋_GB2312" panose="02010609030101010101"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600" b="0" u="none">
                          <a:latin typeface="仿宋_GB2312" panose="02010609030101010101" charset="-122"/>
                          <a:ea typeface="仿宋_GB2312" panose="02010609030101010101" charset="-122"/>
                          <a:cs typeface="仿宋_GB2312" panose="02010609030101010101" charset="-122"/>
                        </a:rPr>
                        <a:t> </a:t>
                      </a:r>
                      <a:endParaRPr lang="zh-CN" altLang="en-US" sz="1600" b="0" u="none">
                        <a:latin typeface="仿宋_GB2312" panose="02010609030101010101" charset="-122"/>
                        <a:ea typeface="仿宋_GB2312" panose="02010609030101010101" charset="-122"/>
                        <a:cs typeface="仿宋_GB2312" panose="02010609030101010101"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600" b="0" u="none">
                          <a:latin typeface="仿宋_GB2312" panose="02010609030101010101" charset="-122"/>
                          <a:ea typeface="仿宋_GB2312" panose="02010609030101010101" charset="-122"/>
                          <a:cs typeface="仿宋_GB2312" panose="02010609030101010101" charset="-122"/>
                        </a:rPr>
                        <a:t> </a:t>
                      </a:r>
                      <a:endParaRPr lang="zh-CN" altLang="en-US" sz="1600" b="0" u="none">
                        <a:latin typeface="仿宋_GB2312" panose="02010609030101010101" charset="-122"/>
                        <a:ea typeface="仿宋_GB2312" panose="02010609030101010101" charset="-122"/>
                        <a:cs typeface="仿宋_GB2312" panose="02010609030101010101"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0670">
                <a:tc>
                  <a:txBody>
                    <a:bodyPr/>
                    <a:p>
                      <a:pPr marL="0" indent="0" algn="ctr">
                        <a:buNone/>
                      </a:pPr>
                      <a:r>
                        <a:rPr lang="en-US" altLang="zh-CN" sz="1600" b="0" u="none">
                          <a:latin typeface="仿宋_GB2312" panose="02010609030101010101" charset="-122"/>
                          <a:ea typeface="仿宋_GB2312" panose="02010609030101010101" charset="-122"/>
                          <a:cs typeface="仿宋_GB2312" panose="02010609030101010101" charset="-122"/>
                        </a:rPr>
                        <a:t> </a:t>
                      </a:r>
                      <a:endParaRPr lang="zh-CN" altLang="en-US" sz="1600" b="0" u="none">
                        <a:latin typeface="仿宋_GB2312" panose="02010609030101010101" charset="-122"/>
                        <a:ea typeface="仿宋_GB2312" panose="02010609030101010101" charset="-122"/>
                        <a:cs typeface="仿宋_GB2312" panose="02010609030101010101"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600" b="0" u="none">
                          <a:latin typeface="仿宋_GB2312" panose="02010609030101010101" charset="-122"/>
                          <a:ea typeface="仿宋_GB2312" panose="02010609030101010101" charset="-122"/>
                          <a:cs typeface="仿宋_GB2312" panose="02010609030101010101" charset="-122"/>
                        </a:rPr>
                        <a:t> </a:t>
                      </a:r>
                      <a:endParaRPr lang="zh-CN" altLang="en-US" sz="1600" b="0" u="none">
                        <a:latin typeface="仿宋_GB2312" panose="02010609030101010101" charset="-122"/>
                        <a:ea typeface="仿宋_GB2312" panose="02010609030101010101" charset="-122"/>
                        <a:cs typeface="仿宋_GB2312" panose="02010609030101010101"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600" b="0" u="none">
                          <a:latin typeface="仿宋_GB2312" panose="02010609030101010101" charset="-122"/>
                          <a:ea typeface="仿宋_GB2312" panose="02010609030101010101" charset="-122"/>
                          <a:cs typeface="仿宋_GB2312" panose="02010609030101010101" charset="-122"/>
                        </a:rPr>
                        <a:t> </a:t>
                      </a:r>
                      <a:endParaRPr lang="zh-CN" altLang="en-US" sz="1600" b="0" u="none">
                        <a:latin typeface="仿宋_GB2312" panose="02010609030101010101" charset="-122"/>
                        <a:ea typeface="仿宋_GB2312" panose="02010609030101010101" charset="-122"/>
                        <a:cs typeface="仿宋_GB2312" panose="02010609030101010101"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600" b="0" u="none">
                          <a:latin typeface="仿宋_GB2312" panose="02010609030101010101" charset="-122"/>
                          <a:ea typeface="仿宋_GB2312" panose="02010609030101010101" charset="-122"/>
                          <a:cs typeface="仿宋_GB2312" panose="02010609030101010101" charset="-122"/>
                        </a:rPr>
                        <a:t> </a:t>
                      </a:r>
                      <a:endParaRPr lang="zh-CN" altLang="en-US" sz="1600" b="0" u="none">
                        <a:latin typeface="仿宋_GB2312" panose="02010609030101010101" charset="-122"/>
                        <a:ea typeface="仿宋_GB2312" panose="02010609030101010101" charset="-122"/>
                        <a:cs typeface="仿宋_GB2312" panose="02010609030101010101"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1305">
                <a:tc>
                  <a:txBody>
                    <a:bodyPr/>
                    <a:p>
                      <a:pPr marL="0" indent="0" algn="ctr">
                        <a:buNone/>
                      </a:pPr>
                      <a:r>
                        <a:rPr lang="en-US" altLang="zh-CN" sz="1600" b="0" u="none">
                          <a:latin typeface="仿宋_GB2312" panose="02010609030101010101" charset="-122"/>
                          <a:ea typeface="仿宋_GB2312" panose="02010609030101010101" charset="-122"/>
                          <a:cs typeface="仿宋_GB2312" panose="02010609030101010101" charset="-122"/>
                        </a:rPr>
                        <a:t> </a:t>
                      </a:r>
                      <a:endParaRPr lang="zh-CN" altLang="en-US" sz="1600" b="0" u="none">
                        <a:latin typeface="仿宋_GB2312" panose="02010609030101010101" charset="-122"/>
                        <a:ea typeface="仿宋_GB2312" panose="02010609030101010101" charset="-122"/>
                        <a:cs typeface="仿宋_GB2312" panose="02010609030101010101"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600" b="0" u="none">
                          <a:latin typeface="仿宋_GB2312" panose="02010609030101010101" charset="-122"/>
                          <a:ea typeface="仿宋_GB2312" panose="02010609030101010101" charset="-122"/>
                          <a:cs typeface="仿宋_GB2312" panose="02010609030101010101" charset="-122"/>
                        </a:rPr>
                        <a:t> </a:t>
                      </a:r>
                      <a:endParaRPr lang="zh-CN" altLang="en-US" sz="1600" b="0" u="none">
                        <a:latin typeface="仿宋_GB2312" panose="02010609030101010101" charset="-122"/>
                        <a:ea typeface="仿宋_GB2312" panose="02010609030101010101" charset="-122"/>
                        <a:cs typeface="仿宋_GB2312" panose="02010609030101010101"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600" b="0" u="none">
                          <a:latin typeface="仿宋_GB2312" panose="02010609030101010101" charset="-122"/>
                          <a:ea typeface="仿宋_GB2312" panose="02010609030101010101" charset="-122"/>
                          <a:cs typeface="仿宋_GB2312" panose="02010609030101010101" charset="-122"/>
                        </a:rPr>
                        <a:t> </a:t>
                      </a:r>
                      <a:endParaRPr lang="zh-CN" altLang="en-US" sz="1600" b="0" u="none">
                        <a:latin typeface="仿宋_GB2312" panose="02010609030101010101" charset="-122"/>
                        <a:ea typeface="仿宋_GB2312" panose="02010609030101010101" charset="-122"/>
                        <a:cs typeface="仿宋_GB2312" panose="02010609030101010101"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600" b="0" u="none">
                          <a:latin typeface="仿宋_GB2312" panose="02010609030101010101" charset="-122"/>
                          <a:ea typeface="仿宋_GB2312" panose="02010609030101010101" charset="-122"/>
                          <a:cs typeface="仿宋_GB2312" panose="02010609030101010101" charset="-122"/>
                        </a:rPr>
                        <a:t> </a:t>
                      </a:r>
                      <a:endParaRPr lang="zh-CN" altLang="en-US" sz="1600" b="0" u="none">
                        <a:latin typeface="仿宋_GB2312" panose="02010609030101010101" charset="-122"/>
                        <a:ea typeface="仿宋_GB2312" panose="02010609030101010101" charset="-122"/>
                        <a:cs typeface="仿宋_GB2312" panose="02010609030101010101"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1305">
                <a:tc>
                  <a:txBody>
                    <a:bodyPr/>
                    <a:p>
                      <a:pPr marL="0" indent="0" algn="ctr">
                        <a:buNone/>
                      </a:pPr>
                      <a:r>
                        <a:rPr lang="en-US" altLang="zh-CN" sz="1600" b="0" u="none">
                          <a:latin typeface="仿宋_GB2312" panose="02010609030101010101" charset="-122"/>
                          <a:ea typeface="仿宋_GB2312" panose="02010609030101010101" charset="-122"/>
                          <a:cs typeface="仿宋_GB2312" panose="02010609030101010101" charset="-122"/>
                        </a:rPr>
                        <a:t> </a:t>
                      </a:r>
                      <a:endParaRPr lang="zh-CN" altLang="en-US" sz="1600" b="0" u="none">
                        <a:latin typeface="仿宋_GB2312" panose="02010609030101010101" charset="-122"/>
                        <a:ea typeface="仿宋_GB2312" panose="02010609030101010101" charset="-122"/>
                        <a:cs typeface="仿宋_GB2312" panose="02010609030101010101"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600" b="0" u="none">
                          <a:latin typeface="仿宋_GB2312" panose="02010609030101010101" charset="-122"/>
                          <a:ea typeface="仿宋_GB2312" panose="02010609030101010101" charset="-122"/>
                          <a:cs typeface="仿宋_GB2312" panose="02010609030101010101" charset="-122"/>
                        </a:rPr>
                        <a:t> </a:t>
                      </a:r>
                      <a:endParaRPr lang="zh-CN" altLang="en-US" sz="1600" b="0" u="none">
                        <a:latin typeface="仿宋_GB2312" panose="02010609030101010101" charset="-122"/>
                        <a:ea typeface="仿宋_GB2312" panose="02010609030101010101" charset="-122"/>
                        <a:cs typeface="仿宋_GB2312" panose="02010609030101010101"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600" b="0" u="none">
                          <a:latin typeface="仿宋_GB2312" panose="02010609030101010101" charset="-122"/>
                          <a:ea typeface="仿宋_GB2312" panose="02010609030101010101" charset="-122"/>
                          <a:cs typeface="仿宋_GB2312" panose="02010609030101010101" charset="-122"/>
                        </a:rPr>
                        <a:t> </a:t>
                      </a:r>
                      <a:endParaRPr lang="zh-CN" altLang="en-US" sz="1600" b="0" u="none">
                        <a:latin typeface="仿宋_GB2312" panose="02010609030101010101" charset="-122"/>
                        <a:ea typeface="仿宋_GB2312" panose="02010609030101010101" charset="-122"/>
                        <a:cs typeface="仿宋_GB2312" panose="02010609030101010101"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endParaRPr lang="zh-CN" altLang="en-US" sz="1600" b="0" u="none">
                        <a:latin typeface="仿宋_GB2312" panose="02010609030101010101" charset="-122"/>
                        <a:ea typeface="仿宋_GB2312" panose="02010609030101010101" charset="-122"/>
                        <a:cs typeface="仿宋_GB2312" panose="02010609030101010101"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graphicFrame>
        <p:nvGraphicFramePr>
          <p:cNvPr id="3" name="表格 2"/>
          <p:cNvGraphicFramePr/>
          <p:nvPr/>
        </p:nvGraphicFramePr>
        <p:xfrm>
          <a:off x="5509260" y="2148205"/>
          <a:ext cx="4295775" cy="5298440"/>
        </p:xfrm>
        <a:graphic>
          <a:graphicData uri="http://schemas.openxmlformats.org/drawingml/2006/table">
            <a:tbl>
              <a:tblPr firstRow="1" bandRow="1">
                <a:tableStyleId>{5940675A-B579-460E-94D1-54222C63F5DA}</a:tableStyleId>
              </a:tblPr>
              <a:tblGrid>
                <a:gridCol w="1214120"/>
                <a:gridCol w="3081655"/>
              </a:tblGrid>
              <a:tr h="641985">
                <a:tc>
                  <a:txBody>
                    <a:bodyPr/>
                    <a:p>
                      <a:pPr marL="0" indent="0" algn="l">
                        <a:buNone/>
                      </a:pPr>
                      <a:r>
                        <a:rPr lang="zh-CN" altLang="en-US" sz="1400" b="0" u="none">
                          <a:latin typeface="仿宋_GB2312" panose="02010609030101010101" charset="-122"/>
                          <a:ea typeface="仿宋_GB2312" panose="02010609030101010101" charset="-122"/>
                          <a:cs typeface="仿宋_GB2312" panose="02010609030101010101" charset="-122"/>
                        </a:rPr>
                        <a:t>何时何地加入中国共产主义青年团</a:t>
                      </a:r>
                      <a:endParaRPr lang="zh-CN" altLang="en-US" sz="14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l">
                        <a:buNone/>
                      </a:pPr>
                      <a:r>
                        <a:rPr lang="en-US" altLang="zh-CN" sz="1400" b="0" u="none">
                          <a:latin typeface="仿宋_GB2312" panose="02010609030101010101" charset="-122"/>
                          <a:ea typeface="仿宋_GB2312" panose="02010609030101010101" charset="-122"/>
                          <a:cs typeface="仿宋_GB2312" panose="02010609030101010101" charset="-122"/>
                        </a:rPr>
                        <a:t> </a:t>
                      </a:r>
                      <a:endParaRPr lang="zh-CN" altLang="en-US" sz="14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042035">
                <a:tc>
                  <a:txBody>
                    <a:bodyPr/>
                    <a:p>
                      <a:pPr marL="0" indent="0" algn="l">
                        <a:buNone/>
                      </a:pPr>
                      <a:r>
                        <a:rPr lang="zh-CN" altLang="en-US" sz="1400" b="0" u="none">
                          <a:latin typeface="仿宋_GB2312" panose="02010609030101010101" charset="-122"/>
                          <a:ea typeface="仿宋_GB2312" panose="02010609030101010101" charset="-122"/>
                          <a:cs typeface="仿宋_GB2312" panose="02010609030101010101" charset="-122"/>
                        </a:rPr>
                        <a:t>何时何地参加过何种民主党派或工商联，任何职务</a:t>
                      </a:r>
                      <a:endParaRPr lang="zh-CN" altLang="en-US" sz="14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l">
                        <a:buNone/>
                      </a:pPr>
                      <a:r>
                        <a:rPr lang="en-US" altLang="zh-CN" sz="1400" b="0" u="none">
                          <a:latin typeface="仿宋_GB2312" panose="02010609030101010101" charset="-122"/>
                          <a:ea typeface="仿宋_GB2312" panose="02010609030101010101" charset="-122"/>
                          <a:cs typeface="仿宋_GB2312" panose="02010609030101010101" charset="-122"/>
                        </a:rPr>
                        <a:t> </a:t>
                      </a:r>
                      <a:endParaRPr lang="zh-CN" altLang="en-US" sz="14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876425">
                <a:tc>
                  <a:txBody>
                    <a:bodyPr/>
                    <a:p>
                      <a:pPr marL="0" indent="0" algn="l">
                        <a:buNone/>
                      </a:pPr>
                      <a:r>
                        <a:rPr lang="zh-CN" altLang="en-US" sz="1400" b="0" u="none">
                          <a:latin typeface="仿宋_GB2312" panose="02010609030101010101" charset="-122"/>
                          <a:ea typeface="仿宋_GB2312" panose="02010609030101010101" charset="-122"/>
                          <a:cs typeface="仿宋_GB2312" panose="02010609030101010101" charset="-122"/>
                        </a:rPr>
                        <a:t>何时何地参加过何种运动组织，任何职务，有何活动，以及有何其他政治历史问题，结论如何</a:t>
                      </a:r>
                      <a:endParaRPr lang="zh-CN" altLang="en-US" sz="14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l">
                        <a:buNone/>
                      </a:pPr>
                      <a:r>
                        <a:rPr lang="en-US" altLang="zh-CN" sz="1400" b="0" u="none">
                          <a:latin typeface="仿宋_GB2312" panose="02010609030101010101" charset="-122"/>
                          <a:ea typeface="仿宋_GB2312" panose="02010609030101010101" charset="-122"/>
                          <a:cs typeface="仿宋_GB2312" panose="02010609030101010101" charset="-122"/>
                        </a:rPr>
                        <a:t> </a:t>
                      </a:r>
                      <a:endParaRPr lang="zh-CN" altLang="en-US" sz="14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40435">
                <a:tc>
                  <a:txBody>
                    <a:bodyPr/>
                    <a:p>
                      <a:pPr marL="0" indent="0" algn="l">
                        <a:buNone/>
                      </a:pPr>
                      <a:r>
                        <a:rPr lang="zh-CN" altLang="en-US" sz="1400" b="0" u="none">
                          <a:latin typeface="仿宋_GB2312" panose="02010609030101010101" charset="-122"/>
                          <a:ea typeface="仿宋_GB2312" panose="02010609030101010101" charset="-122"/>
                          <a:cs typeface="仿宋_GB2312" panose="02010609030101010101" charset="-122"/>
                        </a:rPr>
                        <a:t>何时何地何原因受过何种奖励</a:t>
                      </a:r>
                      <a:endParaRPr lang="zh-CN" altLang="en-US" sz="14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l">
                        <a:buNone/>
                      </a:pPr>
                      <a:r>
                        <a:rPr lang="en-US" altLang="zh-CN" sz="1400" b="0" u="none">
                          <a:latin typeface="仿宋_GB2312" panose="02010609030101010101" charset="-122"/>
                          <a:ea typeface="仿宋_GB2312" panose="02010609030101010101" charset="-122"/>
                          <a:cs typeface="仿宋_GB2312" panose="02010609030101010101" charset="-122"/>
                        </a:rPr>
                        <a:t> </a:t>
                      </a:r>
                      <a:endParaRPr lang="zh-CN" altLang="en-US" sz="14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97560">
                <a:tc>
                  <a:txBody>
                    <a:bodyPr/>
                    <a:p>
                      <a:pPr marL="0" indent="0" algn="l">
                        <a:buNone/>
                      </a:pPr>
                      <a:r>
                        <a:rPr lang="zh-CN" altLang="en-US" sz="1400" b="0" u="none">
                          <a:latin typeface="仿宋_GB2312" panose="02010609030101010101" charset="-122"/>
                          <a:ea typeface="仿宋_GB2312" panose="02010609030101010101" charset="-122"/>
                          <a:cs typeface="仿宋_GB2312" panose="02010609030101010101" charset="-122"/>
                        </a:rPr>
                        <a:t>何时何地何原因受过何种处分</a:t>
                      </a:r>
                      <a:endParaRPr lang="zh-CN" altLang="en-US" sz="14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l">
                        <a:buNone/>
                      </a:pPr>
                      <a:endParaRPr lang="zh-CN" altLang="en-US" sz="14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p:nvPr/>
        </p:nvGraphicFramePr>
        <p:xfrm>
          <a:off x="382905" y="2069465"/>
          <a:ext cx="4312285" cy="5433060"/>
        </p:xfrm>
        <a:graphic>
          <a:graphicData uri="http://schemas.openxmlformats.org/drawingml/2006/table">
            <a:tbl>
              <a:tblPr firstRow="1" bandRow="1">
                <a:tableStyleId>{5940675A-B579-460E-94D1-54222C63F5DA}</a:tableStyleId>
              </a:tblPr>
              <a:tblGrid>
                <a:gridCol w="442595"/>
                <a:gridCol w="0"/>
                <a:gridCol w="272415"/>
                <a:gridCol w="329565"/>
                <a:gridCol w="78740"/>
                <a:gridCol w="792480"/>
                <a:gridCol w="208280"/>
                <a:gridCol w="376555"/>
                <a:gridCol w="0"/>
                <a:gridCol w="454025"/>
                <a:gridCol w="1357630"/>
                <a:gridCol w="0"/>
              </a:tblGrid>
              <a:tr h="292735">
                <a:tc rowSpan="10">
                  <a:txBody>
                    <a:bodyPr/>
                    <a:p>
                      <a:pPr marL="0" indent="0" algn="ctr">
                        <a:buNone/>
                      </a:pPr>
                      <a:r>
                        <a:rPr lang="zh-CN" altLang="en-US" sz="1400" b="0" u="none">
                          <a:latin typeface="仿宋_GB2312" panose="02010609030101010101" charset="-122"/>
                          <a:ea typeface="仿宋_GB2312" panose="02010609030101010101" charset="-122"/>
                          <a:cs typeface="仿宋_GB2312" panose="02010609030101010101" charset="-122"/>
                        </a:rPr>
                        <a:t>家庭主要成员 情况</a:t>
                      </a:r>
                      <a:endParaRPr lang="zh-CN" altLang="en-US" sz="14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4">
                  <a:txBody>
                    <a:bodyPr/>
                    <a:p>
                      <a:pPr marL="0" indent="0" algn="ctr">
                        <a:buNone/>
                      </a:pPr>
                      <a:r>
                        <a:rPr lang="zh-CN" altLang="en-US" sz="1400" b="0" u="none">
                          <a:latin typeface="仿宋_GB2312" panose="02010609030101010101" charset="-122"/>
                          <a:ea typeface="仿宋_GB2312" panose="02010609030101010101" charset="-122"/>
                          <a:cs typeface="仿宋_GB2312" panose="02010609030101010101" charset="-122"/>
                        </a:rPr>
                        <a:t>配偶</a:t>
                      </a:r>
                      <a:endParaRPr lang="zh-CN" altLang="en-US" sz="14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marL="0" indent="0" algn="ctr">
                        <a:buNone/>
                      </a:pPr>
                      <a:r>
                        <a:rPr lang="zh-CN" altLang="en-US" sz="1400" b="0" u="none">
                          <a:latin typeface="仿宋_GB2312" panose="02010609030101010101" charset="-122"/>
                          <a:ea typeface="仿宋_GB2312" panose="02010609030101010101" charset="-122"/>
                          <a:cs typeface="仿宋_GB2312" panose="02010609030101010101" charset="-122"/>
                        </a:rPr>
                        <a:t>姓名</a:t>
                      </a:r>
                      <a:endParaRPr lang="zh-CN" altLang="en-US" sz="14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marL="0" indent="0" algn="ctr">
                        <a:buNone/>
                      </a:pPr>
                      <a:r>
                        <a:rPr lang="en-US" altLang="zh-CN" sz="1400" b="0" u="none">
                          <a:latin typeface="仿宋_GB2312" panose="02010609030101010101" charset="-122"/>
                          <a:ea typeface="仿宋_GB2312" panose="02010609030101010101" charset="-122"/>
                          <a:cs typeface="仿宋_GB2312" panose="02010609030101010101" charset="-122"/>
                        </a:rPr>
                        <a:t> </a:t>
                      </a:r>
                      <a:endParaRPr lang="zh-CN" altLang="en-US" sz="14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400" b="0" u="none">
                          <a:latin typeface="仿宋_GB2312" panose="02010609030101010101" charset="-122"/>
                          <a:ea typeface="仿宋_GB2312" panose="02010609030101010101" charset="-122"/>
                          <a:cs typeface="仿宋_GB2312" panose="02010609030101010101" charset="-122"/>
                        </a:rPr>
                        <a:t> </a:t>
                      </a:r>
                      <a:endParaRPr lang="zh-CN" altLang="en-US" sz="14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marL="0" indent="0" algn="ctr">
                        <a:buNone/>
                      </a:pPr>
                      <a:r>
                        <a:rPr lang="zh-CN" altLang="en-US" sz="1400" b="0" u="none">
                          <a:latin typeface="仿宋_GB2312" panose="02010609030101010101" charset="-122"/>
                          <a:ea typeface="仿宋_GB2312" panose="02010609030101010101" charset="-122"/>
                          <a:cs typeface="仿宋_GB2312" panose="02010609030101010101" charset="-122"/>
                        </a:rPr>
                        <a:t>民族</a:t>
                      </a:r>
                      <a:endParaRPr lang="zh-CN" altLang="en-US" sz="14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2">
                  <a:txBody>
                    <a:bodyPr/>
                    <a:p>
                      <a:pPr marL="0" indent="0" algn="ctr">
                        <a:buNone/>
                      </a:pPr>
                      <a:r>
                        <a:rPr lang="en-US" altLang="zh-CN" sz="1400" b="0" u="none">
                          <a:latin typeface="仿宋_GB2312" panose="02010609030101010101" charset="-122"/>
                          <a:ea typeface="仿宋_GB2312" panose="02010609030101010101" charset="-122"/>
                          <a:cs typeface="仿宋_GB2312" panose="02010609030101010101" charset="-122"/>
                        </a:rPr>
                        <a:t> </a:t>
                      </a:r>
                      <a:endParaRPr lang="zh-CN" altLang="en-US" sz="14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marL="0" indent="0" algn="ctr">
                        <a:buNone/>
                      </a:pPr>
                      <a:r>
                        <a:rPr lang="zh-CN" altLang="en-US" sz="1400" b="0" u="none">
                          <a:latin typeface="仿宋_GB2312" panose="02010609030101010101" charset="-122"/>
                          <a:ea typeface="仿宋_GB2312" panose="02010609030101010101" charset="-122"/>
                          <a:cs typeface="仿宋_GB2312" panose="02010609030101010101" charset="-122"/>
                        </a:rPr>
                        <a:t>出生年月</a:t>
                      </a:r>
                      <a:endParaRPr lang="zh-CN" altLang="en-US" sz="14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000" b="0" u="none">
                          <a:latin typeface="仿宋_GB2312" panose="02010609030101010101" charset="-122"/>
                          <a:ea typeface="仿宋_GB2312" panose="02010609030101010101" charset="-122"/>
                          <a:cs typeface="仿宋_GB2312" panose="02010609030101010101" charset="-122"/>
                        </a:rPr>
                        <a:t> </a:t>
                      </a:r>
                      <a:endParaRPr lang="zh-CN" altLang="en-US" sz="10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9273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gridSpan="2">
                  <a:txBody>
                    <a:bodyPr/>
                    <a:p>
                      <a:pPr marL="0" indent="0" algn="ctr">
                        <a:buNone/>
                      </a:pPr>
                      <a:r>
                        <a:rPr lang="zh-CN" altLang="en-US" sz="1400" b="0" u="none">
                          <a:latin typeface="仿宋_GB2312" panose="02010609030101010101" charset="-122"/>
                          <a:ea typeface="仿宋_GB2312" panose="02010609030101010101" charset="-122"/>
                          <a:cs typeface="仿宋_GB2312" panose="02010609030101010101" charset="-122"/>
                        </a:rPr>
                        <a:t>籍贯</a:t>
                      </a:r>
                      <a:endParaRPr lang="zh-CN" altLang="en-US" sz="14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4">
                  <a:txBody>
                    <a:bodyPr/>
                    <a:p>
                      <a:pPr marL="0" indent="0" algn="ctr">
                        <a:buNone/>
                      </a:pPr>
                      <a:r>
                        <a:rPr lang="en-US" altLang="zh-CN" sz="1400" b="0" u="none">
                          <a:latin typeface="仿宋_GB2312" panose="02010609030101010101" charset="-122"/>
                          <a:ea typeface="仿宋_GB2312" panose="02010609030101010101" charset="-122"/>
                          <a:cs typeface="仿宋_GB2312" panose="02010609030101010101" charset="-122"/>
                        </a:rPr>
                        <a:t> </a:t>
                      </a:r>
                      <a:endParaRPr lang="zh-CN" altLang="en-US" sz="14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2">
                  <a:txBody>
                    <a:bodyPr/>
                    <a:p>
                      <a:pPr marL="0" indent="0" algn="ctr">
                        <a:buNone/>
                      </a:pPr>
                      <a:r>
                        <a:rPr lang="zh-CN" altLang="en-US" sz="1400" b="0" u="none">
                          <a:latin typeface="仿宋_GB2312" panose="02010609030101010101" charset="-122"/>
                          <a:ea typeface="仿宋_GB2312" panose="02010609030101010101" charset="-122"/>
                          <a:cs typeface="仿宋_GB2312" panose="02010609030101010101" charset="-122"/>
                        </a:rPr>
                        <a:t>学历</a:t>
                      </a:r>
                      <a:endParaRPr lang="zh-CN" altLang="en-US" sz="14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2">
                  <a:txBody>
                    <a:bodyPr/>
                    <a:p>
                      <a:pPr marL="0" indent="0" algn="ctr">
                        <a:buNone/>
                      </a:pPr>
                      <a:r>
                        <a:rPr lang="en-US" altLang="zh-CN" sz="1000" b="0" u="none">
                          <a:latin typeface="仿宋_GB2312" panose="02010609030101010101" charset="-122"/>
                          <a:ea typeface="仿宋_GB2312" panose="02010609030101010101" charset="-122"/>
                          <a:cs typeface="仿宋_GB2312" panose="02010609030101010101" charset="-122"/>
                        </a:rPr>
                        <a:t> </a:t>
                      </a:r>
                      <a:endParaRPr lang="zh-CN" altLang="en-US" sz="10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58483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gridSpan="3">
                  <a:txBody>
                    <a:bodyPr/>
                    <a:p>
                      <a:pPr marL="0" indent="0" algn="ctr">
                        <a:buNone/>
                      </a:pPr>
                      <a:r>
                        <a:rPr lang="zh-CN" altLang="en-US" sz="1400" b="0" u="none">
                          <a:latin typeface="仿宋_GB2312" panose="02010609030101010101" charset="-122"/>
                          <a:ea typeface="仿宋_GB2312" panose="02010609030101010101" charset="-122"/>
                          <a:cs typeface="仿宋_GB2312" panose="02010609030101010101" charset="-122"/>
                        </a:rPr>
                        <a:t>参加工作时间</a:t>
                      </a:r>
                      <a:endParaRPr lang="zh-CN" altLang="en-US" sz="14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3">
                  <a:txBody>
                    <a:bodyPr/>
                    <a:p>
                      <a:pPr marL="0" indent="0" algn="ctr">
                        <a:buNone/>
                      </a:pPr>
                      <a:r>
                        <a:rPr lang="en-US" altLang="zh-CN" sz="1400" b="0" u="none">
                          <a:latin typeface="仿宋_GB2312" panose="02010609030101010101" charset="-122"/>
                          <a:ea typeface="仿宋_GB2312" panose="02010609030101010101" charset="-122"/>
                          <a:cs typeface="仿宋_GB2312" panose="02010609030101010101" charset="-122"/>
                        </a:rPr>
                        <a:t> </a:t>
                      </a:r>
                      <a:endParaRPr lang="zh-CN" altLang="en-US" sz="14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2">
                  <a:txBody>
                    <a:bodyPr/>
                    <a:p>
                      <a:pPr marL="0" indent="0" algn="ctr">
                        <a:buNone/>
                      </a:pPr>
                      <a:r>
                        <a:rPr lang="zh-CN" altLang="en-US" sz="1400" b="0" u="none">
                          <a:latin typeface="仿宋_GB2312" panose="02010609030101010101" charset="-122"/>
                          <a:ea typeface="仿宋_GB2312" panose="02010609030101010101" charset="-122"/>
                          <a:cs typeface="仿宋_GB2312" panose="02010609030101010101" charset="-122"/>
                        </a:rPr>
                        <a:t>政治面貌</a:t>
                      </a:r>
                      <a:endParaRPr lang="zh-CN" altLang="en-US" sz="14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2">
                  <a:txBody>
                    <a:bodyPr/>
                    <a:p>
                      <a:pPr marL="0" indent="0" algn="ctr">
                        <a:buNone/>
                      </a:pPr>
                      <a:r>
                        <a:rPr lang="en-US" altLang="zh-CN" sz="1000" b="0" u="none">
                          <a:latin typeface="仿宋_GB2312" panose="02010609030101010101" charset="-122"/>
                          <a:ea typeface="仿宋_GB2312" panose="02010609030101010101" charset="-122"/>
                          <a:cs typeface="仿宋_GB2312" panose="02010609030101010101" charset="-122"/>
                        </a:rPr>
                        <a:t> </a:t>
                      </a:r>
                      <a:endParaRPr lang="zh-CN" altLang="en-US" sz="10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87757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gridSpan="3">
                  <a:txBody>
                    <a:bodyPr/>
                    <a:p>
                      <a:pPr marL="0" indent="0" algn="ctr">
                        <a:buNone/>
                      </a:pPr>
                      <a:r>
                        <a:rPr lang="zh-CN" altLang="en-US" sz="1400" b="0" u="none">
                          <a:latin typeface="仿宋_GB2312" panose="02010609030101010101" charset="-122"/>
                          <a:ea typeface="仿宋_GB2312" panose="02010609030101010101" charset="-122"/>
                          <a:cs typeface="仿宋_GB2312" panose="02010609030101010101" charset="-122"/>
                        </a:rPr>
                        <a:t>单位、职务或职业</a:t>
                      </a:r>
                      <a:endParaRPr lang="zh-CN" altLang="en-US" sz="14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7">
                  <a:txBody>
                    <a:bodyPr/>
                    <a:p>
                      <a:pPr marL="0" indent="0" algn="ctr">
                        <a:buNone/>
                      </a:pPr>
                      <a:r>
                        <a:rPr lang="en-US" altLang="zh-CN" sz="1000" b="0" u="none">
                          <a:latin typeface="仿宋_GB2312" panose="02010609030101010101" charset="-122"/>
                          <a:ea typeface="仿宋_GB2312" panose="02010609030101010101" charset="-122"/>
                          <a:cs typeface="仿宋_GB2312" panose="02010609030101010101" charset="-122"/>
                        </a:rPr>
                        <a:t> </a:t>
                      </a:r>
                      <a:endParaRPr lang="zh-CN" altLang="en-US" sz="10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58483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rowSpan="6">
                  <a:txBody>
                    <a:bodyPr/>
                    <a:p>
                      <a:pPr marL="0" indent="0" algn="ctr">
                        <a:buNone/>
                      </a:pPr>
                      <a:r>
                        <a:rPr lang="zh-CN" altLang="en-US" sz="1400" b="0" u="none">
                          <a:latin typeface="仿宋_GB2312" panose="02010609030101010101" charset="-122"/>
                          <a:ea typeface="仿宋_GB2312" panose="02010609030101010101" charset="-122"/>
                          <a:cs typeface="仿宋_GB2312" panose="02010609030101010101" charset="-122"/>
                        </a:rPr>
                        <a:t>其他成员</a:t>
                      </a:r>
                      <a:endParaRPr lang="zh-CN" altLang="en-US" sz="14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zh-CN" altLang="en-US" sz="1400" b="0" u="none">
                          <a:latin typeface="仿宋_GB2312" panose="02010609030101010101" charset="-122"/>
                          <a:ea typeface="仿宋_GB2312" panose="02010609030101010101" charset="-122"/>
                          <a:cs typeface="仿宋_GB2312" panose="02010609030101010101" charset="-122"/>
                        </a:rPr>
                        <a:t>关系</a:t>
                      </a:r>
                      <a:endParaRPr lang="zh-CN" altLang="en-US" sz="14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marL="0" indent="0" algn="ctr">
                        <a:buNone/>
                      </a:pPr>
                      <a:r>
                        <a:rPr lang="zh-CN" altLang="en-US" sz="1400" b="0" u="none">
                          <a:latin typeface="仿宋_GB2312" panose="02010609030101010101" charset="-122"/>
                          <a:ea typeface="仿宋_GB2312" panose="02010609030101010101" charset="-122"/>
                          <a:cs typeface="仿宋_GB2312" panose="02010609030101010101" charset="-122"/>
                        </a:rPr>
                        <a:t>姓名</a:t>
                      </a:r>
                      <a:endParaRPr lang="zh-CN" altLang="en-US" sz="14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2">
                  <a:txBody>
                    <a:bodyPr/>
                    <a:p>
                      <a:pPr marL="0" indent="0" algn="ctr">
                        <a:buNone/>
                      </a:pPr>
                      <a:r>
                        <a:rPr lang="zh-CN" altLang="en-US" sz="1400" b="0" u="none">
                          <a:latin typeface="仿宋_GB2312" panose="02010609030101010101" charset="-122"/>
                          <a:ea typeface="仿宋_GB2312" panose="02010609030101010101" charset="-122"/>
                          <a:cs typeface="仿宋_GB2312" panose="02010609030101010101" charset="-122"/>
                        </a:rPr>
                        <a:t>出生年月</a:t>
                      </a:r>
                      <a:endParaRPr lang="zh-CN" altLang="en-US" sz="14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2">
                  <a:txBody>
                    <a:bodyPr/>
                    <a:p>
                      <a:pPr marL="0" indent="0" algn="ctr">
                        <a:buNone/>
                      </a:pPr>
                      <a:r>
                        <a:rPr lang="zh-CN" altLang="en-US" sz="1400" b="0" u="none">
                          <a:latin typeface="仿宋_GB2312" panose="02010609030101010101" charset="-122"/>
                          <a:ea typeface="仿宋_GB2312" panose="02010609030101010101" charset="-122"/>
                          <a:cs typeface="仿宋_GB2312" panose="02010609030101010101" charset="-122"/>
                        </a:rPr>
                        <a:t>政治面貌</a:t>
                      </a:r>
                      <a:endParaRPr lang="zh-CN" altLang="en-US" sz="14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3">
                  <a:txBody>
                    <a:bodyPr/>
                    <a:p>
                      <a:pPr marL="0" indent="0" algn="ctr">
                        <a:buNone/>
                      </a:pPr>
                      <a:r>
                        <a:rPr lang="zh-CN" altLang="en-US" sz="1400" b="0" u="none">
                          <a:latin typeface="仿宋_GB2312" panose="02010609030101010101" charset="-122"/>
                          <a:ea typeface="仿宋_GB2312" panose="02010609030101010101" charset="-122"/>
                          <a:cs typeface="仿宋_GB2312" panose="02010609030101010101" charset="-122"/>
                        </a:rPr>
                        <a:t>单位、职务或职业</a:t>
                      </a:r>
                      <a:endParaRPr lang="zh-CN" altLang="en-US" sz="14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29273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marL="0" indent="0" algn="ctr">
                        <a:buNone/>
                      </a:pPr>
                      <a:r>
                        <a:rPr lang="en-US" altLang="zh-CN" sz="1400" b="0" u="none">
                          <a:latin typeface="仿宋_GB2312" panose="02010609030101010101" charset="-122"/>
                          <a:ea typeface="仿宋_GB2312" panose="02010609030101010101" charset="-122"/>
                          <a:cs typeface="仿宋_GB2312" panose="02010609030101010101" charset="-122"/>
                        </a:rPr>
                        <a:t> </a:t>
                      </a:r>
                      <a:endParaRPr lang="zh-CN" altLang="en-US" sz="14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marL="0" indent="0" algn="ctr">
                        <a:buNone/>
                      </a:pPr>
                      <a:r>
                        <a:rPr lang="en-US" altLang="zh-CN" sz="1400" b="0" u="none">
                          <a:latin typeface="仿宋_GB2312" panose="02010609030101010101" charset="-122"/>
                          <a:ea typeface="仿宋_GB2312" panose="02010609030101010101" charset="-122"/>
                          <a:cs typeface="仿宋_GB2312" panose="02010609030101010101" charset="-122"/>
                        </a:rPr>
                        <a:t> </a:t>
                      </a:r>
                      <a:endParaRPr lang="zh-CN" altLang="en-US" sz="14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2">
                  <a:txBody>
                    <a:bodyPr/>
                    <a:p>
                      <a:pPr marL="0" indent="0" algn="ctr">
                        <a:buNone/>
                      </a:pPr>
                      <a:r>
                        <a:rPr lang="en-US" altLang="zh-CN" sz="1400" b="0" u="none">
                          <a:latin typeface="仿宋_GB2312" panose="02010609030101010101" charset="-122"/>
                          <a:ea typeface="仿宋_GB2312" panose="02010609030101010101" charset="-122"/>
                          <a:cs typeface="仿宋_GB2312" panose="02010609030101010101" charset="-122"/>
                        </a:rPr>
                        <a:t> </a:t>
                      </a:r>
                      <a:endParaRPr lang="zh-CN" altLang="en-US" sz="14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2">
                  <a:txBody>
                    <a:bodyPr/>
                    <a:p>
                      <a:pPr marL="0" indent="0" algn="ctr">
                        <a:buNone/>
                      </a:pPr>
                      <a:r>
                        <a:rPr lang="en-US" altLang="zh-CN" sz="1400" b="0" u="none">
                          <a:latin typeface="仿宋_GB2312" panose="02010609030101010101" charset="-122"/>
                          <a:ea typeface="仿宋_GB2312" panose="02010609030101010101" charset="-122"/>
                          <a:cs typeface="仿宋_GB2312" panose="02010609030101010101" charset="-122"/>
                        </a:rPr>
                        <a:t> </a:t>
                      </a:r>
                      <a:endParaRPr lang="zh-CN" altLang="en-US" sz="14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3">
                  <a:txBody>
                    <a:bodyPr/>
                    <a:p>
                      <a:pPr marL="0" indent="0" algn="ctr">
                        <a:buNone/>
                      </a:pPr>
                      <a:r>
                        <a:rPr lang="en-US" altLang="zh-CN" sz="1000" b="0" u="none">
                          <a:latin typeface="仿宋_GB2312" panose="02010609030101010101" charset="-122"/>
                          <a:ea typeface="仿宋_GB2312" panose="02010609030101010101" charset="-122"/>
                          <a:cs typeface="仿宋_GB2312" panose="02010609030101010101" charset="-122"/>
                        </a:rPr>
                        <a:t> </a:t>
                      </a:r>
                      <a:endParaRPr lang="zh-CN" altLang="en-US" sz="10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29273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marL="0" indent="0" algn="ctr">
                        <a:buNone/>
                      </a:pPr>
                      <a:r>
                        <a:rPr lang="en-US" altLang="zh-CN" sz="1400" b="0" u="none">
                          <a:latin typeface="仿宋_GB2312" panose="02010609030101010101" charset="-122"/>
                          <a:ea typeface="仿宋_GB2312" panose="02010609030101010101" charset="-122"/>
                          <a:cs typeface="仿宋_GB2312" panose="02010609030101010101" charset="-122"/>
                        </a:rPr>
                        <a:t> </a:t>
                      </a:r>
                      <a:endParaRPr lang="zh-CN" altLang="en-US" sz="14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marL="0" indent="0" algn="ctr">
                        <a:buNone/>
                      </a:pPr>
                      <a:r>
                        <a:rPr lang="en-US" altLang="zh-CN" sz="1400" b="0" u="none">
                          <a:latin typeface="仿宋_GB2312" panose="02010609030101010101" charset="-122"/>
                          <a:ea typeface="仿宋_GB2312" panose="02010609030101010101" charset="-122"/>
                          <a:cs typeface="仿宋_GB2312" panose="02010609030101010101" charset="-122"/>
                        </a:rPr>
                        <a:t> </a:t>
                      </a:r>
                      <a:endParaRPr lang="zh-CN" altLang="en-US" sz="14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2">
                  <a:txBody>
                    <a:bodyPr/>
                    <a:p>
                      <a:pPr marL="0" indent="0" algn="ctr">
                        <a:buNone/>
                      </a:pPr>
                      <a:r>
                        <a:rPr lang="en-US" altLang="zh-CN" sz="1400" b="0" u="none">
                          <a:latin typeface="仿宋_GB2312" panose="02010609030101010101" charset="-122"/>
                          <a:ea typeface="仿宋_GB2312" panose="02010609030101010101" charset="-122"/>
                          <a:cs typeface="仿宋_GB2312" panose="02010609030101010101" charset="-122"/>
                        </a:rPr>
                        <a:t> </a:t>
                      </a:r>
                      <a:endParaRPr lang="zh-CN" altLang="en-US" sz="14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2">
                  <a:txBody>
                    <a:bodyPr/>
                    <a:p>
                      <a:pPr marL="0" indent="0" algn="ctr">
                        <a:buNone/>
                      </a:pPr>
                      <a:r>
                        <a:rPr lang="en-US" altLang="zh-CN" sz="1400" b="0" u="none">
                          <a:latin typeface="仿宋_GB2312" panose="02010609030101010101" charset="-122"/>
                          <a:ea typeface="仿宋_GB2312" panose="02010609030101010101" charset="-122"/>
                          <a:cs typeface="仿宋_GB2312" panose="02010609030101010101" charset="-122"/>
                        </a:rPr>
                        <a:t> </a:t>
                      </a:r>
                      <a:endParaRPr lang="zh-CN" altLang="en-US" sz="14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3">
                  <a:txBody>
                    <a:bodyPr/>
                    <a:p>
                      <a:pPr marL="0" indent="0" algn="ctr">
                        <a:buNone/>
                      </a:pPr>
                      <a:r>
                        <a:rPr lang="en-US" altLang="zh-CN" sz="1000" b="0" u="none">
                          <a:latin typeface="仿宋_GB2312" panose="02010609030101010101" charset="-122"/>
                          <a:ea typeface="仿宋_GB2312" panose="02010609030101010101" charset="-122"/>
                          <a:cs typeface="仿宋_GB2312" panose="02010609030101010101" charset="-122"/>
                        </a:rPr>
                        <a:t> </a:t>
                      </a:r>
                      <a:endParaRPr lang="zh-CN" altLang="en-US" sz="10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29273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marL="0" indent="0" algn="ctr">
                        <a:buNone/>
                      </a:pPr>
                      <a:r>
                        <a:rPr lang="en-US" altLang="zh-CN" sz="1400" b="0" u="none">
                          <a:latin typeface="仿宋_GB2312" panose="02010609030101010101" charset="-122"/>
                          <a:ea typeface="仿宋_GB2312" panose="02010609030101010101" charset="-122"/>
                          <a:cs typeface="仿宋_GB2312" panose="02010609030101010101" charset="-122"/>
                        </a:rPr>
                        <a:t> </a:t>
                      </a:r>
                      <a:endParaRPr lang="zh-CN" altLang="en-US" sz="14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marL="0" indent="0" algn="ctr">
                        <a:buNone/>
                      </a:pPr>
                      <a:r>
                        <a:rPr lang="en-US" altLang="zh-CN" sz="1400" b="0" u="none">
                          <a:latin typeface="仿宋_GB2312" panose="02010609030101010101" charset="-122"/>
                          <a:ea typeface="仿宋_GB2312" panose="02010609030101010101" charset="-122"/>
                          <a:cs typeface="仿宋_GB2312" panose="02010609030101010101" charset="-122"/>
                        </a:rPr>
                        <a:t> </a:t>
                      </a:r>
                      <a:endParaRPr lang="zh-CN" altLang="en-US" sz="14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2">
                  <a:txBody>
                    <a:bodyPr/>
                    <a:p>
                      <a:pPr marL="0" indent="0" algn="ctr">
                        <a:buNone/>
                      </a:pPr>
                      <a:r>
                        <a:rPr lang="en-US" altLang="zh-CN" sz="1400" b="0" u="none">
                          <a:latin typeface="仿宋_GB2312" panose="02010609030101010101" charset="-122"/>
                          <a:ea typeface="仿宋_GB2312" panose="02010609030101010101" charset="-122"/>
                          <a:cs typeface="仿宋_GB2312" panose="02010609030101010101" charset="-122"/>
                        </a:rPr>
                        <a:t> </a:t>
                      </a:r>
                      <a:endParaRPr lang="zh-CN" altLang="en-US" sz="14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2">
                  <a:txBody>
                    <a:bodyPr/>
                    <a:p>
                      <a:pPr marL="0" indent="0" algn="ctr">
                        <a:buNone/>
                      </a:pPr>
                      <a:r>
                        <a:rPr lang="en-US" altLang="zh-CN" sz="1400" b="0" u="none">
                          <a:latin typeface="仿宋_GB2312" panose="02010609030101010101" charset="-122"/>
                          <a:ea typeface="仿宋_GB2312" panose="02010609030101010101" charset="-122"/>
                          <a:cs typeface="仿宋_GB2312" panose="02010609030101010101" charset="-122"/>
                        </a:rPr>
                        <a:t> </a:t>
                      </a:r>
                      <a:endParaRPr lang="zh-CN" altLang="en-US" sz="14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3">
                  <a:txBody>
                    <a:bodyPr/>
                    <a:p>
                      <a:pPr marL="0" indent="0" algn="ctr">
                        <a:buNone/>
                      </a:pPr>
                      <a:r>
                        <a:rPr lang="en-US" altLang="zh-CN" sz="1000" b="0" u="none">
                          <a:latin typeface="仿宋_GB2312" panose="02010609030101010101" charset="-122"/>
                          <a:ea typeface="仿宋_GB2312" panose="02010609030101010101" charset="-122"/>
                          <a:cs typeface="仿宋_GB2312" panose="02010609030101010101" charset="-122"/>
                        </a:rPr>
                        <a:t> </a:t>
                      </a:r>
                      <a:endParaRPr lang="zh-CN" altLang="en-US" sz="10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2921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marL="0" indent="0" algn="ctr">
                        <a:buNone/>
                      </a:pPr>
                      <a:r>
                        <a:rPr lang="en-US" altLang="zh-CN" sz="1400" b="0" u="none">
                          <a:latin typeface="仿宋_GB2312" panose="02010609030101010101" charset="-122"/>
                          <a:ea typeface="仿宋_GB2312" panose="02010609030101010101" charset="-122"/>
                          <a:cs typeface="仿宋_GB2312" panose="02010609030101010101" charset="-122"/>
                        </a:rPr>
                        <a:t> </a:t>
                      </a:r>
                      <a:endParaRPr lang="zh-CN" altLang="en-US" sz="14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marL="0" indent="0" algn="ctr">
                        <a:buNone/>
                      </a:pPr>
                      <a:r>
                        <a:rPr lang="en-US" altLang="zh-CN" sz="1400" b="0" u="none">
                          <a:latin typeface="仿宋_GB2312" panose="02010609030101010101" charset="-122"/>
                          <a:ea typeface="仿宋_GB2312" panose="02010609030101010101" charset="-122"/>
                          <a:cs typeface="仿宋_GB2312" panose="02010609030101010101" charset="-122"/>
                        </a:rPr>
                        <a:t> </a:t>
                      </a:r>
                      <a:endParaRPr lang="zh-CN" altLang="en-US" sz="14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2">
                  <a:txBody>
                    <a:bodyPr/>
                    <a:p>
                      <a:pPr marL="0" indent="0" algn="ctr">
                        <a:buNone/>
                      </a:pPr>
                      <a:r>
                        <a:rPr lang="en-US" altLang="zh-CN" sz="1400" b="0" u="none">
                          <a:latin typeface="仿宋_GB2312" panose="02010609030101010101" charset="-122"/>
                          <a:ea typeface="仿宋_GB2312" panose="02010609030101010101" charset="-122"/>
                          <a:cs typeface="仿宋_GB2312" panose="02010609030101010101" charset="-122"/>
                        </a:rPr>
                        <a:t> </a:t>
                      </a:r>
                      <a:endParaRPr lang="zh-CN" altLang="en-US" sz="14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2">
                  <a:txBody>
                    <a:bodyPr/>
                    <a:p>
                      <a:pPr marL="0" indent="0" algn="ctr">
                        <a:buNone/>
                      </a:pPr>
                      <a:r>
                        <a:rPr lang="en-US" altLang="zh-CN" sz="1400" b="0" u="none">
                          <a:latin typeface="仿宋_GB2312" panose="02010609030101010101" charset="-122"/>
                          <a:ea typeface="仿宋_GB2312" panose="02010609030101010101" charset="-122"/>
                          <a:cs typeface="仿宋_GB2312" panose="02010609030101010101" charset="-122"/>
                        </a:rPr>
                        <a:t> </a:t>
                      </a:r>
                      <a:endParaRPr lang="zh-CN" altLang="en-US" sz="14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3">
                  <a:txBody>
                    <a:bodyPr/>
                    <a:p>
                      <a:pPr marL="0" indent="0" algn="ctr">
                        <a:buNone/>
                      </a:pPr>
                      <a:r>
                        <a:rPr lang="en-US" altLang="zh-CN" sz="1000" b="0" u="none">
                          <a:latin typeface="仿宋_GB2312" panose="02010609030101010101" charset="-122"/>
                          <a:ea typeface="仿宋_GB2312" panose="02010609030101010101" charset="-122"/>
                          <a:cs typeface="仿宋_GB2312" panose="02010609030101010101" charset="-122"/>
                        </a:rPr>
                        <a:t> </a:t>
                      </a:r>
                      <a:endParaRPr lang="zh-CN" altLang="en-US" sz="10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29273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marL="0" indent="0" algn="ctr">
                        <a:buNone/>
                      </a:pPr>
                      <a:r>
                        <a:rPr lang="en-US" altLang="zh-CN" sz="1400" b="0" u="none">
                          <a:latin typeface="仿宋_GB2312" panose="02010609030101010101" charset="-122"/>
                          <a:ea typeface="仿宋_GB2312" panose="02010609030101010101" charset="-122"/>
                          <a:cs typeface="仿宋_GB2312" panose="02010609030101010101" charset="-122"/>
                        </a:rPr>
                        <a:t> </a:t>
                      </a:r>
                      <a:endParaRPr lang="zh-CN" altLang="en-US" sz="14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marL="0" indent="0" algn="ctr">
                        <a:buNone/>
                      </a:pPr>
                      <a:r>
                        <a:rPr lang="en-US" altLang="zh-CN" sz="1400" b="0" u="none">
                          <a:latin typeface="仿宋_GB2312" panose="02010609030101010101" charset="-122"/>
                          <a:ea typeface="仿宋_GB2312" panose="02010609030101010101" charset="-122"/>
                          <a:cs typeface="仿宋_GB2312" panose="02010609030101010101" charset="-122"/>
                        </a:rPr>
                        <a:t> </a:t>
                      </a:r>
                      <a:endParaRPr lang="zh-CN" altLang="en-US" sz="14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2">
                  <a:txBody>
                    <a:bodyPr/>
                    <a:p>
                      <a:pPr marL="0" indent="0" algn="ctr">
                        <a:buNone/>
                      </a:pPr>
                      <a:r>
                        <a:rPr lang="en-US" altLang="zh-CN" sz="1400" b="0" u="none">
                          <a:latin typeface="仿宋_GB2312" panose="02010609030101010101" charset="-122"/>
                          <a:ea typeface="仿宋_GB2312" panose="02010609030101010101" charset="-122"/>
                          <a:cs typeface="仿宋_GB2312" panose="02010609030101010101" charset="-122"/>
                        </a:rPr>
                        <a:t> </a:t>
                      </a:r>
                      <a:endParaRPr lang="zh-CN" altLang="en-US" sz="14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2">
                  <a:txBody>
                    <a:bodyPr/>
                    <a:p>
                      <a:pPr marL="0" indent="0" algn="ctr">
                        <a:buNone/>
                      </a:pPr>
                      <a:r>
                        <a:rPr lang="en-US" altLang="zh-CN" sz="1400" b="0" u="none">
                          <a:latin typeface="仿宋_GB2312" panose="02010609030101010101" charset="-122"/>
                          <a:ea typeface="仿宋_GB2312" panose="02010609030101010101" charset="-122"/>
                          <a:cs typeface="仿宋_GB2312" panose="02010609030101010101" charset="-122"/>
                        </a:rPr>
                        <a:t> </a:t>
                      </a:r>
                      <a:endParaRPr lang="zh-CN" altLang="en-US" sz="14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3">
                  <a:txBody>
                    <a:bodyPr/>
                    <a:p>
                      <a:pPr marL="0" indent="0" algn="ctr">
                        <a:buNone/>
                      </a:pPr>
                      <a:r>
                        <a:rPr lang="en-US" altLang="zh-CN" sz="1000" b="0" u="none">
                          <a:latin typeface="仿宋_GB2312" panose="02010609030101010101" charset="-122"/>
                          <a:ea typeface="仿宋_GB2312" panose="02010609030101010101" charset="-122"/>
                          <a:cs typeface="仿宋_GB2312" panose="02010609030101010101" charset="-122"/>
                        </a:rPr>
                        <a:t> </a:t>
                      </a:r>
                      <a:endParaRPr lang="zh-CN" altLang="en-US" sz="10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292100">
                <a:tc rowSpan="6" gridSpan="2">
                  <a:txBody>
                    <a:bodyPr/>
                    <a:p>
                      <a:pPr marL="0" indent="0" algn="ctr">
                        <a:buNone/>
                      </a:pPr>
                      <a:r>
                        <a:rPr lang="zh-CN" altLang="en-US" sz="1400" b="0" u="none">
                          <a:latin typeface="仿宋_GB2312" panose="02010609030101010101" charset="-122"/>
                          <a:ea typeface="仿宋_GB2312" panose="02010609030101010101" charset="-122"/>
                          <a:cs typeface="仿宋_GB2312" panose="02010609030101010101" charset="-122"/>
                        </a:rPr>
                        <a:t>主要社会关系情况</a:t>
                      </a:r>
                      <a:endParaRPr lang="zh-CN" altLang="en-US" sz="14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6"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tcPr>
                </a:tc>
                <a:tc>
                  <a:txBody>
                    <a:bodyPr/>
                    <a:p>
                      <a:pPr marL="0" indent="0" algn="ctr">
                        <a:buNone/>
                      </a:pPr>
                      <a:r>
                        <a:rPr lang="en-US" altLang="zh-CN" sz="1400" b="0" u="none">
                          <a:latin typeface="仿宋_GB2312" panose="02010609030101010101" charset="-122"/>
                          <a:ea typeface="仿宋_GB2312" panose="02010609030101010101" charset="-122"/>
                          <a:cs typeface="仿宋_GB2312" panose="02010609030101010101" charset="-122"/>
                        </a:rPr>
                        <a:t> </a:t>
                      </a:r>
                      <a:endParaRPr lang="zh-CN" altLang="en-US" sz="14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marL="0" indent="0" algn="ctr">
                        <a:buNone/>
                      </a:pPr>
                      <a:r>
                        <a:rPr lang="en-US" altLang="zh-CN" sz="1400" b="0" u="none">
                          <a:latin typeface="仿宋_GB2312" panose="02010609030101010101" charset="-122"/>
                          <a:ea typeface="仿宋_GB2312" panose="02010609030101010101" charset="-122"/>
                          <a:cs typeface="仿宋_GB2312" panose="02010609030101010101" charset="-122"/>
                        </a:rPr>
                        <a:t> </a:t>
                      </a:r>
                      <a:endParaRPr lang="zh-CN" altLang="en-US" sz="14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2">
                  <a:txBody>
                    <a:bodyPr/>
                    <a:p>
                      <a:pPr marL="0" indent="0" algn="ctr">
                        <a:buNone/>
                      </a:pPr>
                      <a:r>
                        <a:rPr lang="en-US" altLang="zh-CN" sz="1400" b="0" u="none">
                          <a:latin typeface="仿宋_GB2312" panose="02010609030101010101" charset="-122"/>
                          <a:ea typeface="仿宋_GB2312" panose="02010609030101010101" charset="-122"/>
                          <a:cs typeface="仿宋_GB2312" panose="02010609030101010101" charset="-122"/>
                        </a:rPr>
                        <a:t> </a:t>
                      </a:r>
                      <a:endParaRPr lang="zh-CN" altLang="en-US" sz="14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2">
                  <a:txBody>
                    <a:bodyPr/>
                    <a:p>
                      <a:pPr marL="0" indent="0" algn="ctr">
                        <a:buNone/>
                      </a:pPr>
                      <a:r>
                        <a:rPr lang="en-US" altLang="zh-CN" sz="1400" b="0" u="none">
                          <a:latin typeface="仿宋_GB2312" panose="02010609030101010101" charset="-122"/>
                          <a:ea typeface="仿宋_GB2312" panose="02010609030101010101" charset="-122"/>
                          <a:cs typeface="仿宋_GB2312" panose="02010609030101010101" charset="-122"/>
                        </a:rPr>
                        <a:t> </a:t>
                      </a:r>
                      <a:endParaRPr lang="zh-CN" altLang="en-US" sz="14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3">
                  <a:txBody>
                    <a:bodyPr/>
                    <a:p>
                      <a:pPr marL="0" indent="0" algn="ctr">
                        <a:buNone/>
                      </a:pPr>
                      <a:r>
                        <a:rPr lang="en-US" altLang="zh-CN" sz="1000" b="0" u="none">
                          <a:latin typeface="仿宋_GB2312" panose="02010609030101010101" charset="-122"/>
                          <a:ea typeface="仿宋_GB2312" panose="02010609030101010101" charset="-122"/>
                          <a:cs typeface="仿宋_GB2312" panose="02010609030101010101" charset="-122"/>
                        </a:rPr>
                        <a:t> </a:t>
                      </a:r>
                      <a:endParaRPr lang="zh-CN" altLang="en-US" sz="10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209550">
                <a:tc vMerge="1" gridSpan="2">
                  <a:tcPr>
                    <a:lnL w="12700" cap="flat" cmpd="sng">
                      <a:solidFill>
                        <a:srgbClr val="080000"/>
                      </a:solidFill>
                      <a:prstDash val="solid"/>
                      <a:headEnd type="none" w="med" len="med"/>
                      <a:tailEnd type="none" w="med" len="med"/>
                    </a:lnL>
                  </a:tcPr>
                </a:tc>
                <a:tc vMerge="1" hMerge="1">
                  <a:tcPr>
                    <a:lnR w="12700" cap="flat" cmpd="sng">
                      <a:solidFill>
                        <a:srgbClr val="080000"/>
                      </a:solidFill>
                      <a:prstDash val="solid"/>
                      <a:headEnd type="none" w="med" len="med"/>
                      <a:tailEnd type="none" w="med" len="med"/>
                    </a:lnR>
                  </a:tcPr>
                </a:tc>
                <a:tc>
                  <a:txBody>
                    <a:bodyPr/>
                    <a:p>
                      <a:pPr marL="0" indent="0" algn="ctr">
                        <a:buNone/>
                      </a:pPr>
                      <a:r>
                        <a:rPr lang="en-US" altLang="zh-CN" sz="1000" b="0" u="none">
                          <a:latin typeface="仿宋_GB2312" panose="02010609030101010101" charset="-122"/>
                          <a:ea typeface="仿宋_GB2312" panose="02010609030101010101" charset="-122"/>
                          <a:cs typeface="仿宋_GB2312" panose="02010609030101010101" charset="-122"/>
                        </a:rPr>
                        <a:t> </a:t>
                      </a:r>
                      <a:endParaRPr lang="zh-CN" altLang="en-US" sz="10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marL="0" indent="0" algn="ctr">
                        <a:buNone/>
                      </a:pPr>
                      <a:r>
                        <a:rPr lang="en-US" altLang="zh-CN" sz="1000" b="0" u="none">
                          <a:latin typeface="仿宋_GB2312" panose="02010609030101010101" charset="-122"/>
                          <a:ea typeface="仿宋_GB2312" panose="02010609030101010101" charset="-122"/>
                          <a:cs typeface="仿宋_GB2312" panose="02010609030101010101" charset="-122"/>
                        </a:rPr>
                        <a:t> </a:t>
                      </a:r>
                      <a:endParaRPr lang="zh-CN" altLang="en-US" sz="10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2">
                  <a:txBody>
                    <a:bodyPr/>
                    <a:p>
                      <a:pPr marL="0" indent="0" algn="ctr">
                        <a:buNone/>
                      </a:pPr>
                      <a:r>
                        <a:rPr lang="en-US" altLang="zh-CN" sz="1000" b="0" u="none">
                          <a:latin typeface="仿宋_GB2312" panose="02010609030101010101" charset="-122"/>
                          <a:ea typeface="仿宋_GB2312" panose="02010609030101010101" charset="-122"/>
                          <a:cs typeface="仿宋_GB2312" panose="02010609030101010101" charset="-122"/>
                        </a:rPr>
                        <a:t> </a:t>
                      </a:r>
                      <a:endParaRPr lang="zh-CN" altLang="en-US" sz="10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2">
                  <a:txBody>
                    <a:bodyPr/>
                    <a:p>
                      <a:pPr marL="0" indent="0" algn="ctr">
                        <a:buNone/>
                      </a:pPr>
                      <a:r>
                        <a:rPr lang="en-US" altLang="zh-CN" sz="1000" b="0" u="none">
                          <a:latin typeface="仿宋_GB2312" panose="02010609030101010101" charset="-122"/>
                          <a:ea typeface="仿宋_GB2312" panose="02010609030101010101" charset="-122"/>
                          <a:cs typeface="仿宋_GB2312" panose="02010609030101010101" charset="-122"/>
                        </a:rPr>
                        <a:t> </a:t>
                      </a:r>
                      <a:endParaRPr lang="zh-CN" altLang="en-US" sz="10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3">
                  <a:txBody>
                    <a:bodyPr/>
                    <a:p>
                      <a:pPr marL="0" indent="0" algn="ctr">
                        <a:buNone/>
                      </a:pPr>
                      <a:r>
                        <a:rPr lang="en-US" altLang="zh-CN" sz="1000" b="0" u="none">
                          <a:latin typeface="仿宋_GB2312" panose="02010609030101010101" charset="-122"/>
                          <a:ea typeface="仿宋_GB2312" panose="02010609030101010101" charset="-122"/>
                          <a:cs typeface="仿宋_GB2312" panose="02010609030101010101" charset="-122"/>
                        </a:rPr>
                        <a:t> </a:t>
                      </a:r>
                      <a:endParaRPr lang="zh-CN" altLang="en-US" sz="10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208915">
                <a:tc vMerge="1" gridSpan="2">
                  <a:tcPr>
                    <a:lnL w="12700" cap="flat" cmpd="sng">
                      <a:solidFill>
                        <a:srgbClr val="080000"/>
                      </a:solidFill>
                      <a:prstDash val="solid"/>
                      <a:headEnd type="none" w="med" len="med"/>
                      <a:tailEnd type="none" w="med" len="med"/>
                    </a:lnL>
                  </a:tcPr>
                </a:tc>
                <a:tc vMerge="1" hMerge="1">
                  <a:tcPr>
                    <a:lnR w="12700" cap="flat" cmpd="sng">
                      <a:solidFill>
                        <a:srgbClr val="080000"/>
                      </a:solidFill>
                      <a:prstDash val="solid"/>
                      <a:headEnd type="none" w="med" len="med"/>
                      <a:tailEnd type="none" w="med" len="med"/>
                    </a:lnR>
                  </a:tcPr>
                </a:tc>
                <a:tc>
                  <a:txBody>
                    <a:bodyPr/>
                    <a:p>
                      <a:pPr marL="0" indent="0" algn="ctr">
                        <a:buNone/>
                      </a:pPr>
                      <a:r>
                        <a:rPr lang="en-US" altLang="zh-CN" sz="1000" b="0" u="none">
                          <a:latin typeface="仿宋_GB2312" panose="02010609030101010101" charset="-122"/>
                          <a:ea typeface="仿宋_GB2312" panose="02010609030101010101" charset="-122"/>
                          <a:cs typeface="仿宋_GB2312" panose="02010609030101010101" charset="-122"/>
                        </a:rPr>
                        <a:t> </a:t>
                      </a:r>
                      <a:endParaRPr lang="zh-CN" altLang="en-US" sz="10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marL="0" indent="0" algn="ctr">
                        <a:buNone/>
                      </a:pPr>
                      <a:r>
                        <a:rPr lang="en-US" altLang="zh-CN" sz="1000" b="0" u="none">
                          <a:latin typeface="仿宋_GB2312" panose="02010609030101010101" charset="-122"/>
                          <a:ea typeface="仿宋_GB2312" panose="02010609030101010101" charset="-122"/>
                          <a:cs typeface="仿宋_GB2312" panose="02010609030101010101" charset="-122"/>
                        </a:rPr>
                        <a:t> </a:t>
                      </a:r>
                      <a:endParaRPr lang="zh-CN" altLang="en-US" sz="10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2">
                  <a:txBody>
                    <a:bodyPr/>
                    <a:p>
                      <a:pPr marL="0" indent="0" algn="ctr">
                        <a:buNone/>
                      </a:pPr>
                      <a:r>
                        <a:rPr lang="en-US" altLang="zh-CN" sz="1000" b="0" u="none">
                          <a:latin typeface="仿宋_GB2312" panose="02010609030101010101" charset="-122"/>
                          <a:ea typeface="仿宋_GB2312" panose="02010609030101010101" charset="-122"/>
                          <a:cs typeface="仿宋_GB2312" panose="02010609030101010101" charset="-122"/>
                        </a:rPr>
                        <a:t> </a:t>
                      </a:r>
                      <a:endParaRPr lang="zh-CN" altLang="en-US" sz="10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2">
                  <a:txBody>
                    <a:bodyPr/>
                    <a:p>
                      <a:pPr marL="0" indent="0" algn="ctr">
                        <a:buNone/>
                      </a:pPr>
                      <a:r>
                        <a:rPr lang="en-US" altLang="zh-CN" sz="1000" b="0" u="none">
                          <a:latin typeface="仿宋_GB2312" panose="02010609030101010101" charset="-122"/>
                          <a:ea typeface="仿宋_GB2312" panose="02010609030101010101" charset="-122"/>
                          <a:cs typeface="仿宋_GB2312" panose="02010609030101010101" charset="-122"/>
                        </a:rPr>
                        <a:t> </a:t>
                      </a:r>
                      <a:endParaRPr lang="zh-CN" altLang="en-US" sz="10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3">
                  <a:txBody>
                    <a:bodyPr/>
                    <a:p>
                      <a:pPr marL="0" indent="0" algn="ctr">
                        <a:buNone/>
                      </a:pPr>
                      <a:r>
                        <a:rPr lang="en-US" altLang="zh-CN" sz="1000" b="0" u="none">
                          <a:latin typeface="仿宋_GB2312" panose="02010609030101010101" charset="-122"/>
                          <a:ea typeface="仿宋_GB2312" panose="02010609030101010101" charset="-122"/>
                          <a:cs typeface="仿宋_GB2312" panose="02010609030101010101" charset="-122"/>
                        </a:rPr>
                        <a:t> </a:t>
                      </a:r>
                      <a:endParaRPr lang="zh-CN" altLang="en-US" sz="10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208915">
                <a:tc vMerge="1" gridSpan="2">
                  <a:tcPr>
                    <a:lnL w="12700" cap="flat" cmpd="sng">
                      <a:solidFill>
                        <a:srgbClr val="080000"/>
                      </a:solidFill>
                      <a:prstDash val="solid"/>
                      <a:headEnd type="none" w="med" len="med"/>
                      <a:tailEnd type="none" w="med" len="med"/>
                    </a:lnL>
                  </a:tcPr>
                </a:tc>
                <a:tc vMerge="1" hMerge="1">
                  <a:tcPr>
                    <a:lnR w="12700" cap="flat" cmpd="sng">
                      <a:solidFill>
                        <a:srgbClr val="080000"/>
                      </a:solidFill>
                      <a:prstDash val="solid"/>
                      <a:headEnd type="none" w="med" len="med"/>
                      <a:tailEnd type="none" w="med" len="med"/>
                    </a:lnR>
                  </a:tcPr>
                </a:tc>
                <a:tc>
                  <a:txBody>
                    <a:bodyPr/>
                    <a:p>
                      <a:pPr marL="0" indent="0" algn="ctr">
                        <a:buNone/>
                      </a:pPr>
                      <a:r>
                        <a:rPr lang="en-US" altLang="zh-CN" sz="1000" b="0" u="none">
                          <a:latin typeface="仿宋_GB2312" panose="02010609030101010101" charset="-122"/>
                          <a:ea typeface="仿宋_GB2312" panose="02010609030101010101" charset="-122"/>
                          <a:cs typeface="仿宋_GB2312" panose="02010609030101010101" charset="-122"/>
                        </a:rPr>
                        <a:t> </a:t>
                      </a:r>
                      <a:endParaRPr lang="zh-CN" altLang="en-US" sz="10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marL="0" indent="0" algn="ctr">
                        <a:buNone/>
                      </a:pPr>
                      <a:r>
                        <a:rPr lang="en-US" altLang="zh-CN" sz="1000" b="0" u="none">
                          <a:latin typeface="仿宋_GB2312" panose="02010609030101010101" charset="-122"/>
                          <a:ea typeface="仿宋_GB2312" panose="02010609030101010101" charset="-122"/>
                          <a:cs typeface="仿宋_GB2312" panose="02010609030101010101" charset="-122"/>
                        </a:rPr>
                        <a:t> </a:t>
                      </a:r>
                      <a:endParaRPr lang="zh-CN" altLang="en-US" sz="10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2">
                  <a:txBody>
                    <a:bodyPr/>
                    <a:p>
                      <a:pPr marL="0" indent="0" algn="ctr">
                        <a:buNone/>
                      </a:pPr>
                      <a:r>
                        <a:rPr lang="en-US" altLang="zh-CN" sz="1000" b="0" u="none">
                          <a:latin typeface="仿宋_GB2312" panose="02010609030101010101" charset="-122"/>
                          <a:ea typeface="仿宋_GB2312" panose="02010609030101010101" charset="-122"/>
                          <a:cs typeface="仿宋_GB2312" panose="02010609030101010101" charset="-122"/>
                        </a:rPr>
                        <a:t> </a:t>
                      </a:r>
                      <a:endParaRPr lang="zh-CN" altLang="en-US" sz="10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2">
                  <a:txBody>
                    <a:bodyPr/>
                    <a:p>
                      <a:pPr marL="0" indent="0" algn="ctr">
                        <a:buNone/>
                      </a:pPr>
                      <a:r>
                        <a:rPr lang="en-US" altLang="zh-CN" sz="1000" b="0" u="none">
                          <a:latin typeface="仿宋_GB2312" panose="02010609030101010101" charset="-122"/>
                          <a:ea typeface="仿宋_GB2312" panose="02010609030101010101" charset="-122"/>
                          <a:cs typeface="仿宋_GB2312" panose="02010609030101010101" charset="-122"/>
                        </a:rPr>
                        <a:t> </a:t>
                      </a:r>
                      <a:endParaRPr lang="zh-CN" altLang="en-US" sz="10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3">
                  <a:txBody>
                    <a:bodyPr/>
                    <a:p>
                      <a:pPr marL="0" indent="0" algn="ctr">
                        <a:buNone/>
                      </a:pPr>
                      <a:r>
                        <a:rPr lang="en-US" altLang="zh-CN" sz="1000" b="0" u="none">
                          <a:latin typeface="仿宋_GB2312" panose="02010609030101010101" charset="-122"/>
                          <a:ea typeface="仿宋_GB2312" panose="02010609030101010101" charset="-122"/>
                          <a:cs typeface="仿宋_GB2312" panose="02010609030101010101" charset="-122"/>
                        </a:rPr>
                        <a:t> </a:t>
                      </a:r>
                      <a:endParaRPr lang="zh-CN" altLang="en-US" sz="10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208915">
                <a:tc vMerge="1" gridSpan="2">
                  <a:tcPr>
                    <a:lnL w="12700" cap="flat" cmpd="sng">
                      <a:solidFill>
                        <a:srgbClr val="080000"/>
                      </a:solidFill>
                      <a:prstDash val="solid"/>
                      <a:headEnd type="none" w="med" len="med"/>
                      <a:tailEnd type="none" w="med" len="med"/>
                    </a:lnL>
                  </a:tcPr>
                </a:tc>
                <a:tc vMerge="1" hMerge="1">
                  <a:tcPr>
                    <a:lnR w="12700" cap="flat" cmpd="sng">
                      <a:solidFill>
                        <a:srgbClr val="080000"/>
                      </a:solidFill>
                      <a:prstDash val="solid"/>
                      <a:headEnd type="none" w="med" len="med"/>
                      <a:tailEnd type="none" w="med" len="med"/>
                    </a:lnR>
                  </a:tcPr>
                </a:tc>
                <a:tc>
                  <a:txBody>
                    <a:bodyPr/>
                    <a:p>
                      <a:pPr marL="0" indent="0" algn="ctr">
                        <a:buNone/>
                      </a:pPr>
                      <a:r>
                        <a:rPr lang="en-US" altLang="zh-CN" sz="1000" b="0" u="none">
                          <a:latin typeface="仿宋_GB2312" panose="02010609030101010101" charset="-122"/>
                          <a:ea typeface="仿宋_GB2312" panose="02010609030101010101" charset="-122"/>
                          <a:cs typeface="仿宋_GB2312" panose="02010609030101010101" charset="-122"/>
                        </a:rPr>
                        <a:t> </a:t>
                      </a:r>
                      <a:endParaRPr lang="zh-CN" altLang="en-US" sz="10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marL="0" indent="0" algn="ctr">
                        <a:buNone/>
                      </a:pPr>
                      <a:r>
                        <a:rPr lang="en-US" altLang="zh-CN" sz="1000" b="0" u="none">
                          <a:latin typeface="仿宋_GB2312" panose="02010609030101010101" charset="-122"/>
                          <a:ea typeface="仿宋_GB2312" panose="02010609030101010101" charset="-122"/>
                          <a:cs typeface="仿宋_GB2312" panose="02010609030101010101" charset="-122"/>
                        </a:rPr>
                        <a:t> </a:t>
                      </a:r>
                      <a:endParaRPr lang="zh-CN" altLang="en-US" sz="10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2">
                  <a:txBody>
                    <a:bodyPr/>
                    <a:p>
                      <a:pPr marL="0" indent="0" algn="ctr">
                        <a:buNone/>
                      </a:pPr>
                      <a:r>
                        <a:rPr lang="en-US" altLang="zh-CN" sz="1000" b="0" u="none">
                          <a:latin typeface="仿宋_GB2312" panose="02010609030101010101" charset="-122"/>
                          <a:ea typeface="仿宋_GB2312" panose="02010609030101010101" charset="-122"/>
                          <a:cs typeface="仿宋_GB2312" panose="02010609030101010101" charset="-122"/>
                        </a:rPr>
                        <a:t> </a:t>
                      </a:r>
                      <a:endParaRPr lang="zh-CN" altLang="en-US" sz="10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2">
                  <a:txBody>
                    <a:bodyPr/>
                    <a:p>
                      <a:pPr marL="0" indent="0" algn="ctr">
                        <a:buNone/>
                      </a:pPr>
                      <a:r>
                        <a:rPr lang="en-US" altLang="zh-CN" sz="1000" b="0" u="none">
                          <a:latin typeface="仿宋_GB2312" panose="02010609030101010101" charset="-122"/>
                          <a:ea typeface="仿宋_GB2312" panose="02010609030101010101" charset="-122"/>
                          <a:cs typeface="仿宋_GB2312" panose="02010609030101010101" charset="-122"/>
                        </a:rPr>
                        <a:t> </a:t>
                      </a:r>
                      <a:endParaRPr lang="zh-CN" altLang="en-US" sz="10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3">
                  <a:txBody>
                    <a:bodyPr/>
                    <a:p>
                      <a:pPr marL="0" indent="0" algn="ctr">
                        <a:buNone/>
                      </a:pPr>
                      <a:r>
                        <a:rPr lang="en-US" altLang="zh-CN" sz="1000" b="0" u="none">
                          <a:latin typeface="仿宋_GB2312" panose="02010609030101010101" charset="-122"/>
                          <a:ea typeface="仿宋_GB2312" panose="02010609030101010101" charset="-122"/>
                          <a:cs typeface="仿宋_GB2312" panose="02010609030101010101" charset="-122"/>
                        </a:rPr>
                        <a:t> </a:t>
                      </a:r>
                      <a:endParaRPr lang="zh-CN" altLang="en-US" sz="10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208915">
                <a:tc vMerge="1" gridSpan="2">
                  <a:tcPr>
                    <a:lnL w="12700" cap="flat" cmpd="sng">
                      <a:solidFill>
                        <a:srgbClr val="080000"/>
                      </a:solidFill>
                      <a:prstDash val="solid"/>
                      <a:headEnd type="none" w="med" len="med"/>
                      <a:tailEnd type="none" w="med" len="med"/>
                    </a:lnL>
                    <a:lnB w="12700" cap="flat" cmpd="sng">
                      <a:solidFill>
                        <a:srgbClr val="080000"/>
                      </a:solidFill>
                      <a:prstDash val="solid"/>
                      <a:headEnd type="none" w="med" len="med"/>
                      <a:tailEnd type="none" w="med" len="med"/>
                    </a:lnB>
                  </a:tcPr>
                </a:tc>
                <a:tc vMerge="1" hMerge="1">
                  <a:tcPr>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marL="0" indent="0" algn="ctr">
                        <a:buNone/>
                      </a:pPr>
                      <a:r>
                        <a:rPr lang="en-US" altLang="zh-CN" sz="1000" b="0" u="none">
                          <a:latin typeface="仿宋_GB2312" panose="02010609030101010101" charset="-122"/>
                          <a:ea typeface="仿宋_GB2312" panose="02010609030101010101" charset="-122"/>
                          <a:cs typeface="仿宋_GB2312" panose="02010609030101010101" charset="-122"/>
                        </a:rPr>
                        <a:t> </a:t>
                      </a:r>
                      <a:endParaRPr lang="zh-CN" altLang="en-US" sz="10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marL="0" indent="0" algn="ctr">
                        <a:buNone/>
                      </a:pPr>
                      <a:r>
                        <a:rPr lang="en-US" altLang="zh-CN" sz="1000" b="0" u="none">
                          <a:latin typeface="仿宋_GB2312" panose="02010609030101010101" charset="-122"/>
                          <a:ea typeface="仿宋_GB2312" panose="02010609030101010101" charset="-122"/>
                          <a:cs typeface="仿宋_GB2312" panose="02010609030101010101" charset="-122"/>
                        </a:rPr>
                        <a:t> </a:t>
                      </a:r>
                      <a:endParaRPr lang="zh-CN" altLang="en-US" sz="10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2">
                  <a:txBody>
                    <a:bodyPr/>
                    <a:p>
                      <a:pPr marL="0" indent="0" algn="ctr">
                        <a:buNone/>
                      </a:pPr>
                      <a:r>
                        <a:rPr lang="en-US" altLang="zh-CN" sz="1000" b="0" u="none">
                          <a:latin typeface="仿宋_GB2312" panose="02010609030101010101" charset="-122"/>
                          <a:ea typeface="仿宋_GB2312" panose="02010609030101010101" charset="-122"/>
                          <a:cs typeface="仿宋_GB2312" panose="02010609030101010101" charset="-122"/>
                        </a:rPr>
                        <a:t> </a:t>
                      </a:r>
                      <a:endParaRPr lang="zh-CN" altLang="en-US" sz="10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2">
                  <a:txBody>
                    <a:bodyPr/>
                    <a:p>
                      <a:pPr marL="0" indent="0" algn="ctr">
                        <a:buNone/>
                      </a:pPr>
                      <a:r>
                        <a:rPr lang="en-US" altLang="zh-CN" sz="1000" b="0" u="none">
                          <a:latin typeface="仿宋_GB2312" panose="02010609030101010101" charset="-122"/>
                          <a:ea typeface="仿宋_GB2312" panose="02010609030101010101" charset="-122"/>
                          <a:cs typeface="仿宋_GB2312" panose="02010609030101010101" charset="-122"/>
                        </a:rPr>
                        <a:t> </a:t>
                      </a:r>
                      <a:endParaRPr lang="zh-CN" altLang="en-US" sz="10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3">
                  <a:txBody>
                    <a:bodyPr/>
                    <a:p>
                      <a:pPr marL="0" indent="0" algn="ctr">
                        <a:buNone/>
                      </a:pPr>
                      <a:endParaRPr lang="zh-CN" altLang="en-US" sz="10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bl>
          </a:graphicData>
        </a:graphic>
      </p:graphicFrame>
      <p:sp>
        <p:nvSpPr>
          <p:cNvPr id="3" name="文本框 2"/>
          <p:cNvSpPr txBox="1"/>
          <p:nvPr/>
        </p:nvSpPr>
        <p:spPr>
          <a:xfrm>
            <a:off x="3201670" y="1388110"/>
            <a:ext cx="2722880" cy="548640"/>
          </a:xfrm>
          <a:prstGeom prst="rect">
            <a:avLst/>
          </a:prstGeom>
          <a:noFill/>
        </p:spPr>
        <p:txBody>
          <a:bodyPr wrap="none" rtlCol="0" anchor="t">
            <a:spAutoFit/>
          </a:bodyPr>
          <a:p>
            <a:pPr>
              <a:buNone/>
            </a:pPr>
            <a:r>
              <a:rPr lang="zh-CN" altLang="en-US" sz="2000" b="0">
                <a:latin typeface="黑体" panose="02010609060101010101" pitchFamily="49" charset="-122"/>
                <a:ea typeface="黑体" panose="02010609060101010101" pitchFamily="49" charset="-122"/>
                <a:cs typeface="黑体" panose="02010609060101010101" pitchFamily="49" charset="-122"/>
                <a:sym typeface="+mn-ea"/>
              </a:rPr>
              <a:t>入党志愿书相关页草表</a:t>
            </a:r>
            <a:endParaRPr lang="zh-CN" altLang="en-US" sz="2000" b="0">
              <a:latin typeface="黑体" panose="02010609060101010101" pitchFamily="49" charset="-122"/>
              <a:ea typeface="黑体" panose="02010609060101010101" pitchFamily="49" charset="-122"/>
              <a:cs typeface="黑体" panose="02010609060101010101" pitchFamily="49" charset="-122"/>
              <a:sym typeface="+mn-ea"/>
            </a:endParaRPr>
          </a:p>
        </p:txBody>
      </p:sp>
      <p:graphicFrame>
        <p:nvGraphicFramePr>
          <p:cNvPr id="4" name="表格 3"/>
          <p:cNvGraphicFramePr/>
          <p:nvPr/>
        </p:nvGraphicFramePr>
        <p:xfrm>
          <a:off x="5461000" y="2069465"/>
          <a:ext cx="4301490" cy="5433060"/>
        </p:xfrm>
        <a:graphic>
          <a:graphicData uri="http://schemas.openxmlformats.org/drawingml/2006/table">
            <a:tbl>
              <a:tblPr firstRow="1" bandRow="1">
                <a:tableStyleId>{5940675A-B579-460E-94D1-54222C63F5DA}</a:tableStyleId>
              </a:tblPr>
              <a:tblGrid>
                <a:gridCol w="4301490"/>
                <a:gridCol w="0"/>
              </a:tblGrid>
              <a:tr h="4187825">
                <a:tc>
                  <a:txBody>
                    <a:bodyPr/>
                    <a:p>
                      <a:pPr marL="0" indent="0" algn="ctr">
                        <a:buNone/>
                      </a:pPr>
                      <a:r>
                        <a:rPr lang="zh-CN" altLang="en-US" sz="1400" b="0" u="none">
                          <a:latin typeface="仿宋_GB2312" panose="02010609030101010101" charset="-122"/>
                          <a:ea typeface="仿宋_GB2312" panose="02010609030101010101" charset="-122"/>
                          <a:cs typeface="仿宋_GB2312" panose="02010609030101010101" charset="-122"/>
                        </a:rPr>
                        <a:t>需要向组织说明的问题</a:t>
                      </a:r>
                      <a:endParaRPr lang="zh-CN" altLang="en-US" sz="14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ctr">
                        <a:buNone/>
                      </a:pPr>
                      <a:r>
                        <a:rPr lang="en-US" altLang="zh-CN" sz="1000" b="0" u="none">
                          <a:latin typeface="仿宋_GB2312" panose="02010609030101010101" charset="-122"/>
                          <a:ea typeface="仿宋_GB2312" panose="02010609030101010101" charset="-122"/>
                          <a:cs typeface="仿宋_GB2312" panose="02010609030101010101" charset="-122"/>
                        </a:rPr>
                        <a:t> </a:t>
                      </a:r>
                      <a:endParaRPr lang="zh-CN" altLang="en-US" sz="10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245235">
                <a:tc gridSpan="2">
                  <a:txBody>
                    <a:bodyPr/>
                    <a:p>
                      <a:pPr marL="0" indent="0" algn="ctr">
                        <a:buNone/>
                      </a:pPr>
                      <a:r>
                        <a:rPr lang="en-US" altLang="zh-CN" sz="1000" b="0" u="none">
                          <a:latin typeface="仿宋_GB2312" panose="02010609030101010101" charset="-122"/>
                          <a:ea typeface="仿宋_GB2312" panose="02010609030101010101" charset="-122"/>
                          <a:cs typeface="仿宋_GB2312" panose="02010609030101010101" charset="-122"/>
                        </a:rPr>
                        <a:t>       </a:t>
                      </a:r>
                      <a:r>
                        <a:rPr lang="zh-CN" altLang="en-US" sz="1000" b="0" u="none">
                          <a:latin typeface="仿宋_GB2312" panose="02010609030101010101" charset="-122"/>
                          <a:ea typeface="仿宋_GB2312" panose="02010609030101010101" charset="-122"/>
                          <a:cs typeface="仿宋_GB2312" panose="02010609030101010101" charset="-122"/>
                        </a:rPr>
                        <a:t>本人签名或盖章                             年   月    日</a:t>
                      </a:r>
                      <a:endParaRPr lang="zh-CN" altLang="en-US" sz="10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bl>
          </a:graphicData>
        </a:graphic>
      </p:graphicFrame>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353435" y="1408430"/>
            <a:ext cx="2722880" cy="548640"/>
          </a:xfrm>
          <a:prstGeom prst="rect">
            <a:avLst/>
          </a:prstGeom>
          <a:noFill/>
        </p:spPr>
        <p:txBody>
          <a:bodyPr wrap="none" rtlCol="0" anchor="t">
            <a:spAutoFit/>
          </a:bodyPr>
          <a:p>
            <a:pPr>
              <a:buNone/>
            </a:pPr>
            <a:r>
              <a:rPr lang="zh-CN" altLang="en-US" sz="2000" b="0">
                <a:latin typeface="黑体" panose="02010609060101010101" pitchFamily="49" charset="-122"/>
                <a:ea typeface="黑体" panose="02010609060101010101" pitchFamily="49" charset="-122"/>
                <a:cs typeface="黑体" panose="02010609060101010101" pitchFamily="49" charset="-122"/>
                <a:sym typeface="+mn-ea"/>
              </a:rPr>
              <a:t>入党志愿书相关页草表</a:t>
            </a:r>
            <a:endParaRPr lang="zh-CN" altLang="en-US" sz="2000" b="0">
              <a:latin typeface="黑体" panose="02010609060101010101" pitchFamily="49" charset="-122"/>
              <a:ea typeface="黑体" panose="02010609060101010101" pitchFamily="49" charset="-122"/>
              <a:cs typeface="黑体" panose="02010609060101010101" pitchFamily="49" charset="-122"/>
              <a:sym typeface="+mn-ea"/>
            </a:endParaRPr>
          </a:p>
        </p:txBody>
      </p:sp>
      <p:graphicFrame>
        <p:nvGraphicFramePr>
          <p:cNvPr id="0" name="表格 -1"/>
          <p:cNvGraphicFramePr/>
          <p:nvPr/>
        </p:nvGraphicFramePr>
        <p:xfrm>
          <a:off x="356870" y="2082165"/>
          <a:ext cx="4392295" cy="5411470"/>
        </p:xfrm>
        <a:graphic>
          <a:graphicData uri="http://schemas.openxmlformats.org/drawingml/2006/table">
            <a:tbl>
              <a:tblPr firstRow="1" bandRow="1">
                <a:tableStyleId>{5940675A-B579-460E-94D1-54222C63F5DA}</a:tableStyleId>
              </a:tblPr>
              <a:tblGrid>
                <a:gridCol w="473710"/>
                <a:gridCol w="3918585"/>
              </a:tblGrid>
              <a:tr h="2766060">
                <a:tc rowSpan="2">
                  <a:txBody>
                    <a:bodyPr/>
                    <a:p>
                      <a:pPr marL="0" indent="0" algn="ctr">
                        <a:buNone/>
                      </a:pPr>
                      <a:r>
                        <a:rPr lang="zh-CN" altLang="en-US" sz="1400" b="0" u="none">
                          <a:latin typeface="仿宋_GB2312" panose="02010609030101010101" charset="-122"/>
                          <a:ea typeface="仿宋_GB2312" panose="02010609030101010101" charset="-122"/>
                          <a:cs typeface="仿宋_GB2312" panose="02010609030101010101" charset="-122"/>
                        </a:rPr>
                        <a:t>入党介绍人意见</a:t>
                      </a:r>
                      <a:endParaRPr lang="zh-CN" altLang="en-US" sz="14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l">
                        <a:buNone/>
                      </a:pPr>
                      <a:r>
                        <a:rPr lang="en-US" altLang="zh-CN" sz="1200" b="0" u="none">
                          <a:latin typeface="仿宋_GB2312" panose="02010609030101010101" charset="-122"/>
                          <a:ea typeface="仿宋_GB2312" panose="02010609030101010101" charset="-122"/>
                          <a:cs typeface="仿宋_GB2312" panose="02010609030101010101" charset="-122"/>
                        </a:rPr>
                        <a:t>      </a:t>
                      </a:r>
                      <a:r>
                        <a:rPr lang="en-US" altLang="zh-CN" sz="1000" b="0" u="none">
                          <a:latin typeface="宋体" panose="02010600030101010101" pitchFamily="2" charset="-122"/>
                          <a:ea typeface="宋体" panose="02010600030101010101" pitchFamily="2" charset="-122"/>
                          <a:cs typeface="宋体" panose="02010600030101010101" pitchFamily="2" charset="-122"/>
                        </a:rPr>
                        <a:t>  </a:t>
                      </a:r>
                      <a:r>
                        <a:rPr lang="en-US" altLang="zh-CN" sz="1000" b="0" u="none">
                          <a:latin typeface="Calibri" panose="020F0502020204030204" charset="0"/>
                          <a:ea typeface="Calibri" panose="020F0502020204030204" charset="0"/>
                          <a:cs typeface="Calibri" panose="020F0502020204030204" charset="0"/>
                        </a:rPr>
                        <a:t>     </a:t>
                      </a:r>
                      <a:r>
                        <a:rPr lang="en-US" altLang="zh-CN" sz="1000" b="0" u="none">
                          <a:latin typeface="宋体" panose="02010600030101010101" pitchFamily="2" charset="-122"/>
                          <a:ea typeface="宋体" panose="02010600030101010101" pitchFamily="2" charset="-122"/>
                          <a:cs typeface="宋体" panose="02010600030101010101" pitchFamily="2" charset="-122"/>
                        </a:rPr>
                        <a:t> </a:t>
                      </a:r>
                      <a:r>
                        <a:rPr lang="en-US" altLang="zh-CN" sz="1000" b="0" u="none">
                          <a:latin typeface="Calibri" panose="020F0502020204030204" charset="0"/>
                          <a:ea typeface="Calibri" panose="020F0502020204030204" charset="0"/>
                          <a:cs typeface="Calibri" panose="020F0502020204030204" charset="0"/>
                        </a:rPr>
                        <a:t> </a:t>
                      </a:r>
                      <a:r>
                        <a:rPr lang="zh-CN" altLang="en-US" sz="1400" b="0" u="none">
                          <a:latin typeface="仿宋_GB2312" panose="02010609030101010101" charset="-122"/>
                          <a:ea typeface="仿宋_GB2312" panose="02010609030101010101" charset="-122"/>
                          <a:cs typeface="仿宋_GB2312" panose="02010609030101010101" charset="-122"/>
                        </a:rPr>
                        <a:t>介绍人单位、职务或职业</a:t>
                      </a:r>
                      <a:r>
                        <a:rPr lang="zh-CN" altLang="en-US" sz="1400" b="0" u="sng">
                          <a:latin typeface="仿宋_GB2312" panose="02010609030101010101" charset="-122"/>
                          <a:ea typeface="仿宋_GB2312" panose="02010609030101010101" charset="-122"/>
                          <a:cs typeface="仿宋_GB2312" panose="02010609030101010101" charset="-122"/>
                        </a:rPr>
                        <a:t>                         </a:t>
                      </a:r>
                      <a:r>
                        <a:rPr lang="zh-CN" altLang="en-US" sz="1400" b="0" u="none">
                          <a:latin typeface="仿宋_GB2312" panose="02010609030101010101" charset="-122"/>
                          <a:ea typeface="仿宋_GB2312" panose="02010609030101010101" charset="-122"/>
                          <a:cs typeface="仿宋_GB2312" panose="02010609030101010101" charset="-122"/>
                        </a:rPr>
                        <a:t>签名或盖章                         年    月    日</a:t>
                      </a:r>
                      <a:endParaRPr lang="zh-CN" altLang="en-US" sz="12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4541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marL="0" indent="0" algn="l">
                        <a:buNone/>
                      </a:pPr>
                      <a:r>
                        <a:rPr lang="en-US" altLang="zh-CN" sz="1400" b="0" u="none">
                          <a:latin typeface="仿宋_GB2312" panose="02010609030101010101" charset="-122"/>
                          <a:ea typeface="仿宋_GB2312" panose="02010609030101010101" charset="-122"/>
                          <a:cs typeface="仿宋_GB2312" panose="02010609030101010101" charset="-122"/>
                        </a:rPr>
                        <a:t>       </a:t>
                      </a:r>
                      <a:r>
                        <a:rPr lang="zh-CN" altLang="en-US" sz="1400" b="0" u="none">
                          <a:latin typeface="仿宋_GB2312" panose="02010609030101010101" charset="-122"/>
                          <a:ea typeface="仿宋_GB2312" panose="02010609030101010101" charset="-122"/>
                          <a:cs typeface="仿宋_GB2312" panose="02010609030101010101" charset="-122"/>
                        </a:rPr>
                        <a:t>介绍人单位、职务或职业签名或盖章                   年    月    日</a:t>
                      </a:r>
                      <a:endParaRPr lang="zh-CN" altLang="en-US" sz="14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graphicFrame>
        <p:nvGraphicFramePr>
          <p:cNvPr id="3" name="表格 2"/>
          <p:cNvGraphicFramePr/>
          <p:nvPr/>
        </p:nvGraphicFramePr>
        <p:xfrm>
          <a:off x="5537835" y="2153920"/>
          <a:ext cx="4239260" cy="5410835"/>
        </p:xfrm>
        <a:graphic>
          <a:graphicData uri="http://schemas.openxmlformats.org/drawingml/2006/table">
            <a:tbl>
              <a:tblPr firstRow="1" bandRow="1">
                <a:tableStyleId>{5940675A-B579-460E-94D1-54222C63F5DA}</a:tableStyleId>
              </a:tblPr>
              <a:tblGrid>
                <a:gridCol w="4239260"/>
              </a:tblGrid>
              <a:tr h="283845">
                <a:tc>
                  <a:txBody>
                    <a:bodyPr/>
                    <a:p>
                      <a:pPr marL="0" indent="0" algn="ctr">
                        <a:buNone/>
                      </a:pPr>
                      <a:r>
                        <a:rPr lang="zh-CN" altLang="en-US" sz="1600" b="0" u="none">
                          <a:latin typeface="楷体_GB2312" panose="02010609030101010101" charset="-122"/>
                          <a:ea typeface="楷体_GB2312" panose="02010609030101010101" charset="-122"/>
                          <a:cs typeface="楷体_GB2312" panose="02010609030101010101" charset="-122"/>
                        </a:rPr>
                        <a:t>支部大会通过接收申请人为预备党员的决议</a:t>
                      </a:r>
                      <a:endParaRPr lang="zh-CN" altLang="en-US" sz="1600" b="0" u="none">
                        <a:latin typeface="楷体_GB2312" panose="02010609030101010101" charset="-122"/>
                        <a:ea typeface="楷体_GB2312" panose="02010609030101010101" charset="-122"/>
                        <a:cs typeface="楷体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241550">
                <a:tc>
                  <a:txBody>
                    <a:bodyPr/>
                    <a:p>
                      <a:pPr marL="0" indent="0" algn="l">
                        <a:buNone/>
                      </a:pPr>
                      <a:r>
                        <a:rPr lang="en-US" altLang="zh-CN" sz="1200" b="0" u="none">
                          <a:latin typeface="仿宋_GB2312" panose="02010609030101010101" charset="-122"/>
                          <a:ea typeface="仿宋_GB2312" panose="02010609030101010101" charset="-122"/>
                          <a:cs typeface="仿宋_GB2312" panose="02010609030101010101" charset="-122"/>
                        </a:rPr>
                        <a:t>           </a:t>
                      </a:r>
                      <a:r>
                        <a:rPr lang="en-US" altLang="zh-CN" sz="900" b="0" u="none">
                          <a:latin typeface="Calibri" panose="020F0502020204030204" charset="0"/>
                          <a:ea typeface="Calibri" panose="020F0502020204030204" charset="0"/>
                          <a:cs typeface="Calibri" panose="020F0502020204030204" charset="0"/>
                        </a:rPr>
                        <a:t> </a:t>
                      </a:r>
                      <a:r>
                        <a:rPr lang="zh-CN" altLang="en-US" sz="1400" b="0" u="none">
                          <a:latin typeface="仿宋_GB2312" panose="02010609030101010101" charset="-122"/>
                          <a:ea typeface="仿宋_GB2312" panose="02010609030101010101" charset="-122"/>
                          <a:cs typeface="仿宋_GB2312" panose="02010609030101010101" charset="-122"/>
                        </a:rPr>
                        <a:t>支部名称                     支部书记签名或盖章                                     年  月   日</a:t>
                      </a:r>
                      <a:endParaRPr lang="zh-CN" altLang="en-US" sz="12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96570">
                <a:tc>
                  <a:txBody>
                    <a:bodyPr/>
                    <a:p>
                      <a:pPr marL="0" indent="0" algn="ctr">
                        <a:buNone/>
                      </a:pPr>
                      <a:r>
                        <a:rPr lang="zh-CN" altLang="en-US" sz="1400" b="0" u="none">
                          <a:latin typeface="楷体_GB2312" panose="02010609030101010101" charset="-122"/>
                          <a:ea typeface="楷体_GB2312" panose="02010609030101010101" charset="-122"/>
                          <a:cs typeface="楷体_GB2312" panose="02010609030101010101" charset="-122"/>
                        </a:rPr>
                        <a:t>上级党组织指派专人进行谈话情况和对申请人入党的意见</a:t>
                      </a:r>
                      <a:endParaRPr lang="zh-CN" altLang="en-US" sz="1400" b="0" u="none">
                        <a:latin typeface="楷体_GB2312" panose="02010609030101010101" charset="-122"/>
                        <a:ea typeface="楷体_GB2312" panose="02010609030101010101" charset="-122"/>
                        <a:cs typeface="楷体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388870">
                <a:tc>
                  <a:txBody>
                    <a:bodyPr/>
                    <a:p>
                      <a:pPr marL="0" indent="0" algn="l">
                        <a:buNone/>
                      </a:pPr>
                      <a:r>
                        <a:rPr lang="en-US" altLang="zh-CN" sz="1200" b="0" u="none">
                          <a:latin typeface="仿宋_GB2312" panose="02010609030101010101" charset="-122"/>
                          <a:ea typeface="仿宋_GB2312" panose="02010609030101010101" charset="-122"/>
                          <a:cs typeface="仿宋_GB2312" panose="02010609030101010101" charset="-122"/>
                        </a:rPr>
                        <a:t>            </a:t>
                      </a:r>
                      <a:r>
                        <a:rPr lang="en-US" altLang="zh-CN" sz="1400" b="0" u="none">
                          <a:latin typeface="仿宋_GB2312" panose="02010609030101010101" charset="-122"/>
                          <a:ea typeface="仿宋_GB2312" panose="02010609030101010101" charset="-122"/>
                          <a:cs typeface="仿宋_GB2312" panose="02010609030101010101" charset="-122"/>
                        </a:rPr>
                        <a:t> </a:t>
                      </a:r>
                      <a:r>
                        <a:rPr lang="zh-CN" altLang="en-US" sz="1400" b="0" u="none">
                          <a:latin typeface="仿宋_GB2312" panose="02010609030101010101" charset="-122"/>
                          <a:ea typeface="仿宋_GB2312" panose="02010609030101010101" charset="-122"/>
                          <a:cs typeface="仿宋_GB2312" panose="02010609030101010101" charset="-122"/>
                        </a:rPr>
                        <a:t>谈话人单位、职务或职业 签名或盖章                                    年   月   日</a:t>
                      </a:r>
                      <a:endParaRPr lang="zh-CN" altLang="en-US" sz="12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394075" y="1398270"/>
            <a:ext cx="2722880" cy="548640"/>
          </a:xfrm>
          <a:prstGeom prst="rect">
            <a:avLst/>
          </a:prstGeom>
          <a:noFill/>
        </p:spPr>
        <p:txBody>
          <a:bodyPr wrap="none" rtlCol="0" anchor="t">
            <a:spAutoFit/>
          </a:bodyPr>
          <a:p>
            <a:pPr>
              <a:buNone/>
            </a:pPr>
            <a:r>
              <a:rPr lang="zh-CN" altLang="en-US" sz="2000" b="0">
                <a:latin typeface="黑体" panose="02010609060101010101" pitchFamily="49" charset="-122"/>
                <a:ea typeface="黑体" panose="02010609060101010101" pitchFamily="49" charset="-122"/>
                <a:cs typeface="黑体" panose="02010609060101010101" pitchFamily="49" charset="-122"/>
                <a:sym typeface="+mn-ea"/>
              </a:rPr>
              <a:t>入党志愿书相关页草表</a:t>
            </a:r>
            <a:endParaRPr lang="zh-CN" altLang="en-US" sz="2000"/>
          </a:p>
        </p:txBody>
      </p:sp>
      <p:graphicFrame>
        <p:nvGraphicFramePr>
          <p:cNvPr id="0" name="表格 -1"/>
          <p:cNvGraphicFramePr/>
          <p:nvPr/>
        </p:nvGraphicFramePr>
        <p:xfrm>
          <a:off x="370205" y="2124710"/>
          <a:ext cx="4259580" cy="5244465"/>
        </p:xfrm>
        <a:graphic>
          <a:graphicData uri="http://schemas.openxmlformats.org/drawingml/2006/table">
            <a:tbl>
              <a:tblPr firstRow="1" bandRow="1">
                <a:tableStyleId>{5940675A-B579-460E-94D1-54222C63F5DA}</a:tableStyleId>
              </a:tblPr>
              <a:tblGrid>
                <a:gridCol w="4259580"/>
              </a:tblGrid>
              <a:tr h="268605">
                <a:tc>
                  <a:txBody>
                    <a:bodyPr/>
                    <a:p>
                      <a:pPr marL="0" indent="0" algn="ctr">
                        <a:buNone/>
                      </a:pPr>
                      <a:r>
                        <a:rPr lang="zh-CN" altLang="en-US" sz="1600" b="0" u="none">
                          <a:latin typeface="楷体_GB2312" panose="02010609030101010101" charset="-122"/>
                          <a:ea typeface="楷体_GB2312" panose="02010609030101010101" charset="-122"/>
                          <a:cs typeface="楷体_GB2312" panose="02010609030101010101" charset="-122"/>
                        </a:rPr>
                        <a:t>总支审查（审批）意见</a:t>
                      </a:r>
                      <a:endParaRPr lang="zh-CN" altLang="en-US" sz="1600" b="0" u="none">
                        <a:latin typeface="楷体_GB2312" panose="02010609030101010101" charset="-122"/>
                        <a:ea typeface="楷体_GB2312" panose="02010609030101010101" charset="-122"/>
                        <a:cs typeface="楷体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295525">
                <a:tc>
                  <a:txBody>
                    <a:bodyPr/>
                    <a:p>
                      <a:pPr marL="0" indent="0" algn="ctr">
                        <a:buNone/>
                      </a:pPr>
                      <a:r>
                        <a:rPr lang="en-US" altLang="zh-CN" sz="1400" b="0" u="none">
                          <a:latin typeface="仿宋_GB2312" panose="02010609030101010101" charset="-122"/>
                          <a:ea typeface="仿宋_GB2312" panose="02010609030101010101" charset="-122"/>
                          <a:cs typeface="仿宋_GB2312" panose="02010609030101010101" charset="-122"/>
                        </a:rPr>
                        <a:t>  </a:t>
                      </a:r>
                      <a:r>
                        <a:rPr lang="en-US" altLang="zh-CN" sz="1200" b="0" u="none">
                          <a:latin typeface="仿宋_GB2312" panose="02010609030101010101" charset="-122"/>
                          <a:ea typeface="仿宋_GB2312" panose="02010609030101010101" charset="-122"/>
                          <a:cs typeface="仿宋_GB2312" panose="02010609030101010101" charset="-122"/>
                        </a:rPr>
                        <a:t> </a:t>
                      </a:r>
                      <a:r>
                        <a:rPr lang="en-US" altLang="zh-CN" sz="1400" b="0" u="none">
                          <a:latin typeface="仿宋_GB2312" panose="02010609030101010101" charset="-122"/>
                          <a:ea typeface="仿宋_GB2312" panose="02010609030101010101" charset="-122"/>
                          <a:cs typeface="仿宋_GB2312" panose="02010609030101010101" charset="-122"/>
                        </a:rPr>
                        <a:t>    </a:t>
                      </a:r>
                      <a:r>
                        <a:rPr lang="zh-CN" altLang="en-US" sz="1400" b="0" u="none">
                          <a:latin typeface="仿宋_GB2312" panose="02010609030101010101" charset="-122"/>
                          <a:ea typeface="仿宋_GB2312" panose="02010609030101010101" charset="-122"/>
                          <a:cs typeface="仿宋_GB2312" panose="02010609030101010101" charset="-122"/>
                        </a:rPr>
                        <a:t>总支部名称                 总支部书记签名或盖章                                     年  月   日</a:t>
                      </a:r>
                      <a:endParaRPr lang="zh-CN" altLang="en-US" sz="14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34950">
                <a:tc>
                  <a:txBody>
                    <a:bodyPr/>
                    <a:p>
                      <a:pPr marL="0" indent="0" algn="ctr">
                        <a:buNone/>
                      </a:pPr>
                      <a:r>
                        <a:rPr lang="zh-CN" altLang="en-US" sz="1400" b="0" u="none">
                          <a:latin typeface="楷体_GB2312" panose="02010609030101010101" charset="-122"/>
                          <a:ea typeface="楷体_GB2312" panose="02010609030101010101" charset="-122"/>
                          <a:cs typeface="楷体_GB2312" panose="02010609030101010101" charset="-122"/>
                        </a:rPr>
                        <a:t>基层党委审批意见</a:t>
                      </a:r>
                      <a:endParaRPr lang="zh-CN" altLang="en-US" sz="1400" b="0" u="none">
                        <a:latin typeface="楷体_GB2312" panose="02010609030101010101" charset="-122"/>
                        <a:ea typeface="楷体_GB2312" panose="02010609030101010101" charset="-122"/>
                        <a:cs typeface="楷体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45385">
                <a:tc>
                  <a:txBody>
                    <a:bodyPr/>
                    <a:p>
                      <a:pPr marL="0" indent="0" algn="ctr">
                        <a:buNone/>
                      </a:pPr>
                      <a:r>
                        <a:rPr lang="en-US" altLang="zh-CN" sz="1400" b="0" u="none">
                          <a:latin typeface="仿宋_GB2312" panose="02010609030101010101" charset="-122"/>
                          <a:ea typeface="仿宋_GB2312" panose="02010609030101010101" charset="-122"/>
                          <a:cs typeface="仿宋_GB2312" panose="02010609030101010101" charset="-122"/>
                        </a:rPr>
                        <a:t>        </a:t>
                      </a:r>
                      <a:r>
                        <a:rPr lang="zh-CN" altLang="en-US" sz="1400" b="0" u="none">
                          <a:latin typeface="仿宋_GB2312" panose="02010609030101010101" charset="-122"/>
                          <a:ea typeface="仿宋_GB2312" panose="02010609030101010101" charset="-122"/>
                          <a:cs typeface="仿宋_GB2312" panose="02010609030101010101" charset="-122"/>
                        </a:rPr>
                        <a:t>基层党委盖章                 党委书记签名或盖章                                              年   月   日</a:t>
                      </a:r>
                      <a:endParaRPr lang="zh-CN" altLang="en-US" sz="1400" b="0" u="none">
                        <a:latin typeface="仿宋_GB2312" panose="02010609030101010101" charset="-122"/>
                        <a:ea typeface="仿宋_GB2312" panose="02010609030101010101" charset="-122"/>
                        <a:cs typeface="仿宋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graphicFrame>
        <p:nvGraphicFramePr>
          <p:cNvPr id="3" name="表格 2"/>
          <p:cNvGraphicFramePr/>
          <p:nvPr/>
        </p:nvGraphicFramePr>
        <p:xfrm>
          <a:off x="5334000" y="2124710"/>
          <a:ext cx="4253865" cy="5244465"/>
        </p:xfrm>
        <a:graphic>
          <a:graphicData uri="http://schemas.openxmlformats.org/drawingml/2006/table">
            <a:tbl>
              <a:tblPr firstRow="1" bandRow="1">
                <a:tableStyleId>{5940675A-B579-460E-94D1-54222C63F5DA}</a:tableStyleId>
              </a:tblPr>
              <a:tblGrid>
                <a:gridCol w="4253865"/>
              </a:tblGrid>
              <a:tr h="250825">
                <a:tc>
                  <a:txBody>
                    <a:bodyPr/>
                    <a:p>
                      <a:pPr marL="0" indent="0" algn="ctr">
                        <a:buNone/>
                      </a:pPr>
                      <a:r>
                        <a:rPr lang="zh-CN" altLang="en-US" sz="1400" b="0" u="none">
                          <a:latin typeface="楷体_GB2312" panose="02010609030101010101" charset="-122"/>
                          <a:ea typeface="楷体_GB2312" panose="02010609030101010101" charset="-122"/>
                          <a:cs typeface="楷体_GB2312" panose="02010609030101010101" charset="-122"/>
                        </a:rPr>
                        <a:t>支部大会通过预备党员能否转为正式党员的决议</a:t>
                      </a:r>
                      <a:endParaRPr lang="zh-CN" altLang="en-US" sz="1400" b="0" u="none">
                        <a:latin typeface="楷体_GB2312" panose="02010609030101010101" charset="-122"/>
                        <a:ea typeface="楷体_GB2312" panose="02010609030101010101" charset="-122"/>
                        <a:cs typeface="楷体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426845">
                <a:tc>
                  <a:txBody>
                    <a:bodyPr/>
                    <a:p>
                      <a:pPr marL="0" indent="0" algn="l">
                        <a:buNone/>
                      </a:pPr>
                      <a:r>
                        <a:rPr lang="en-US" altLang="zh-CN" sz="1200" b="0" u="none">
                          <a:latin typeface="仿宋_GB2312" panose="02010609030101010101" charset="-122"/>
                          <a:ea typeface="仿宋_GB2312" panose="02010609030101010101" charset="-122"/>
                          <a:cs typeface="仿宋_GB2312" panose="02010609030101010101" charset="-122"/>
                        </a:rPr>
                        <a:t>  </a:t>
                      </a:r>
                      <a:r>
                        <a:rPr lang="en-US" altLang="zh-CN" sz="1400" b="0" u="none">
                          <a:latin typeface="仿宋_GB2312" panose="02010609030101010101" charset="-122"/>
                          <a:ea typeface="仿宋_GB2312" panose="02010609030101010101" charset="-122"/>
                          <a:cs typeface="仿宋_GB2312" panose="02010609030101010101" charset="-122"/>
                        </a:rPr>
                        <a:t>   </a:t>
                      </a:r>
                      <a:r>
                        <a:rPr lang="zh-CN" altLang="en-US" sz="1400" b="0" u="none">
                          <a:latin typeface="仿宋_GB2312" panose="02010609030101010101" charset="-122"/>
                          <a:ea typeface="仿宋_GB2312" panose="02010609030101010101" charset="-122"/>
                          <a:cs typeface="仿宋_GB2312" panose="02010609030101010101" charset="-122"/>
                        </a:rPr>
                        <a:t>支部名称                      支部书记签名或盖章 年    月     日</a:t>
                      </a:r>
                      <a:endParaRPr lang="zh-CN" altLang="en-US" sz="1200" b="0" u="none">
                        <a:latin typeface="仿宋_GB2312" panose="02010609030101010101" charset="-122"/>
                        <a:ea typeface="仿宋_GB2312" panose="02010609030101010101" charset="-122"/>
                        <a:cs typeface="仿宋_GB2312" panose="02010609030101010101"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54635">
                <a:tc>
                  <a:txBody>
                    <a:bodyPr/>
                    <a:p>
                      <a:pPr marL="0" indent="0" algn="ctr">
                        <a:buNone/>
                      </a:pPr>
                      <a:r>
                        <a:rPr lang="zh-CN" altLang="en-US" sz="1400" b="0" u="none">
                          <a:latin typeface="楷体_GB2312" panose="02010609030101010101" charset="-122"/>
                          <a:ea typeface="楷体_GB2312" panose="02010609030101010101" charset="-122"/>
                          <a:cs typeface="楷体_GB2312" panose="02010609030101010101" charset="-122"/>
                        </a:rPr>
                        <a:t>总支部审查（审批）意见</a:t>
                      </a:r>
                      <a:endParaRPr lang="zh-CN" altLang="en-US" sz="1400" b="0" u="none">
                        <a:latin typeface="楷体_GB2312" panose="02010609030101010101" charset="-122"/>
                        <a:ea typeface="楷体_GB2312" panose="02010609030101010101" charset="-122"/>
                        <a:cs typeface="楷体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453515">
                <a:tc>
                  <a:txBody>
                    <a:bodyPr/>
                    <a:p>
                      <a:pPr marL="0" indent="0" algn="l">
                        <a:buNone/>
                      </a:pPr>
                      <a:r>
                        <a:rPr lang="en-US" altLang="zh-CN" sz="1200" b="0" u="none">
                          <a:latin typeface="仿宋_GB2312" panose="02010609030101010101" charset="-122"/>
                          <a:ea typeface="仿宋_GB2312" panose="02010609030101010101" charset="-122"/>
                          <a:cs typeface="仿宋_GB2312" panose="02010609030101010101" charset="-122"/>
                        </a:rPr>
                        <a:t>  </a:t>
                      </a:r>
                      <a:r>
                        <a:rPr lang="en-US" altLang="zh-CN" sz="1400" b="0" u="none">
                          <a:latin typeface="仿宋_GB2312" panose="02010609030101010101" charset="-122"/>
                          <a:ea typeface="仿宋_GB2312" panose="02010609030101010101" charset="-122"/>
                          <a:cs typeface="仿宋_GB2312" panose="02010609030101010101" charset="-122"/>
                        </a:rPr>
                        <a:t>  </a:t>
                      </a:r>
                      <a:r>
                        <a:rPr lang="zh-CN" altLang="en-US" sz="1400" b="0" u="none">
                          <a:latin typeface="仿宋_GB2312" panose="02010609030101010101" charset="-122"/>
                          <a:ea typeface="仿宋_GB2312" panose="02010609030101010101" charset="-122"/>
                          <a:cs typeface="仿宋_GB2312" panose="02010609030101010101" charset="-122"/>
                        </a:rPr>
                        <a:t>总支部称                     总支部书记签名或盖章年    月     日</a:t>
                      </a:r>
                      <a:endParaRPr lang="zh-CN" altLang="en-US" sz="1200" b="0" u="none">
                        <a:latin typeface="仿宋_GB2312" panose="02010609030101010101" charset="-122"/>
                        <a:ea typeface="仿宋_GB2312" panose="02010609030101010101" charset="-122"/>
                        <a:cs typeface="仿宋_GB2312" panose="02010609030101010101"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73685">
                <a:tc>
                  <a:txBody>
                    <a:bodyPr/>
                    <a:p>
                      <a:pPr marL="0" indent="0" algn="ctr">
                        <a:buNone/>
                      </a:pPr>
                      <a:r>
                        <a:rPr lang="zh-CN" altLang="en-US" sz="1400" b="0" u="none">
                          <a:latin typeface="楷体_GB2312" panose="02010609030101010101" charset="-122"/>
                          <a:ea typeface="楷体_GB2312" panose="02010609030101010101" charset="-122"/>
                          <a:cs typeface="楷体_GB2312" panose="02010609030101010101" charset="-122"/>
                        </a:rPr>
                        <a:t>基层党委审批见</a:t>
                      </a:r>
                      <a:endParaRPr lang="zh-CN" altLang="en-US" sz="1400" b="0" u="none">
                        <a:latin typeface="楷体_GB2312" panose="02010609030101010101" charset="-122"/>
                        <a:ea typeface="楷体_GB2312" panose="02010609030101010101" charset="-122"/>
                        <a:cs typeface="楷体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84960">
                <a:tc>
                  <a:txBody>
                    <a:bodyPr/>
                    <a:p>
                      <a:pPr marL="0" indent="0" algn="l">
                        <a:buNone/>
                      </a:pPr>
                      <a:r>
                        <a:rPr lang="en-US" altLang="zh-CN" sz="1400" b="0" u="none">
                          <a:latin typeface="仿宋_GB2312" panose="02010609030101010101" charset="-122"/>
                          <a:ea typeface="仿宋_GB2312" panose="02010609030101010101" charset="-122"/>
                          <a:cs typeface="仿宋_GB2312" panose="02010609030101010101" charset="-122"/>
                        </a:rPr>
                        <a:t>    </a:t>
                      </a:r>
                      <a:r>
                        <a:rPr lang="zh-CN" altLang="en-US" sz="1400" b="0" u="none">
                          <a:latin typeface="仿宋_GB2312" panose="02010609030101010101" charset="-122"/>
                          <a:ea typeface="仿宋_GB2312" panose="02010609030101010101" charset="-122"/>
                          <a:cs typeface="仿宋_GB2312" panose="02010609030101010101" charset="-122"/>
                        </a:rPr>
                        <a:t>基层党委盖章                 党委书记签名或盖章                                              年   月   日</a:t>
                      </a:r>
                      <a:endParaRPr lang="zh-CN" altLang="en-US" sz="1400" b="0" u="none">
                        <a:latin typeface="仿宋_GB2312" panose="02010609030101010101" charset="-122"/>
                        <a:ea typeface="仿宋_GB2312" panose="02010609030101010101" charset="-122"/>
                        <a:cs typeface="仿宋_GB2312" panose="02010609030101010101"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424555" y="1285875"/>
            <a:ext cx="2722880" cy="548640"/>
          </a:xfrm>
          <a:prstGeom prst="rect">
            <a:avLst/>
          </a:prstGeom>
          <a:noFill/>
        </p:spPr>
        <p:txBody>
          <a:bodyPr wrap="none" rtlCol="0" anchor="t">
            <a:spAutoFit/>
          </a:bodyPr>
          <a:p>
            <a:pPr>
              <a:buNone/>
            </a:pPr>
            <a:r>
              <a:rPr lang="zh-CN" altLang="en-US" sz="2000" b="0">
                <a:latin typeface="黑体" panose="02010609060101010101" pitchFamily="49" charset="-122"/>
                <a:ea typeface="黑体" panose="02010609060101010101" pitchFamily="49" charset="-122"/>
                <a:cs typeface="黑体" panose="02010609060101010101" pitchFamily="49" charset="-122"/>
                <a:sym typeface="+mn-ea"/>
              </a:rPr>
              <a:t>入党志愿书相关页草表</a:t>
            </a:r>
            <a:endParaRPr lang="zh-CN" altLang="en-US" sz="2000" b="0">
              <a:latin typeface="黑体" panose="02010609060101010101" pitchFamily="49" charset="-122"/>
              <a:ea typeface="黑体" panose="02010609060101010101" pitchFamily="49" charset="-122"/>
              <a:cs typeface="黑体" panose="02010609060101010101" pitchFamily="49" charset="-122"/>
              <a:sym typeface="+mn-ea"/>
            </a:endParaRPr>
          </a:p>
        </p:txBody>
      </p:sp>
      <p:graphicFrame>
        <p:nvGraphicFramePr>
          <p:cNvPr id="0" name="表格 -1"/>
          <p:cNvGraphicFramePr/>
          <p:nvPr/>
        </p:nvGraphicFramePr>
        <p:xfrm>
          <a:off x="335915" y="2161540"/>
          <a:ext cx="4309110" cy="5285740"/>
        </p:xfrm>
        <a:graphic>
          <a:graphicData uri="http://schemas.openxmlformats.org/drawingml/2006/table">
            <a:tbl>
              <a:tblPr firstRow="1" bandRow="1">
                <a:tableStyleId>{5940675A-B579-460E-94D1-54222C63F5DA}</a:tableStyleId>
              </a:tblPr>
              <a:tblGrid>
                <a:gridCol w="4309110"/>
              </a:tblGrid>
              <a:tr h="250190">
                <a:tc>
                  <a:txBody>
                    <a:bodyPr/>
                    <a:p>
                      <a:pPr marL="0" indent="0" algn="ctr">
                        <a:buNone/>
                      </a:pPr>
                      <a:r>
                        <a:rPr lang="zh-CN" altLang="en-US" sz="1400" b="0" u="none">
                          <a:latin typeface="楷体_GB2312" panose="02010609030101010101" charset="-122"/>
                          <a:ea typeface="楷体_GB2312" panose="02010609030101010101" charset="-122"/>
                          <a:cs typeface="楷体_GB2312" panose="02010609030101010101" charset="-122"/>
                        </a:rPr>
                        <a:t>支部大会通过延长预备的党员能否转为正式党员的决议</a:t>
                      </a:r>
                      <a:endParaRPr lang="zh-CN" altLang="en-US" sz="1400" b="0" u="none">
                        <a:latin typeface="楷体_GB2312" panose="02010609030101010101" charset="-122"/>
                        <a:ea typeface="楷体_GB2312" panose="02010609030101010101" charset="-122"/>
                        <a:cs typeface="楷体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438910">
                <a:tc>
                  <a:txBody>
                    <a:bodyPr/>
                    <a:p>
                      <a:pPr marL="0" indent="0" algn="l">
                        <a:buNone/>
                      </a:pPr>
                      <a:r>
                        <a:rPr lang="en-US" altLang="zh-CN" sz="1400" b="0" u="none">
                          <a:latin typeface="仿宋_GB2312" panose="02010609030101010101" charset="-122"/>
                          <a:ea typeface="仿宋_GB2312" panose="02010609030101010101" charset="-122"/>
                          <a:cs typeface="仿宋_GB2312" panose="02010609030101010101" charset="-122"/>
                        </a:rPr>
                        <a:t>    </a:t>
                      </a:r>
                      <a:r>
                        <a:rPr lang="zh-CN" altLang="en-US" sz="1400" b="0" u="none">
                          <a:latin typeface="仿宋_GB2312" panose="02010609030101010101" charset="-122"/>
                          <a:ea typeface="仿宋_GB2312" panose="02010609030101010101" charset="-122"/>
                          <a:cs typeface="仿宋_GB2312" panose="02010609030101010101" charset="-122"/>
                        </a:rPr>
                        <a:t>支部名称                      支部书记签名或盖章 年    月     日</a:t>
                      </a:r>
                      <a:endParaRPr lang="zh-CN" altLang="en-US" sz="1400" b="0" u="none">
                        <a:latin typeface="仿宋_GB2312" panose="02010609030101010101" charset="-122"/>
                        <a:ea typeface="仿宋_GB2312" panose="02010609030101010101" charset="-122"/>
                        <a:cs typeface="仿宋_GB2312" panose="02010609030101010101"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57175">
                <a:tc>
                  <a:txBody>
                    <a:bodyPr/>
                    <a:p>
                      <a:pPr marL="0" indent="0" algn="ctr">
                        <a:buNone/>
                      </a:pPr>
                      <a:r>
                        <a:rPr lang="zh-CN" altLang="en-US" sz="1400" b="0" u="none">
                          <a:latin typeface="楷体_GB2312" panose="02010609030101010101" charset="-122"/>
                          <a:ea typeface="楷体_GB2312" panose="02010609030101010101" charset="-122"/>
                          <a:cs typeface="楷体_GB2312" panose="02010609030101010101" charset="-122"/>
                        </a:rPr>
                        <a:t>总支部审查（审批）意见</a:t>
                      </a:r>
                      <a:endParaRPr lang="zh-CN" altLang="en-US" sz="1400" b="0" u="none">
                        <a:latin typeface="楷体_GB2312" panose="02010609030101010101" charset="-122"/>
                        <a:ea typeface="楷体_GB2312" panose="02010609030101010101" charset="-122"/>
                        <a:cs typeface="楷体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465580">
                <a:tc>
                  <a:txBody>
                    <a:bodyPr/>
                    <a:p>
                      <a:pPr marL="0" indent="0" algn="l">
                        <a:buNone/>
                      </a:pPr>
                      <a:r>
                        <a:rPr lang="en-US" altLang="zh-CN" sz="1400" b="0" u="none">
                          <a:latin typeface="仿宋_GB2312" panose="02010609030101010101" charset="-122"/>
                          <a:ea typeface="仿宋_GB2312" panose="02010609030101010101" charset="-122"/>
                          <a:cs typeface="仿宋_GB2312" panose="02010609030101010101" charset="-122"/>
                        </a:rPr>
                        <a:t>   </a:t>
                      </a:r>
                      <a:r>
                        <a:rPr lang="zh-CN" altLang="en-US" sz="1400" b="0" u="none">
                          <a:latin typeface="仿宋_GB2312" panose="02010609030101010101" charset="-122"/>
                          <a:ea typeface="仿宋_GB2312" panose="02010609030101010101" charset="-122"/>
                          <a:cs typeface="仿宋_GB2312" panose="02010609030101010101" charset="-122"/>
                        </a:rPr>
                        <a:t>总支部称                     总支部书记签名或盖章年    月     日</a:t>
                      </a:r>
                      <a:endParaRPr lang="zh-CN" altLang="en-US" sz="1400" b="0" u="none">
                        <a:latin typeface="仿宋_GB2312" panose="02010609030101010101" charset="-122"/>
                        <a:ea typeface="仿宋_GB2312" panose="02010609030101010101" charset="-122"/>
                        <a:cs typeface="仿宋_GB2312" panose="02010609030101010101"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75590">
                <a:tc>
                  <a:txBody>
                    <a:bodyPr/>
                    <a:p>
                      <a:pPr marL="0" indent="0" algn="ctr">
                        <a:buNone/>
                      </a:pPr>
                      <a:r>
                        <a:rPr lang="zh-CN" altLang="en-US" sz="1400" b="0" u="none">
                          <a:latin typeface="楷体_GB2312" panose="02010609030101010101" charset="-122"/>
                          <a:ea typeface="楷体_GB2312" panose="02010609030101010101" charset="-122"/>
                          <a:cs typeface="楷体_GB2312" panose="02010609030101010101" charset="-122"/>
                        </a:rPr>
                        <a:t>基层党委审批见</a:t>
                      </a:r>
                      <a:endParaRPr lang="zh-CN" altLang="en-US" sz="1400" b="0" u="none">
                        <a:latin typeface="楷体_GB2312" panose="02010609030101010101" charset="-122"/>
                        <a:ea typeface="楷体_GB2312" panose="02010609030101010101" charset="-122"/>
                        <a:cs typeface="楷体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98295">
                <a:tc>
                  <a:txBody>
                    <a:bodyPr/>
                    <a:p>
                      <a:pPr marL="0" indent="0" algn="l">
                        <a:buNone/>
                      </a:pPr>
                      <a:r>
                        <a:rPr lang="en-US" altLang="zh-CN" sz="1400" b="0" u="none">
                          <a:latin typeface="仿宋_GB2312" panose="02010609030101010101" charset="-122"/>
                          <a:ea typeface="仿宋_GB2312" panose="02010609030101010101" charset="-122"/>
                          <a:cs typeface="仿宋_GB2312" panose="02010609030101010101" charset="-122"/>
                        </a:rPr>
                        <a:t>     </a:t>
                      </a:r>
                      <a:r>
                        <a:rPr lang="zh-CN" altLang="en-US" sz="1400" b="0" u="none">
                          <a:latin typeface="仿宋_GB2312" panose="02010609030101010101" charset="-122"/>
                          <a:ea typeface="仿宋_GB2312" panose="02010609030101010101" charset="-122"/>
                          <a:cs typeface="仿宋_GB2312" panose="02010609030101010101" charset="-122"/>
                        </a:rPr>
                        <a:t>基层党委盖章                 党委书记签名或盖章                                              年   月   日</a:t>
                      </a:r>
                      <a:endParaRPr lang="zh-CN" altLang="en-US" sz="1400" b="0" u="none">
                        <a:latin typeface="仿宋_GB2312" panose="02010609030101010101" charset="-122"/>
                        <a:ea typeface="仿宋_GB2312" panose="02010609030101010101" charset="-122"/>
                        <a:cs typeface="仿宋_GB2312" panose="02010609030101010101"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graphicFrame>
        <p:nvGraphicFramePr>
          <p:cNvPr id="3" name="表格 2"/>
          <p:cNvGraphicFramePr/>
          <p:nvPr/>
        </p:nvGraphicFramePr>
        <p:xfrm>
          <a:off x="5503545" y="2161540"/>
          <a:ext cx="4260850" cy="5285105"/>
        </p:xfrm>
        <a:graphic>
          <a:graphicData uri="http://schemas.openxmlformats.org/drawingml/2006/table">
            <a:tbl>
              <a:tblPr firstRow="1" bandRow="1">
                <a:tableStyleId>{5940675A-B579-460E-94D1-54222C63F5DA}</a:tableStyleId>
              </a:tblPr>
              <a:tblGrid>
                <a:gridCol w="4260850"/>
              </a:tblGrid>
              <a:tr h="282575">
                <a:tc>
                  <a:txBody>
                    <a:bodyPr/>
                    <a:p>
                      <a:pPr marL="0" indent="0" algn="ctr">
                        <a:buNone/>
                      </a:pPr>
                      <a:r>
                        <a:rPr lang="zh-CN" altLang="en-US" sz="1400" b="0" u="none">
                          <a:latin typeface="楷体_GB2312" panose="02010609030101010101" charset="-122"/>
                          <a:ea typeface="楷体_GB2312" panose="02010609030101010101" charset="-122"/>
                          <a:cs typeface="楷体_GB2312" panose="02010609030101010101" charset="-122"/>
                        </a:rPr>
                        <a:t>备注</a:t>
                      </a:r>
                      <a:endParaRPr lang="zh-CN" altLang="en-US" sz="1400" b="0" u="none">
                        <a:latin typeface="楷体_GB2312" panose="02010609030101010101" charset="-122"/>
                        <a:ea typeface="楷体_GB2312" panose="02010609030101010101" charset="-122"/>
                        <a:cs typeface="楷体_GB2312" panose="02010609030101010101" charset="-122"/>
                      </a:endParaRPr>
                    </a:p>
                  </a:txBody>
                  <a:tcPr marL="0" marR="0" marT="0" marB="1"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002530">
                <a:tc>
                  <a:txBody>
                    <a:bodyPr/>
                    <a:p>
                      <a:pPr marL="0" indent="0" algn="l">
                        <a:buNone/>
                      </a:pPr>
                      <a:r>
                        <a:rPr lang="en-US" altLang="zh-CN" sz="1000" b="0" u="none">
                          <a:latin typeface="仿宋_GB2312" panose="02010609030101010101" charset="-122"/>
                          <a:ea typeface="仿宋_GB2312" panose="02010609030101010101" charset="-122"/>
                          <a:cs typeface="仿宋_GB2312" panose="02010609030101010101" charset="-122"/>
                        </a:rPr>
                        <a:t>  </a:t>
                      </a:r>
                      <a:endParaRPr lang="zh-CN" altLang="en-US" sz="1000" b="0" u="none">
                        <a:latin typeface="仿宋_GB2312" panose="02010609030101010101" charset="-122"/>
                        <a:ea typeface="仿宋_GB2312" panose="02010609030101010101" charset="-122"/>
                        <a:cs typeface="仿宋_GB2312" panose="02010609030101010101" charset="-122"/>
                      </a:endParaRPr>
                    </a:p>
                  </a:txBody>
                  <a:tcPr marL="0" marR="0" marT="0" marB="1"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 name="Group 7"/>
          <p:cNvGrpSpPr/>
          <p:nvPr/>
        </p:nvGrpSpPr>
        <p:grpSpPr>
          <a:xfrm>
            <a:off x="862330" y="1470370"/>
            <a:ext cx="4572000" cy="734350"/>
            <a:chOff x="657" y="2331"/>
            <a:chExt cx="2751" cy="1142"/>
          </a:xfrm>
        </p:grpSpPr>
        <p:sp>
          <p:nvSpPr>
            <p:cNvPr id="5" name="Rectangle 8"/>
            <p:cNvSpPr/>
            <p:nvPr/>
          </p:nvSpPr>
          <p:spPr>
            <a:xfrm>
              <a:off x="657" y="3099"/>
              <a:ext cx="2751" cy="374"/>
            </a:xfrm>
            <a:prstGeom prst="rect">
              <a:avLst/>
            </a:prstGeom>
            <a:gradFill rotWithShape="0">
              <a:gsLst>
                <a:gs pos="0">
                  <a:srgbClr val="EFD006"/>
                </a:gs>
                <a:gs pos="100000">
                  <a:srgbClr val="FCE980"/>
                </a:gs>
              </a:gsLst>
              <a:lin ang="10800000" scaled="1"/>
              <a:tileRect/>
            </a:gradFill>
            <a:ln w="36000" cap="flat" cmpd="sng">
              <a:solidFill>
                <a:srgbClr val="EFD006"/>
              </a:solidFill>
              <a:prstDash val="solid"/>
              <a:round/>
              <a:headEnd type="none" w="med" len="med"/>
              <a:tailEnd type="none" w="med" len="med"/>
            </a:ln>
          </p:spPr>
          <p:txBody>
            <a:bodyPr lIns="1818000" tIns="74340" rIns="378000" bIns="63000" anchor="ctr"/>
            <a:p>
              <a:pPr lvl="0" defTabSz="0" hangingPunct="0">
                <a:lnSpc>
                  <a:spcPct val="95000"/>
                </a:lnSpc>
                <a:spcAft>
                  <a:spcPct val="0"/>
                </a:spcAft>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ltLang="zh-CN" sz="2800" b="0" dirty="0">
                <a:solidFill>
                  <a:srgbClr val="FFFFFF"/>
                </a:solidFill>
                <a:latin typeface="黑体" panose="02010609060101010101" pitchFamily="49" charset="-122"/>
                <a:ea typeface="黑体" panose="02010609060101010101" pitchFamily="49" charset="-122"/>
              </a:endParaRPr>
            </a:p>
          </p:txBody>
        </p:sp>
        <p:sp>
          <p:nvSpPr>
            <p:cNvPr id="6" name="Oval 9"/>
            <p:cNvSpPr/>
            <p:nvPr/>
          </p:nvSpPr>
          <p:spPr>
            <a:xfrm>
              <a:off x="891" y="2331"/>
              <a:ext cx="439" cy="767"/>
            </a:xfrm>
            <a:prstGeom prst="ellipse">
              <a:avLst/>
            </a:prstGeom>
            <a:gradFill rotWithShape="0">
              <a:gsLst>
                <a:gs pos="0">
                  <a:srgbClr val="A80404"/>
                </a:gs>
                <a:gs pos="100000">
                  <a:srgbClr val="D26163"/>
                </a:gs>
              </a:gsLst>
              <a:lin ang="16200000" scaled="1"/>
              <a:tileRect/>
            </a:gradFill>
            <a:ln w="36000" cap="flat" cmpd="sng">
              <a:solidFill>
                <a:srgbClr val="A80404"/>
              </a:solidFill>
              <a:prstDash val="solid"/>
              <a:round/>
              <a:headEnd type="none" w="med" len="med"/>
              <a:tailEnd type="none" w="med" len="med"/>
            </a:ln>
          </p:spPr>
          <p:txBody>
            <a:bodyPr lIns="108000" tIns="98280" rIns="108000" bIns="63000" anchor="ctr"/>
            <a:p>
              <a:pPr lvl="0" algn="ctr" defTabSz="0" hangingPunct="0">
                <a:lnSpc>
                  <a:spcPct val="93000"/>
                </a:lnSpc>
                <a:spcAft>
                  <a:spcPct val="0"/>
                </a:spcAft>
                <a:buFont typeface="Times New Roman" panose="02020603050405020304" pitchFamily="18" charset="0"/>
                <a:buNone/>
                <a:tabLst>
                  <a:tab pos="723900" algn="l"/>
                </a:tabLst>
              </a:pPr>
              <a:r>
                <a:rPr lang="en-US" altLang="zh-CN" sz="2800" dirty="0">
                  <a:solidFill>
                    <a:srgbClr val="FFFFFF"/>
                  </a:solidFill>
                  <a:latin typeface="黑体" panose="02010609060101010101" pitchFamily="49" charset="-122"/>
                  <a:ea typeface="黑体" panose="02010609060101010101" pitchFamily="49" charset="-122"/>
                </a:rPr>
                <a:t>3</a:t>
              </a:r>
              <a:endParaRPr lang="en-US" altLang="zh-CN" sz="2800" dirty="0">
                <a:solidFill>
                  <a:srgbClr val="FFFFFF"/>
                </a:solidFill>
                <a:latin typeface="黑体" panose="02010609060101010101" pitchFamily="49" charset="-122"/>
                <a:ea typeface="黑体" panose="02010609060101010101" pitchFamily="49" charset="-122"/>
              </a:endParaRPr>
            </a:p>
          </p:txBody>
        </p:sp>
        <p:pic>
          <p:nvPicPr>
            <p:cNvPr id="7" name="Picture 10"/>
            <p:cNvPicPr>
              <a:picLocks noChangeAspect="1"/>
            </p:cNvPicPr>
            <p:nvPr/>
          </p:nvPicPr>
          <p:blipFill>
            <a:blip r:embed="rId1"/>
            <a:stretch>
              <a:fillRect/>
            </a:stretch>
          </p:blipFill>
          <p:spPr>
            <a:xfrm>
              <a:off x="1010" y="2754"/>
              <a:ext cx="307" cy="203"/>
            </a:xfrm>
            <a:prstGeom prst="rect">
              <a:avLst/>
            </a:prstGeom>
            <a:noFill/>
            <a:ln w="9525">
              <a:noFill/>
            </a:ln>
          </p:spPr>
        </p:pic>
        <p:sp>
          <p:nvSpPr>
            <p:cNvPr id="8" name="Oval 11"/>
            <p:cNvSpPr/>
            <p:nvPr/>
          </p:nvSpPr>
          <p:spPr>
            <a:xfrm>
              <a:off x="1084" y="3312"/>
              <a:ext cx="383" cy="69"/>
            </a:xfrm>
            <a:prstGeom prst="ellipse">
              <a:avLst/>
            </a:prstGeom>
            <a:solidFill>
              <a:srgbClr val="989898">
                <a:alpha val="50195"/>
              </a:srgbClr>
            </a:solidFill>
            <a:ln w="9525">
              <a:noFill/>
            </a:ln>
          </p:spPr>
          <p:txBody>
            <a:bodyPr wrap="none" anchor="ctr"/>
            <a:p>
              <a:pPr lvl="0" hangingPunct="0">
                <a:lnSpc>
                  <a:spcPct val="93000"/>
                </a:lnSpc>
                <a:spcAft>
                  <a:spcPct val="0"/>
                </a:spcAft>
                <a:buFont typeface="Times New Roman" panose="02020603050405020304" pitchFamily="18" charset="0"/>
                <a:buNone/>
              </a:pPr>
              <a:endParaRPr lang="zh-CN" altLang="en-US" sz="2800" b="0" dirty="0">
                <a:solidFill>
                  <a:schemeClr val="tx1"/>
                </a:solidFill>
                <a:latin typeface="黑体" panose="02010609060101010101" pitchFamily="49" charset="-122"/>
                <a:ea typeface="黑体" panose="02010609060101010101" pitchFamily="49" charset="-122"/>
              </a:endParaRPr>
            </a:p>
          </p:txBody>
        </p:sp>
      </p:grpSp>
      <p:sp>
        <p:nvSpPr>
          <p:cNvPr id="9" name="文本框 8"/>
          <p:cNvSpPr txBox="1"/>
          <p:nvPr/>
        </p:nvSpPr>
        <p:spPr>
          <a:xfrm>
            <a:off x="1980565" y="1351280"/>
            <a:ext cx="3400425" cy="731520"/>
          </a:xfrm>
          <a:prstGeom prst="rect">
            <a:avLst/>
          </a:prstGeom>
          <a:noFill/>
        </p:spPr>
        <p:txBody>
          <a:bodyPr wrap="none" rtlCol="0" anchor="t">
            <a:spAutoFit/>
          </a:bodyPr>
          <a:p>
            <a:pPr>
              <a:buNone/>
            </a:pPr>
            <a:r>
              <a:rPr lang="zh-CN" altLang="en-US" sz="2800">
                <a:latin typeface="宋体" panose="02010600030101010101" pitchFamily="2" charset="-122"/>
                <a:cs typeface="方正小标宋简体" charset="0"/>
                <a:sym typeface="+mn-ea"/>
              </a:rPr>
              <a:t>发展工作的主要程序</a:t>
            </a:r>
            <a:endParaRPr lang="zh-CN" altLang="en-US" sz="2800">
              <a:latin typeface="宋体" panose="02010600030101010101" pitchFamily="2" charset="-122"/>
              <a:cs typeface="方正小标宋简体" charset="0"/>
              <a:sym typeface="+mn-ea"/>
            </a:endParaRPr>
          </a:p>
        </p:txBody>
      </p:sp>
      <p:sp>
        <p:nvSpPr>
          <p:cNvPr id="10" name="文本框 9"/>
          <p:cNvSpPr txBox="1"/>
          <p:nvPr/>
        </p:nvSpPr>
        <p:spPr>
          <a:xfrm>
            <a:off x="1038225" y="2307590"/>
            <a:ext cx="3669665" cy="731520"/>
          </a:xfrm>
          <a:prstGeom prst="rect">
            <a:avLst/>
          </a:prstGeom>
          <a:noFill/>
          <a:ln w="9525">
            <a:noFill/>
          </a:ln>
        </p:spPr>
        <p:txBody>
          <a:bodyPr wrap="square">
            <a:spAutoFit/>
            <a:scene3d>
              <a:camera prst="orthographicFront"/>
              <a:lightRig rig="threePt" dir="t"/>
            </a:scene3d>
          </a:bodyPr>
          <a:p>
            <a:pPr marL="0" algn="l">
              <a:buNone/>
            </a:pPr>
            <a:r>
              <a:rPr lang="zh-CN" altLang="en-US" sz="2800" b="0" u="none">
                <a:ln w="22225">
                  <a:solidFill>
                    <a:schemeClr val="accent2"/>
                  </a:solidFill>
                  <a:prstDash val="solid"/>
                </a:ln>
                <a:solidFill>
                  <a:schemeClr val="accent2">
                    <a:lumMod val="40000"/>
                    <a:lumOff val="60000"/>
                  </a:schemeClr>
                </a:solidFill>
                <a:effectLst/>
                <a:latin typeface="方正小标宋简体" charset="0"/>
                <a:ea typeface="方正小标宋简体" charset="0"/>
                <a:cs typeface="方正小标宋简体" charset="0"/>
              </a:rPr>
              <a:t>四、接收预备党员</a:t>
            </a:r>
            <a:endParaRPr lang="zh-CN" altLang="en-US" sz="2800" b="0" u="none">
              <a:ln w="22225">
                <a:solidFill>
                  <a:schemeClr val="accent2"/>
                </a:solidFill>
                <a:prstDash val="solid"/>
              </a:ln>
              <a:solidFill>
                <a:schemeClr val="accent2">
                  <a:lumMod val="40000"/>
                  <a:lumOff val="60000"/>
                </a:schemeClr>
              </a:solidFill>
              <a:effectLst/>
              <a:latin typeface="方正小标宋简体" charset="0"/>
              <a:ea typeface="方正小标宋简体" charset="0"/>
              <a:cs typeface="方正小标宋简体" charset="0"/>
            </a:endParaRPr>
          </a:p>
        </p:txBody>
      </p:sp>
      <p:sp>
        <p:nvSpPr>
          <p:cNvPr id="11" name="文本框 10"/>
          <p:cNvSpPr txBox="1"/>
          <p:nvPr/>
        </p:nvSpPr>
        <p:spPr>
          <a:xfrm>
            <a:off x="862330" y="3217545"/>
            <a:ext cx="7767320" cy="640080"/>
          </a:xfrm>
          <a:prstGeom prst="rect">
            <a:avLst/>
          </a:prstGeom>
          <a:noFill/>
          <a:ln w="9525">
            <a:noFill/>
          </a:ln>
        </p:spPr>
        <p:txBody>
          <a:bodyPr wrap="square">
            <a:spAutoFit/>
          </a:bodyPr>
          <a:p>
            <a:pPr marL="0" algn="l">
              <a:buNone/>
            </a:pPr>
            <a:r>
              <a:rPr lang="zh-CN" u="none">
                <a:solidFill>
                  <a:schemeClr val="accent1"/>
                </a:solidFill>
                <a:effectLst>
                  <a:outerShdw blurRad="38100" dist="25400" dir="5400000" algn="ctr" rotWithShape="0">
                    <a:srgbClr val="6E747A">
                      <a:alpha val="43000"/>
                    </a:srgbClr>
                  </a:outerShdw>
                </a:effectLst>
                <a:latin typeface="华文新魏" panose="02010800040101010101" pitchFamily="2" charset="-122"/>
                <a:ea typeface="华文新魏" panose="02010800040101010101" pitchFamily="2" charset="-122"/>
              </a:rPr>
              <a:t>（六）召开支部党员大会</a:t>
            </a:r>
            <a:endParaRPr lang="zh-CN" u="none">
              <a:solidFill>
                <a:schemeClr val="accent1"/>
              </a:solidFill>
              <a:effectLst>
                <a:outerShdw blurRad="38100" dist="25400" dir="5400000" algn="ctr" rotWithShape="0">
                  <a:srgbClr val="6E747A">
                    <a:alpha val="43000"/>
                  </a:srgbClr>
                </a:outerShdw>
              </a:effectLst>
              <a:latin typeface="华文新魏" panose="02010800040101010101" pitchFamily="2" charset="-122"/>
              <a:ea typeface="华文新魏" panose="02010800040101010101" pitchFamily="2" charset="-122"/>
            </a:endParaRPr>
          </a:p>
        </p:txBody>
      </p:sp>
      <p:sp>
        <p:nvSpPr>
          <p:cNvPr id="4" name="文本框 3"/>
          <p:cNvSpPr txBox="1"/>
          <p:nvPr/>
        </p:nvSpPr>
        <p:spPr>
          <a:xfrm>
            <a:off x="1142365" y="4062095"/>
            <a:ext cx="4291965" cy="640080"/>
          </a:xfrm>
          <a:prstGeom prst="rect">
            <a:avLst/>
          </a:prstGeom>
          <a:noFill/>
        </p:spPr>
        <p:txBody>
          <a:bodyPr wrap="square" rtlCol="0">
            <a:spAutoFit/>
          </a:bodyPr>
          <a:p>
            <a:pPr>
              <a:buNone/>
            </a:pPr>
            <a:r>
              <a:rPr lang="en-US" altLang="zh-CN"/>
              <a:t>1.</a:t>
            </a:r>
            <a:r>
              <a:rPr lang="zh-CN" altLang="en-US"/>
              <a:t>支部大会前的准备工作</a:t>
            </a:r>
            <a:endParaRPr lang="zh-CN" altLang="en-US"/>
          </a:p>
        </p:txBody>
      </p:sp>
      <p:sp>
        <p:nvSpPr>
          <p:cNvPr id="13" name="文本框 12"/>
          <p:cNvSpPr txBox="1"/>
          <p:nvPr/>
        </p:nvSpPr>
        <p:spPr>
          <a:xfrm>
            <a:off x="5179060" y="4062095"/>
            <a:ext cx="3697605" cy="640080"/>
          </a:xfrm>
          <a:prstGeom prst="rect">
            <a:avLst/>
          </a:prstGeom>
          <a:noFill/>
        </p:spPr>
        <p:txBody>
          <a:bodyPr wrap="square" rtlCol="0">
            <a:spAutoFit/>
          </a:bodyPr>
          <a:p>
            <a:pPr>
              <a:buNone/>
            </a:pPr>
            <a:r>
              <a:rPr lang="en-US" altLang="zh-CN">
                <a:sym typeface="+mn-ea"/>
              </a:rPr>
              <a:t>2.</a:t>
            </a:r>
            <a:r>
              <a:rPr lang="zh-CN" altLang="en-US">
                <a:sym typeface="+mn-ea"/>
              </a:rPr>
              <a:t>支部大会相关问题</a:t>
            </a:r>
            <a:endParaRPr lang="zh-CN" altLang="en-US"/>
          </a:p>
        </p:txBody>
      </p:sp>
      <p:sp>
        <p:nvSpPr>
          <p:cNvPr id="14" name="文本框 13"/>
          <p:cNvSpPr txBox="1"/>
          <p:nvPr/>
        </p:nvSpPr>
        <p:spPr>
          <a:xfrm>
            <a:off x="1250950" y="4878070"/>
            <a:ext cx="3046730" cy="640080"/>
          </a:xfrm>
          <a:prstGeom prst="rect">
            <a:avLst/>
          </a:prstGeom>
          <a:noFill/>
        </p:spPr>
        <p:txBody>
          <a:bodyPr wrap="square" rtlCol="0">
            <a:spAutoFit/>
          </a:bodyPr>
          <a:p>
            <a:pPr>
              <a:buNone/>
            </a:pPr>
            <a:r>
              <a:rPr lang="en-US" altLang="zh-CN"/>
              <a:t>3</a:t>
            </a:r>
            <a:r>
              <a:rPr lang="zh-CN" altLang="en-US"/>
              <a:t>、支部大会的议程</a:t>
            </a:r>
            <a:endParaRPr lang="zh-CN" altLang="en-US"/>
          </a:p>
        </p:txBody>
      </p:sp>
      <p:sp>
        <p:nvSpPr>
          <p:cNvPr id="15" name="文本框 14"/>
          <p:cNvSpPr txBox="1"/>
          <p:nvPr/>
        </p:nvSpPr>
        <p:spPr>
          <a:xfrm>
            <a:off x="5179060" y="4878070"/>
            <a:ext cx="3002915" cy="640080"/>
          </a:xfrm>
          <a:prstGeom prst="rect">
            <a:avLst/>
          </a:prstGeom>
          <a:noFill/>
        </p:spPr>
        <p:txBody>
          <a:bodyPr wrap="square" rtlCol="0">
            <a:spAutoFit/>
          </a:bodyPr>
          <a:p>
            <a:pPr>
              <a:buNone/>
            </a:pPr>
            <a:r>
              <a:rPr lang="en-US" altLang="zh-CN"/>
              <a:t>4.</a:t>
            </a:r>
            <a:r>
              <a:rPr lang="zh-CN" altLang="en-US"/>
              <a:t>填写支部大会决议</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13" grpId="0"/>
      <p:bldP spid="14" grpId="0"/>
      <p:bldP spid="1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 name="Group 7"/>
          <p:cNvGrpSpPr/>
          <p:nvPr/>
        </p:nvGrpSpPr>
        <p:grpSpPr>
          <a:xfrm>
            <a:off x="862330" y="1470370"/>
            <a:ext cx="4572000" cy="734350"/>
            <a:chOff x="657" y="2331"/>
            <a:chExt cx="2751" cy="1142"/>
          </a:xfrm>
        </p:grpSpPr>
        <p:sp>
          <p:nvSpPr>
            <p:cNvPr id="5" name="Rectangle 8"/>
            <p:cNvSpPr/>
            <p:nvPr/>
          </p:nvSpPr>
          <p:spPr>
            <a:xfrm>
              <a:off x="657" y="3099"/>
              <a:ext cx="2751" cy="374"/>
            </a:xfrm>
            <a:prstGeom prst="rect">
              <a:avLst/>
            </a:prstGeom>
            <a:gradFill rotWithShape="0">
              <a:gsLst>
                <a:gs pos="0">
                  <a:srgbClr val="EFD006"/>
                </a:gs>
                <a:gs pos="100000">
                  <a:srgbClr val="FCE980"/>
                </a:gs>
              </a:gsLst>
              <a:lin ang="10800000" scaled="1"/>
              <a:tileRect/>
            </a:gradFill>
            <a:ln w="36000" cap="flat" cmpd="sng">
              <a:solidFill>
                <a:srgbClr val="EFD006"/>
              </a:solidFill>
              <a:prstDash val="solid"/>
              <a:round/>
              <a:headEnd type="none" w="med" len="med"/>
              <a:tailEnd type="none" w="med" len="med"/>
            </a:ln>
          </p:spPr>
          <p:txBody>
            <a:bodyPr lIns="1818000" tIns="74340" rIns="378000" bIns="63000" anchor="ctr"/>
            <a:p>
              <a:pPr lvl="0" defTabSz="0" hangingPunct="0">
                <a:lnSpc>
                  <a:spcPct val="95000"/>
                </a:lnSpc>
                <a:spcAft>
                  <a:spcPct val="0"/>
                </a:spcAft>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ltLang="zh-CN" sz="2800" b="0" dirty="0">
                <a:solidFill>
                  <a:srgbClr val="FFFFFF"/>
                </a:solidFill>
                <a:latin typeface="黑体" panose="02010609060101010101" pitchFamily="49" charset="-122"/>
                <a:ea typeface="黑体" panose="02010609060101010101" pitchFamily="49" charset="-122"/>
              </a:endParaRPr>
            </a:p>
          </p:txBody>
        </p:sp>
        <p:sp>
          <p:nvSpPr>
            <p:cNvPr id="6" name="Oval 9"/>
            <p:cNvSpPr/>
            <p:nvPr/>
          </p:nvSpPr>
          <p:spPr>
            <a:xfrm>
              <a:off x="891" y="2331"/>
              <a:ext cx="439" cy="767"/>
            </a:xfrm>
            <a:prstGeom prst="ellipse">
              <a:avLst/>
            </a:prstGeom>
            <a:gradFill rotWithShape="0">
              <a:gsLst>
                <a:gs pos="0">
                  <a:srgbClr val="A80404"/>
                </a:gs>
                <a:gs pos="100000">
                  <a:srgbClr val="D26163"/>
                </a:gs>
              </a:gsLst>
              <a:lin ang="16200000" scaled="1"/>
              <a:tileRect/>
            </a:gradFill>
            <a:ln w="36000" cap="flat" cmpd="sng">
              <a:solidFill>
                <a:srgbClr val="A80404"/>
              </a:solidFill>
              <a:prstDash val="solid"/>
              <a:round/>
              <a:headEnd type="none" w="med" len="med"/>
              <a:tailEnd type="none" w="med" len="med"/>
            </a:ln>
          </p:spPr>
          <p:txBody>
            <a:bodyPr lIns="108000" tIns="98280" rIns="108000" bIns="63000" anchor="ctr"/>
            <a:p>
              <a:pPr lvl="0" algn="ctr" defTabSz="0" hangingPunct="0">
                <a:lnSpc>
                  <a:spcPct val="93000"/>
                </a:lnSpc>
                <a:spcAft>
                  <a:spcPct val="0"/>
                </a:spcAft>
                <a:buFont typeface="Times New Roman" panose="02020603050405020304" pitchFamily="18" charset="0"/>
                <a:buNone/>
                <a:tabLst>
                  <a:tab pos="723900" algn="l"/>
                </a:tabLst>
              </a:pPr>
              <a:r>
                <a:rPr lang="en-US" altLang="zh-CN" sz="2800" dirty="0">
                  <a:solidFill>
                    <a:srgbClr val="FFFFFF"/>
                  </a:solidFill>
                  <a:latin typeface="黑体" panose="02010609060101010101" pitchFamily="49" charset="-122"/>
                  <a:ea typeface="黑体" panose="02010609060101010101" pitchFamily="49" charset="-122"/>
                </a:rPr>
                <a:t>3</a:t>
              </a:r>
              <a:endParaRPr lang="en-US" altLang="zh-CN" sz="2800" dirty="0">
                <a:solidFill>
                  <a:srgbClr val="FFFFFF"/>
                </a:solidFill>
                <a:latin typeface="黑体" panose="02010609060101010101" pitchFamily="49" charset="-122"/>
                <a:ea typeface="黑体" panose="02010609060101010101" pitchFamily="49" charset="-122"/>
              </a:endParaRPr>
            </a:p>
          </p:txBody>
        </p:sp>
        <p:pic>
          <p:nvPicPr>
            <p:cNvPr id="7" name="Picture 10"/>
            <p:cNvPicPr>
              <a:picLocks noChangeAspect="1"/>
            </p:cNvPicPr>
            <p:nvPr/>
          </p:nvPicPr>
          <p:blipFill>
            <a:blip r:embed="rId1"/>
            <a:stretch>
              <a:fillRect/>
            </a:stretch>
          </p:blipFill>
          <p:spPr>
            <a:xfrm>
              <a:off x="1010" y="2754"/>
              <a:ext cx="307" cy="203"/>
            </a:xfrm>
            <a:prstGeom prst="rect">
              <a:avLst/>
            </a:prstGeom>
            <a:noFill/>
            <a:ln w="9525">
              <a:noFill/>
            </a:ln>
          </p:spPr>
        </p:pic>
        <p:sp>
          <p:nvSpPr>
            <p:cNvPr id="8" name="Oval 11"/>
            <p:cNvSpPr/>
            <p:nvPr/>
          </p:nvSpPr>
          <p:spPr>
            <a:xfrm>
              <a:off x="1084" y="3312"/>
              <a:ext cx="383" cy="69"/>
            </a:xfrm>
            <a:prstGeom prst="ellipse">
              <a:avLst/>
            </a:prstGeom>
            <a:solidFill>
              <a:srgbClr val="989898">
                <a:alpha val="50195"/>
              </a:srgbClr>
            </a:solidFill>
            <a:ln w="9525">
              <a:noFill/>
            </a:ln>
          </p:spPr>
          <p:txBody>
            <a:bodyPr wrap="none" anchor="ctr"/>
            <a:p>
              <a:pPr lvl="0" hangingPunct="0">
                <a:lnSpc>
                  <a:spcPct val="93000"/>
                </a:lnSpc>
                <a:spcAft>
                  <a:spcPct val="0"/>
                </a:spcAft>
                <a:buFont typeface="Times New Roman" panose="02020603050405020304" pitchFamily="18" charset="0"/>
                <a:buNone/>
              </a:pPr>
              <a:endParaRPr lang="zh-CN" altLang="en-US" sz="2800" b="0" dirty="0">
                <a:solidFill>
                  <a:schemeClr val="tx1"/>
                </a:solidFill>
                <a:latin typeface="黑体" panose="02010609060101010101" pitchFamily="49" charset="-122"/>
                <a:ea typeface="黑体" panose="02010609060101010101" pitchFamily="49" charset="-122"/>
              </a:endParaRPr>
            </a:p>
          </p:txBody>
        </p:sp>
      </p:grpSp>
      <p:sp>
        <p:nvSpPr>
          <p:cNvPr id="9" name="文本框 8"/>
          <p:cNvSpPr txBox="1"/>
          <p:nvPr/>
        </p:nvSpPr>
        <p:spPr>
          <a:xfrm>
            <a:off x="1980565" y="1351280"/>
            <a:ext cx="3400425" cy="731520"/>
          </a:xfrm>
          <a:prstGeom prst="rect">
            <a:avLst/>
          </a:prstGeom>
          <a:noFill/>
        </p:spPr>
        <p:txBody>
          <a:bodyPr wrap="none" rtlCol="0" anchor="t">
            <a:spAutoFit/>
          </a:bodyPr>
          <a:p>
            <a:pPr>
              <a:buNone/>
            </a:pPr>
            <a:r>
              <a:rPr lang="zh-CN" altLang="en-US" sz="2800">
                <a:latin typeface="宋体" panose="02010600030101010101" pitchFamily="2" charset="-122"/>
                <a:cs typeface="方正小标宋简体" charset="0"/>
                <a:sym typeface="+mn-ea"/>
              </a:rPr>
              <a:t>发展工作的主要程序</a:t>
            </a:r>
            <a:endParaRPr lang="zh-CN" altLang="en-US" sz="2800">
              <a:latin typeface="宋体" panose="02010600030101010101" pitchFamily="2" charset="-122"/>
              <a:cs typeface="方正小标宋简体" charset="0"/>
              <a:sym typeface="+mn-ea"/>
            </a:endParaRPr>
          </a:p>
        </p:txBody>
      </p:sp>
      <p:sp>
        <p:nvSpPr>
          <p:cNvPr id="10" name="文本框 9"/>
          <p:cNvSpPr txBox="1"/>
          <p:nvPr/>
        </p:nvSpPr>
        <p:spPr>
          <a:xfrm>
            <a:off x="1038225" y="2307590"/>
            <a:ext cx="3669665" cy="731520"/>
          </a:xfrm>
          <a:prstGeom prst="rect">
            <a:avLst/>
          </a:prstGeom>
          <a:noFill/>
          <a:ln w="9525">
            <a:noFill/>
          </a:ln>
        </p:spPr>
        <p:txBody>
          <a:bodyPr wrap="square">
            <a:spAutoFit/>
            <a:scene3d>
              <a:camera prst="orthographicFront"/>
              <a:lightRig rig="threePt" dir="t"/>
            </a:scene3d>
          </a:bodyPr>
          <a:p>
            <a:pPr marL="0" algn="l">
              <a:buNone/>
            </a:pPr>
            <a:r>
              <a:rPr lang="zh-CN" altLang="en-US" sz="2800" b="0" u="none">
                <a:ln w="22225">
                  <a:solidFill>
                    <a:schemeClr val="accent2"/>
                  </a:solidFill>
                  <a:prstDash val="solid"/>
                </a:ln>
                <a:solidFill>
                  <a:schemeClr val="accent2">
                    <a:lumMod val="40000"/>
                    <a:lumOff val="60000"/>
                  </a:schemeClr>
                </a:solidFill>
                <a:effectLst/>
                <a:latin typeface="方正小标宋简体" charset="0"/>
                <a:ea typeface="方正小标宋简体" charset="0"/>
                <a:cs typeface="方正小标宋简体" charset="0"/>
              </a:rPr>
              <a:t>四、接收预备党员</a:t>
            </a:r>
            <a:endParaRPr lang="zh-CN" altLang="en-US" sz="2800" b="0" u="none">
              <a:ln w="22225">
                <a:solidFill>
                  <a:schemeClr val="accent2"/>
                </a:solidFill>
                <a:prstDash val="solid"/>
              </a:ln>
              <a:solidFill>
                <a:schemeClr val="accent2">
                  <a:lumMod val="40000"/>
                  <a:lumOff val="60000"/>
                </a:schemeClr>
              </a:solidFill>
              <a:effectLst/>
              <a:latin typeface="方正小标宋简体" charset="0"/>
              <a:ea typeface="方正小标宋简体" charset="0"/>
              <a:cs typeface="方正小标宋简体" charset="0"/>
            </a:endParaRPr>
          </a:p>
        </p:txBody>
      </p:sp>
      <p:sp>
        <p:nvSpPr>
          <p:cNvPr id="11" name="文本框 10"/>
          <p:cNvSpPr txBox="1"/>
          <p:nvPr/>
        </p:nvSpPr>
        <p:spPr>
          <a:xfrm>
            <a:off x="1682750" y="3274695"/>
            <a:ext cx="3533775" cy="640080"/>
          </a:xfrm>
          <a:prstGeom prst="rect">
            <a:avLst/>
          </a:prstGeom>
          <a:noFill/>
          <a:ln w="9525">
            <a:noFill/>
          </a:ln>
        </p:spPr>
        <p:txBody>
          <a:bodyPr wrap="square">
            <a:spAutoFit/>
          </a:bodyPr>
          <a:p>
            <a:pPr marL="0" algn="l">
              <a:buNone/>
            </a:pPr>
            <a:r>
              <a:rPr lang="zh-CN" u="none">
                <a:solidFill>
                  <a:schemeClr val="accent1"/>
                </a:solidFill>
                <a:effectLst>
                  <a:outerShdw blurRad="38100" dist="25400" dir="5400000" algn="ctr" rotWithShape="0">
                    <a:srgbClr val="6E747A">
                      <a:alpha val="43000"/>
                    </a:srgbClr>
                  </a:outerShdw>
                </a:effectLst>
                <a:latin typeface="华文新魏" panose="02010800040101010101" pitchFamily="2" charset="-122"/>
                <a:ea typeface="华文新魏" panose="02010800040101010101" pitchFamily="2" charset="-122"/>
              </a:rPr>
              <a:t>（七）组织员谈话</a:t>
            </a:r>
            <a:endParaRPr lang="zh-CN" u="none">
              <a:solidFill>
                <a:schemeClr val="accent1"/>
              </a:solidFill>
              <a:effectLst>
                <a:outerShdw blurRad="38100" dist="25400" dir="5400000" algn="ctr" rotWithShape="0">
                  <a:srgbClr val="6E747A">
                    <a:alpha val="43000"/>
                  </a:srgbClr>
                </a:outerShdw>
              </a:effectLst>
              <a:latin typeface="华文新魏" panose="02010800040101010101" pitchFamily="2" charset="-122"/>
              <a:ea typeface="华文新魏" panose="02010800040101010101" pitchFamily="2" charset="-122"/>
            </a:endParaRPr>
          </a:p>
        </p:txBody>
      </p:sp>
      <p:sp>
        <p:nvSpPr>
          <p:cNvPr id="4" name="文本框 3"/>
          <p:cNvSpPr txBox="1"/>
          <p:nvPr/>
        </p:nvSpPr>
        <p:spPr>
          <a:xfrm>
            <a:off x="2514600" y="4368165"/>
            <a:ext cx="5556250" cy="640080"/>
          </a:xfrm>
          <a:prstGeom prst="rect">
            <a:avLst/>
          </a:prstGeom>
          <a:noFill/>
        </p:spPr>
        <p:txBody>
          <a:bodyPr wrap="square" rtlCol="0">
            <a:spAutoFit/>
          </a:bodyPr>
          <a:p>
            <a:pPr>
              <a:buNone/>
            </a:pPr>
            <a:r>
              <a:rPr lang="zh-CN">
                <a:solidFill>
                  <a:schemeClr val="accent1"/>
                </a:solidFill>
                <a:effectLst>
                  <a:outerShdw blurRad="38100" dist="25400" dir="5400000" algn="ctr" rotWithShape="0">
                    <a:srgbClr val="6E747A">
                      <a:alpha val="43000"/>
                    </a:srgbClr>
                  </a:outerShdw>
                </a:effectLst>
                <a:latin typeface="华文新魏" panose="02010800040101010101" pitchFamily="2" charset="-122"/>
                <a:ea typeface="华文新魏" panose="02010800040101010101" pitchFamily="2" charset="-122"/>
                <a:sym typeface="+mn-ea"/>
              </a:rPr>
              <a:t>（八）党总支（党委）审议预备党员</a:t>
            </a:r>
            <a:endParaRPr lang="zh-CN">
              <a:solidFill>
                <a:schemeClr val="accent1"/>
              </a:solidFill>
              <a:effectLst>
                <a:outerShdw blurRad="38100" dist="25400" dir="5400000" algn="ctr" rotWithShape="0">
                  <a:srgbClr val="6E747A">
                    <a:alpha val="43000"/>
                  </a:srgbClr>
                </a:outerShdw>
              </a:effectLst>
              <a:latin typeface="华文新魏" panose="02010800040101010101" pitchFamily="2" charset="-122"/>
              <a:ea typeface="华文新魏" panose="02010800040101010101" pitchFamily="2" charset="-122"/>
              <a:sym typeface="+mn-ea"/>
            </a:endParaRPr>
          </a:p>
        </p:txBody>
      </p:sp>
      <p:sp>
        <p:nvSpPr>
          <p:cNvPr id="14" name="文本框 13"/>
          <p:cNvSpPr txBox="1"/>
          <p:nvPr/>
        </p:nvSpPr>
        <p:spPr>
          <a:xfrm>
            <a:off x="3587750" y="5471160"/>
            <a:ext cx="4483100" cy="640080"/>
          </a:xfrm>
          <a:prstGeom prst="rect">
            <a:avLst/>
          </a:prstGeom>
          <a:noFill/>
        </p:spPr>
        <p:txBody>
          <a:bodyPr wrap="square" rtlCol="0">
            <a:spAutoFit/>
          </a:bodyPr>
          <a:p>
            <a:pPr>
              <a:buNone/>
            </a:pPr>
            <a:r>
              <a:rPr lang="zh-CN">
                <a:solidFill>
                  <a:schemeClr val="accent1"/>
                </a:solidFill>
                <a:effectLst>
                  <a:outerShdw blurRad="38100" dist="25400" dir="5400000" algn="ctr" rotWithShape="0">
                    <a:srgbClr val="6E747A">
                      <a:alpha val="43000"/>
                    </a:srgbClr>
                  </a:outerShdw>
                </a:effectLst>
                <a:latin typeface="华文新魏" panose="02010800040101010101" pitchFamily="2" charset="-122"/>
                <a:ea typeface="华文新魏" panose="02010800040101010101" pitchFamily="2" charset="-122"/>
                <a:sym typeface="+mn-ea"/>
              </a:rPr>
              <a:t>（九）教工委审批预备党员</a:t>
            </a:r>
            <a:endParaRPr lang="zh-CN">
              <a:solidFill>
                <a:schemeClr val="accent1"/>
              </a:solidFill>
              <a:effectLst>
                <a:outerShdw blurRad="38100" dist="25400" dir="5400000" algn="ctr" rotWithShape="0">
                  <a:srgbClr val="6E747A">
                    <a:alpha val="43000"/>
                  </a:srgbClr>
                </a:outerShdw>
              </a:effectLst>
              <a:latin typeface="华文新魏" panose="02010800040101010101" pitchFamily="2" charset="-122"/>
              <a:ea typeface="华文新魏" panose="02010800040101010101" pitchFamily="2"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900430" y="2952750"/>
            <a:ext cx="4129405" cy="3108960"/>
          </a:xfrm>
          <a:prstGeom prst="rect">
            <a:avLst/>
          </a:prstGeom>
          <a:noFill/>
          <a:ln w="9525">
            <a:noFill/>
          </a:ln>
        </p:spPr>
        <p:txBody>
          <a:bodyPr wrap="square">
            <a:spAutoFit/>
          </a:bodyPr>
          <a:p>
            <a:pPr marL="0" indent="0" algn="l"/>
            <a:r>
              <a:rPr lang="en-US" altLang="zh-CN" sz="1600" u="none">
                <a:latin typeface="仿宋_GB2312" panose="02010609030101010101" charset="-122"/>
                <a:ea typeface="仿宋_GB2312" panose="02010609030101010101" charset="-122"/>
                <a:cs typeface="仿宋_GB2312" panose="02010609030101010101" charset="-122"/>
              </a:rPr>
              <a:t>   </a:t>
            </a:r>
            <a:r>
              <a:rPr lang="zh-CN" altLang="en-US" sz="3200" u="none">
                <a:solidFill>
                  <a:schemeClr val="accent1"/>
                </a:solidFill>
                <a:effectLst>
                  <a:outerShdw blurRad="38100" dist="25400" dir="5400000" algn="ctr" rotWithShape="0">
                    <a:srgbClr val="6E747A">
                      <a:alpha val="43000"/>
                    </a:srgbClr>
                  </a:outerShdw>
                </a:effectLst>
                <a:latin typeface="华文隶书" panose="02010800040101010101" charset="-122"/>
                <a:ea typeface="华文隶书" panose="02010800040101010101" charset="-122"/>
                <a:cs typeface="仿宋_GB2312" panose="02010609030101010101" charset="-122"/>
              </a:rPr>
              <a:t>控制总量</a:t>
            </a:r>
            <a:r>
              <a:rPr lang="zh-CN" altLang="en-US" sz="2000" u="none">
                <a:solidFill>
                  <a:srgbClr val="FF0000"/>
                </a:solidFill>
                <a:latin typeface="仿宋_GB2312" panose="02010609030101010101" charset="-122"/>
                <a:ea typeface="仿宋_GB2312" panose="02010609030101010101" charset="-122"/>
                <a:cs typeface="仿宋_GB2312" panose="02010609030101010101" charset="-122"/>
              </a:rPr>
              <a:t>：是指发展党员工作要有领导、有计划地进行。发展党员工作要做到控制总量，更要注重质量，要在入党积极分子中优中选优，要建设适度规模的党员队伍。</a:t>
            </a:r>
            <a:r>
              <a:rPr lang="zh-CN" altLang="en-US" sz="2000" u="none">
                <a:latin typeface="仿宋_GB2312" panose="02010609030101010101" charset="-122"/>
                <a:ea typeface="仿宋_GB2312" panose="02010609030101010101" charset="-122"/>
                <a:cs typeface="仿宋_GB2312" panose="02010609030101010101" charset="-122"/>
              </a:rPr>
              <a:t>。</a:t>
            </a:r>
            <a:endParaRPr lang="zh-CN" altLang="en-US" sz="2000"/>
          </a:p>
        </p:txBody>
      </p:sp>
      <p:grpSp>
        <p:nvGrpSpPr>
          <p:cNvPr id="4" name="Group 13"/>
          <p:cNvGrpSpPr/>
          <p:nvPr/>
        </p:nvGrpSpPr>
        <p:grpSpPr>
          <a:xfrm>
            <a:off x="679450" y="1850556"/>
            <a:ext cx="4572000" cy="838669"/>
            <a:chOff x="657" y="1588"/>
            <a:chExt cx="2751" cy="1023"/>
          </a:xfrm>
        </p:grpSpPr>
        <p:sp>
          <p:nvSpPr>
            <p:cNvPr id="5" name="Rectangle 14"/>
            <p:cNvSpPr/>
            <p:nvPr/>
          </p:nvSpPr>
          <p:spPr>
            <a:xfrm>
              <a:off x="657" y="2237"/>
              <a:ext cx="2751" cy="374"/>
            </a:xfrm>
            <a:prstGeom prst="rect">
              <a:avLst/>
            </a:prstGeom>
            <a:gradFill rotWithShape="0">
              <a:gsLst>
                <a:gs pos="0">
                  <a:srgbClr val="EFD006"/>
                </a:gs>
                <a:gs pos="100000">
                  <a:srgbClr val="FCE980"/>
                </a:gs>
              </a:gsLst>
              <a:lin ang="10800000" scaled="1"/>
              <a:tileRect/>
            </a:gradFill>
            <a:ln w="36000" cap="flat" cmpd="sng">
              <a:solidFill>
                <a:srgbClr val="EFD006"/>
              </a:solidFill>
              <a:prstDash val="solid"/>
              <a:round/>
              <a:headEnd type="none" w="med" len="med"/>
              <a:tailEnd type="none" w="med" len="med"/>
            </a:ln>
          </p:spPr>
          <p:txBody>
            <a:bodyPr lIns="1818000" tIns="74340" rIns="378000" bIns="63000" anchor="ctr"/>
            <a:p>
              <a:pPr lvl="0" defTabSz="0" hangingPunct="0">
                <a:lnSpc>
                  <a:spcPct val="95000"/>
                </a:lnSpc>
                <a:spcAft>
                  <a:spcPct val="0"/>
                </a:spcAft>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ltLang="zh-CN" sz="2800" b="0" dirty="0">
                <a:solidFill>
                  <a:srgbClr val="FFFFFF"/>
                </a:solidFill>
                <a:latin typeface="黑体" panose="02010609060101010101" pitchFamily="49" charset="-122"/>
                <a:ea typeface="黑体" panose="02010609060101010101" pitchFamily="49" charset="-122"/>
              </a:endParaRPr>
            </a:p>
          </p:txBody>
        </p:sp>
        <p:sp>
          <p:nvSpPr>
            <p:cNvPr id="6" name="Oval 15"/>
            <p:cNvSpPr/>
            <p:nvPr/>
          </p:nvSpPr>
          <p:spPr>
            <a:xfrm>
              <a:off x="891" y="1588"/>
              <a:ext cx="448" cy="648"/>
            </a:xfrm>
            <a:prstGeom prst="ellipse">
              <a:avLst/>
            </a:prstGeom>
            <a:gradFill rotWithShape="0">
              <a:gsLst>
                <a:gs pos="0">
                  <a:srgbClr val="A80404"/>
                </a:gs>
                <a:gs pos="100000">
                  <a:srgbClr val="D26163"/>
                </a:gs>
              </a:gsLst>
              <a:lin ang="16200000" scaled="1"/>
              <a:tileRect/>
            </a:gradFill>
            <a:ln w="36000" cap="flat" cmpd="sng">
              <a:solidFill>
                <a:srgbClr val="A80404"/>
              </a:solidFill>
              <a:prstDash val="solid"/>
              <a:round/>
              <a:headEnd type="none" w="med" len="med"/>
              <a:tailEnd type="none" w="med" len="med"/>
            </a:ln>
          </p:spPr>
          <p:txBody>
            <a:bodyPr lIns="108000" tIns="98280" rIns="108000" bIns="63000" anchor="ctr"/>
            <a:p>
              <a:pPr lvl="0" algn="ctr" defTabSz="0" hangingPunct="0">
                <a:lnSpc>
                  <a:spcPct val="93000"/>
                </a:lnSpc>
                <a:spcAft>
                  <a:spcPct val="0"/>
                </a:spcAft>
                <a:buFont typeface="Times New Roman" panose="02020603050405020304" pitchFamily="18" charset="0"/>
                <a:buNone/>
                <a:tabLst>
                  <a:tab pos="723900" algn="l"/>
                </a:tabLst>
              </a:pPr>
              <a:r>
                <a:rPr lang="en-US" altLang="zh-CN" sz="2800" dirty="0">
                  <a:solidFill>
                    <a:srgbClr val="FFFFFF"/>
                  </a:solidFill>
                  <a:latin typeface="黑体" panose="02010609060101010101" pitchFamily="49" charset="-122"/>
                  <a:ea typeface="黑体" panose="02010609060101010101" pitchFamily="49" charset="-122"/>
                </a:rPr>
                <a:t>1</a:t>
              </a:r>
              <a:endParaRPr lang="en-US" altLang="zh-CN" sz="2800" dirty="0">
                <a:solidFill>
                  <a:srgbClr val="FFFFFF"/>
                </a:solidFill>
                <a:latin typeface="黑体" panose="02010609060101010101" pitchFamily="49" charset="-122"/>
                <a:ea typeface="黑体" panose="02010609060101010101" pitchFamily="49" charset="-122"/>
              </a:endParaRPr>
            </a:p>
          </p:txBody>
        </p:sp>
        <p:pic>
          <p:nvPicPr>
            <p:cNvPr id="7" name="Picture 16"/>
            <p:cNvPicPr>
              <a:picLocks noChangeAspect="1"/>
            </p:cNvPicPr>
            <p:nvPr/>
          </p:nvPicPr>
          <p:blipFill>
            <a:blip r:embed="rId1"/>
            <a:stretch>
              <a:fillRect/>
            </a:stretch>
          </p:blipFill>
          <p:spPr>
            <a:xfrm>
              <a:off x="1006" y="1904"/>
              <a:ext cx="540" cy="203"/>
            </a:xfrm>
            <a:prstGeom prst="rect">
              <a:avLst/>
            </a:prstGeom>
            <a:noFill/>
            <a:ln w="9525">
              <a:noFill/>
            </a:ln>
          </p:spPr>
        </p:pic>
        <p:sp>
          <p:nvSpPr>
            <p:cNvPr id="8" name="Oval 17"/>
            <p:cNvSpPr/>
            <p:nvPr/>
          </p:nvSpPr>
          <p:spPr>
            <a:xfrm>
              <a:off x="1084" y="2451"/>
              <a:ext cx="383" cy="69"/>
            </a:xfrm>
            <a:prstGeom prst="ellipse">
              <a:avLst/>
            </a:prstGeom>
            <a:solidFill>
              <a:srgbClr val="989898">
                <a:alpha val="50195"/>
              </a:srgbClr>
            </a:solidFill>
            <a:ln w="9525">
              <a:noFill/>
            </a:ln>
          </p:spPr>
          <p:txBody>
            <a:bodyPr wrap="none" anchor="ctr"/>
            <a:p>
              <a:pPr lvl="0" hangingPunct="0">
                <a:lnSpc>
                  <a:spcPct val="93000"/>
                </a:lnSpc>
                <a:spcAft>
                  <a:spcPct val="0"/>
                </a:spcAft>
                <a:buFont typeface="Times New Roman" panose="02020603050405020304" pitchFamily="18" charset="0"/>
                <a:buNone/>
              </a:pPr>
              <a:endParaRPr lang="zh-CN" altLang="en-US" sz="2800" b="0" dirty="0">
                <a:solidFill>
                  <a:schemeClr val="tx1"/>
                </a:solidFill>
                <a:latin typeface="黑体" panose="02010609060101010101" pitchFamily="49" charset="-122"/>
                <a:ea typeface="黑体" panose="02010609060101010101" pitchFamily="49" charset="-122"/>
              </a:endParaRPr>
            </a:p>
          </p:txBody>
        </p:sp>
      </p:grpSp>
      <p:sp>
        <p:nvSpPr>
          <p:cNvPr id="9" name="文本框 8"/>
          <p:cNvSpPr txBox="1"/>
          <p:nvPr/>
        </p:nvSpPr>
        <p:spPr>
          <a:xfrm>
            <a:off x="1812925" y="1750695"/>
            <a:ext cx="3757930" cy="731520"/>
          </a:xfrm>
          <a:prstGeom prst="rect">
            <a:avLst/>
          </a:prstGeom>
          <a:noFill/>
        </p:spPr>
        <p:txBody>
          <a:bodyPr wrap="none" rtlCol="0" anchor="t">
            <a:spAutoFit/>
          </a:bodyPr>
          <a:p>
            <a:pPr>
              <a:buNone/>
            </a:pPr>
            <a:r>
              <a:rPr lang="zh-CN" altLang="en-US" sz="2800">
                <a:latin typeface="宋体" panose="02010600030101010101" pitchFamily="2" charset="-122"/>
                <a:cs typeface="方正小标宋简体" charset="0"/>
                <a:sym typeface="+mn-ea"/>
              </a:rPr>
              <a:t>发展党员工作的总要求</a:t>
            </a:r>
            <a:endParaRPr lang="zh-CN" altLang="en-US" sz="2800">
              <a:latin typeface="宋体" panose="02010600030101010101" pitchFamily="2" charset="-122"/>
              <a:cs typeface="方正小标宋简体" charset="0"/>
              <a:sym typeface="+mn-ea"/>
            </a:endParaRPr>
          </a:p>
        </p:txBody>
      </p:sp>
      <p:pic>
        <p:nvPicPr>
          <p:cNvPr id="11" name="图片 10" descr="QQ截图20161013083033"/>
          <p:cNvPicPr>
            <a:picLocks noChangeAspect="1"/>
          </p:cNvPicPr>
          <p:nvPr/>
        </p:nvPicPr>
        <p:blipFill>
          <a:blip r:embed="rId2"/>
          <a:stretch>
            <a:fillRect/>
          </a:stretch>
        </p:blipFill>
        <p:spPr>
          <a:xfrm>
            <a:off x="6053455" y="2009140"/>
            <a:ext cx="3739515" cy="5419090"/>
          </a:xfrm>
          <a:prstGeom prst="rect">
            <a:avLst/>
          </a:prstGeom>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 name="Group 7"/>
          <p:cNvGrpSpPr/>
          <p:nvPr/>
        </p:nvGrpSpPr>
        <p:grpSpPr>
          <a:xfrm>
            <a:off x="610870" y="1859915"/>
            <a:ext cx="5245735" cy="240665"/>
            <a:chOff x="850" y="3097"/>
            <a:chExt cx="2751" cy="374"/>
          </a:xfrm>
        </p:grpSpPr>
        <p:sp>
          <p:nvSpPr>
            <p:cNvPr id="5" name="Rectangle 8"/>
            <p:cNvSpPr/>
            <p:nvPr/>
          </p:nvSpPr>
          <p:spPr>
            <a:xfrm>
              <a:off x="850" y="3097"/>
              <a:ext cx="2751" cy="374"/>
            </a:xfrm>
            <a:prstGeom prst="rect">
              <a:avLst/>
            </a:prstGeom>
            <a:gradFill rotWithShape="0">
              <a:gsLst>
                <a:gs pos="0">
                  <a:srgbClr val="EFD006"/>
                </a:gs>
                <a:gs pos="100000">
                  <a:srgbClr val="FCE980"/>
                </a:gs>
              </a:gsLst>
              <a:lin ang="10800000" scaled="1"/>
              <a:tileRect/>
            </a:gradFill>
            <a:ln w="36000" cap="flat" cmpd="sng">
              <a:solidFill>
                <a:srgbClr val="EFD006"/>
              </a:solidFill>
              <a:prstDash val="solid"/>
              <a:round/>
              <a:headEnd type="none" w="med" len="med"/>
              <a:tailEnd type="none" w="med" len="med"/>
            </a:ln>
          </p:spPr>
          <p:txBody>
            <a:bodyPr lIns="1818000" tIns="74340" rIns="378000" bIns="63000" anchor="ctr"/>
            <a:p>
              <a:pPr lvl="0" defTabSz="0" hangingPunct="0">
                <a:lnSpc>
                  <a:spcPct val="95000"/>
                </a:lnSpc>
                <a:spcAft>
                  <a:spcPct val="0"/>
                </a:spcAft>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ltLang="zh-CN" sz="2800" b="0" dirty="0">
                <a:solidFill>
                  <a:srgbClr val="FFFFFF"/>
                </a:solidFill>
                <a:latin typeface="黑体" panose="02010609060101010101" pitchFamily="49" charset="-122"/>
                <a:ea typeface="黑体" panose="02010609060101010101" pitchFamily="49" charset="-122"/>
              </a:endParaRPr>
            </a:p>
          </p:txBody>
        </p:sp>
        <p:sp>
          <p:nvSpPr>
            <p:cNvPr id="8" name="Oval 11"/>
            <p:cNvSpPr/>
            <p:nvPr/>
          </p:nvSpPr>
          <p:spPr>
            <a:xfrm>
              <a:off x="1112" y="3251"/>
              <a:ext cx="383" cy="69"/>
            </a:xfrm>
            <a:prstGeom prst="ellipse">
              <a:avLst/>
            </a:prstGeom>
            <a:solidFill>
              <a:srgbClr val="989898">
                <a:alpha val="50195"/>
              </a:srgbClr>
            </a:solidFill>
            <a:ln w="9525">
              <a:noFill/>
            </a:ln>
          </p:spPr>
          <p:txBody>
            <a:bodyPr wrap="none" anchor="ctr"/>
            <a:p>
              <a:pPr lvl="0" hangingPunct="0">
                <a:lnSpc>
                  <a:spcPct val="93000"/>
                </a:lnSpc>
                <a:spcAft>
                  <a:spcPct val="0"/>
                </a:spcAft>
                <a:buFont typeface="Times New Roman" panose="02020603050405020304" pitchFamily="18" charset="0"/>
                <a:buNone/>
              </a:pPr>
              <a:endParaRPr lang="zh-CN" altLang="en-US" sz="2800" b="0" dirty="0">
                <a:solidFill>
                  <a:schemeClr val="tx1"/>
                </a:solidFill>
                <a:latin typeface="黑体" panose="02010609060101010101" pitchFamily="49" charset="-122"/>
                <a:ea typeface="黑体" panose="02010609060101010101" pitchFamily="49" charset="-122"/>
              </a:endParaRPr>
            </a:p>
          </p:txBody>
        </p:sp>
      </p:grpSp>
      <p:sp>
        <p:nvSpPr>
          <p:cNvPr id="100" name="文本框 99"/>
          <p:cNvSpPr txBox="1"/>
          <p:nvPr/>
        </p:nvSpPr>
        <p:spPr>
          <a:xfrm>
            <a:off x="1172845" y="2245360"/>
            <a:ext cx="6261735" cy="731520"/>
          </a:xfrm>
          <a:prstGeom prst="rect">
            <a:avLst/>
          </a:prstGeom>
          <a:noFill/>
          <a:ln w="9525">
            <a:noFill/>
          </a:ln>
        </p:spPr>
        <p:txBody>
          <a:bodyPr wrap="square">
            <a:spAutoFit/>
            <a:scene3d>
              <a:camera prst="orthographicFront"/>
              <a:lightRig rig="threePt" dir="t"/>
            </a:scene3d>
          </a:bodyPr>
          <a:p>
            <a:pPr marL="0" algn="l">
              <a:buNone/>
            </a:pPr>
            <a:r>
              <a:rPr lang="zh-CN" altLang="en-US" sz="2800" b="0" u="none">
                <a:ln w="22225">
                  <a:solidFill>
                    <a:schemeClr val="accent2"/>
                  </a:solidFill>
                  <a:prstDash val="solid"/>
                </a:ln>
                <a:solidFill>
                  <a:schemeClr val="accent2">
                    <a:lumMod val="40000"/>
                    <a:lumOff val="60000"/>
                  </a:schemeClr>
                </a:solidFill>
                <a:effectLst/>
                <a:latin typeface="方正小标宋简体" charset="0"/>
                <a:ea typeface="方正小标宋简体" charset="0"/>
                <a:cs typeface="方正小标宋简体" charset="0"/>
              </a:rPr>
              <a:t>一、举行入党宣誓 </a:t>
            </a:r>
            <a:endParaRPr lang="zh-CN" altLang="en-US" sz="2800" b="0" u="none">
              <a:ln w="22225">
                <a:solidFill>
                  <a:schemeClr val="accent2"/>
                </a:solidFill>
                <a:prstDash val="solid"/>
              </a:ln>
              <a:solidFill>
                <a:schemeClr val="accent2">
                  <a:lumMod val="40000"/>
                  <a:lumOff val="60000"/>
                </a:schemeClr>
              </a:solidFill>
              <a:effectLst/>
              <a:latin typeface="方正小标宋简体" charset="0"/>
              <a:ea typeface="方正小标宋简体" charset="0"/>
              <a:cs typeface="方正小标宋简体" charset="0"/>
            </a:endParaRPr>
          </a:p>
        </p:txBody>
      </p:sp>
      <p:sp>
        <p:nvSpPr>
          <p:cNvPr id="2" name="文本框 1"/>
          <p:cNvSpPr txBox="1"/>
          <p:nvPr/>
        </p:nvSpPr>
        <p:spPr>
          <a:xfrm>
            <a:off x="1046480" y="1128395"/>
            <a:ext cx="4974590" cy="731520"/>
          </a:xfrm>
          <a:prstGeom prst="rect">
            <a:avLst/>
          </a:prstGeom>
          <a:noFill/>
        </p:spPr>
        <p:txBody>
          <a:bodyPr wrap="square" rtlCol="0" anchor="t">
            <a:spAutoFit/>
          </a:bodyPr>
          <a:p>
            <a:pPr>
              <a:buNone/>
            </a:pPr>
            <a:r>
              <a:rPr lang="zh-CN" altLang="en-US" sz="2800">
                <a:latin typeface="宋体" panose="02010600030101010101" pitchFamily="2" charset="-122"/>
                <a:cs typeface="方正小标宋简体" charset="0"/>
                <a:sym typeface="+mn-ea"/>
              </a:rPr>
              <a:t>预备党员的教育考察和转正</a:t>
            </a:r>
            <a:endParaRPr lang="zh-CN" altLang="en-US" sz="2800">
              <a:latin typeface="宋体" panose="02010600030101010101" pitchFamily="2" charset="-122"/>
              <a:cs typeface="方正小标宋简体" charset="0"/>
              <a:sym typeface="+mn-ea"/>
            </a:endParaRPr>
          </a:p>
        </p:txBody>
      </p:sp>
      <p:sp>
        <p:nvSpPr>
          <p:cNvPr id="9" name="文本框 8"/>
          <p:cNvSpPr txBox="1"/>
          <p:nvPr/>
        </p:nvSpPr>
        <p:spPr>
          <a:xfrm>
            <a:off x="1329055" y="3218815"/>
            <a:ext cx="5949950" cy="2092960"/>
          </a:xfrm>
          <a:prstGeom prst="rect">
            <a:avLst/>
          </a:prstGeom>
          <a:noFill/>
          <a:ln w="9525">
            <a:noFill/>
          </a:ln>
        </p:spPr>
        <p:txBody>
          <a:bodyPr wrap="square">
            <a:spAutoFit/>
          </a:bodyPr>
          <a:p>
            <a:pPr marL="0" indent="0" algn="l"/>
            <a:r>
              <a:rPr lang="zh-CN" altLang="en-US" sz="2400" b="0" u="none">
                <a:solidFill>
                  <a:schemeClr val="accent1"/>
                </a:solidFill>
                <a:effectLst>
                  <a:outerShdw blurRad="38100" dist="25400" dir="5400000" algn="ctr" rotWithShape="0">
                    <a:srgbClr val="6E747A">
                      <a:alpha val="43000"/>
                    </a:srgbClr>
                  </a:outerShdw>
                </a:effectLst>
                <a:latin typeface="华文新魏" panose="02010800040101010101" pitchFamily="2" charset="-122"/>
                <a:ea typeface="华文新魏" panose="02010800040101010101" pitchFamily="2" charset="-122"/>
                <a:cs typeface="黑体" panose="02010609060101010101" pitchFamily="49" charset="-122"/>
              </a:rPr>
              <a:t> </a:t>
            </a:r>
            <a:r>
              <a:rPr lang="zh-CN" altLang="en-US" sz="2400" u="none">
                <a:solidFill>
                  <a:schemeClr val="accent1"/>
                </a:solidFill>
                <a:effectLst>
                  <a:outerShdw blurRad="38100" dist="25400" dir="5400000" algn="ctr" rotWithShape="0">
                    <a:srgbClr val="6E747A">
                      <a:alpha val="43000"/>
                    </a:srgbClr>
                  </a:outerShdw>
                </a:effectLst>
                <a:latin typeface="华文新魏" panose="02010800040101010101" pitchFamily="2" charset="-122"/>
                <a:ea typeface="华文新魏" panose="02010800040101010101" pitchFamily="2" charset="-122"/>
                <a:cs typeface="黑体" panose="02010609060101010101" pitchFamily="49" charset="-122"/>
              </a:rPr>
              <a:t>（一）</a:t>
            </a:r>
            <a:r>
              <a:rPr lang="zh-CN" altLang="en-US" u="none">
                <a:solidFill>
                  <a:schemeClr val="accent1"/>
                </a:solidFill>
                <a:effectLst>
                  <a:outerShdw blurRad="38100" dist="25400" dir="5400000" algn="ctr" rotWithShape="0">
                    <a:srgbClr val="6E747A">
                      <a:alpha val="43000"/>
                    </a:srgbClr>
                  </a:outerShdw>
                </a:effectLst>
                <a:latin typeface="华文新魏" panose="02010800040101010101" pitchFamily="2" charset="-122"/>
                <a:ea typeface="华文新魏" panose="02010800040101010101" pitchFamily="2" charset="-122"/>
                <a:cs typeface="黑体" panose="02010609060101010101" pitchFamily="49" charset="-122"/>
              </a:rPr>
              <a:t>举行入党宣誓要求</a:t>
            </a:r>
            <a:endParaRPr lang="zh-CN" altLang="en-US" u="none">
              <a:solidFill>
                <a:schemeClr val="accent1"/>
              </a:solidFill>
              <a:effectLst>
                <a:outerShdw blurRad="38100" dist="25400" dir="5400000" algn="ctr" rotWithShape="0">
                  <a:srgbClr val="6E747A">
                    <a:alpha val="43000"/>
                  </a:srgbClr>
                </a:outerShdw>
              </a:effectLst>
              <a:latin typeface="华文新魏" panose="02010800040101010101" pitchFamily="2" charset="-122"/>
              <a:ea typeface="华文新魏" panose="02010800040101010101" pitchFamily="2" charset="-122"/>
              <a:cs typeface="黑体" panose="02010609060101010101" pitchFamily="49" charset="-122"/>
            </a:endParaRPr>
          </a:p>
          <a:p>
            <a:pPr marL="0" indent="0" algn="l"/>
            <a:r>
              <a:rPr lang="zh-CN" altLang="en-US" u="none">
                <a:solidFill>
                  <a:schemeClr val="accent1"/>
                </a:solidFill>
                <a:effectLst>
                  <a:outerShdw blurRad="38100" dist="25400" dir="5400000" algn="ctr" rotWithShape="0">
                    <a:srgbClr val="6E747A">
                      <a:alpha val="43000"/>
                    </a:srgbClr>
                  </a:outerShdw>
                </a:effectLst>
                <a:latin typeface="华文新魏" panose="02010800040101010101" pitchFamily="2" charset="-122"/>
                <a:ea typeface="华文新魏" panose="02010800040101010101" pitchFamily="2" charset="-122"/>
                <a:cs typeface="黑体" panose="02010609060101010101" pitchFamily="49" charset="-122"/>
              </a:rPr>
              <a:t>（二）入党宣誓的程序</a:t>
            </a:r>
            <a:endParaRPr lang="zh-CN" altLang="en-US" u="none">
              <a:solidFill>
                <a:schemeClr val="accent1"/>
              </a:solidFill>
              <a:effectLst>
                <a:outerShdw blurRad="38100" dist="25400" dir="5400000" algn="ctr" rotWithShape="0">
                  <a:srgbClr val="6E747A">
                    <a:alpha val="43000"/>
                  </a:srgbClr>
                </a:outerShdw>
              </a:effectLst>
              <a:latin typeface="华文新魏" panose="02010800040101010101" pitchFamily="2" charset="-122"/>
              <a:ea typeface="华文新魏" panose="02010800040101010101" pitchFamily="2" charset="-122"/>
              <a:cs typeface="黑体" panose="02010609060101010101" pitchFamily="49" charset="-122"/>
            </a:endParaRPr>
          </a:p>
          <a:p>
            <a:pPr marL="0" indent="0" algn="l"/>
            <a:r>
              <a:rPr lang="zh-CN" altLang="en-US" b="0" u="none">
                <a:solidFill>
                  <a:schemeClr val="accent1"/>
                </a:solidFill>
                <a:effectLst>
                  <a:outerShdw blurRad="38100" dist="25400" dir="5400000" algn="ctr" rotWithShape="0">
                    <a:srgbClr val="6E747A">
                      <a:alpha val="43000"/>
                    </a:srgbClr>
                  </a:outerShdw>
                </a:effectLst>
                <a:latin typeface="华文新魏" panose="02010800040101010101" pitchFamily="2" charset="-122"/>
                <a:ea typeface="华文新魏" panose="02010800040101010101" pitchFamily="2" charset="-122"/>
                <a:cs typeface="黑体" panose="02010609060101010101" pitchFamily="49" charset="-122"/>
              </a:rPr>
              <a:t>（</a:t>
            </a:r>
            <a:r>
              <a:rPr lang="zh-CN" altLang="en-US" u="none">
                <a:solidFill>
                  <a:schemeClr val="accent1"/>
                </a:solidFill>
                <a:effectLst>
                  <a:outerShdw blurRad="38100" dist="25400" dir="5400000" algn="ctr" rotWithShape="0">
                    <a:srgbClr val="6E747A">
                      <a:alpha val="43000"/>
                    </a:srgbClr>
                  </a:outerShdw>
                </a:effectLst>
                <a:latin typeface="华文新魏" panose="02010800040101010101" pitchFamily="2" charset="-122"/>
                <a:ea typeface="华文新魏" panose="02010800040101010101" pitchFamily="2" charset="-122"/>
                <a:cs typeface="黑体" panose="02010609060101010101" pitchFamily="49" charset="-122"/>
              </a:rPr>
              <a:t>三）入党宣誓誓词的内容</a:t>
            </a:r>
            <a:endParaRPr lang="zh-CN" altLang="en-US" u="none">
              <a:solidFill>
                <a:schemeClr val="accent1"/>
              </a:solidFill>
              <a:effectLst>
                <a:outerShdw blurRad="38100" dist="25400" dir="5400000" algn="ctr" rotWithShape="0">
                  <a:srgbClr val="6E747A">
                    <a:alpha val="43000"/>
                  </a:srgbClr>
                </a:outerShdw>
              </a:effectLst>
              <a:latin typeface="华文新魏" panose="02010800040101010101" pitchFamily="2" charset="-122"/>
              <a:ea typeface="华文新魏" panose="02010800040101010101" pitchFamily="2" charset="-122"/>
              <a:cs typeface="黑体" panose="02010609060101010101" pitchFamily="49" charset="-122"/>
            </a:endParaRPr>
          </a:p>
        </p:txBody>
      </p:sp>
      <p:sp>
        <p:nvSpPr>
          <p:cNvPr id="10" name="Oval 9"/>
          <p:cNvSpPr/>
          <p:nvPr/>
        </p:nvSpPr>
        <p:spPr>
          <a:xfrm>
            <a:off x="364479" y="1315535"/>
            <a:ext cx="749535" cy="484851"/>
          </a:xfrm>
          <a:prstGeom prst="ellipse">
            <a:avLst/>
          </a:prstGeom>
          <a:gradFill rotWithShape="0">
            <a:gsLst>
              <a:gs pos="0">
                <a:srgbClr val="A80404"/>
              </a:gs>
              <a:gs pos="100000">
                <a:srgbClr val="D26163"/>
              </a:gs>
            </a:gsLst>
            <a:lin ang="16200000" scaled="1"/>
            <a:tileRect/>
          </a:gradFill>
          <a:ln w="36000" cap="flat" cmpd="sng">
            <a:solidFill>
              <a:srgbClr val="A80404"/>
            </a:solidFill>
            <a:prstDash val="solid"/>
            <a:round/>
            <a:headEnd type="none" w="med" len="med"/>
            <a:tailEnd type="none" w="med" len="med"/>
          </a:ln>
        </p:spPr>
        <p:txBody>
          <a:bodyPr lIns="108000" tIns="98280" rIns="108000" bIns="63000" anchor="ctr"/>
          <a:p>
            <a:pPr lvl="0" algn="ctr" defTabSz="0" hangingPunct="0">
              <a:lnSpc>
                <a:spcPct val="93000"/>
              </a:lnSpc>
              <a:spcAft>
                <a:spcPct val="0"/>
              </a:spcAft>
              <a:buFont typeface="Times New Roman" panose="02020603050405020304" pitchFamily="18" charset="0"/>
              <a:buNone/>
              <a:tabLst>
                <a:tab pos="723900" algn="l"/>
              </a:tabLst>
            </a:pPr>
            <a:r>
              <a:rPr lang="en-US" altLang="zh-CN" sz="2800" dirty="0">
                <a:solidFill>
                  <a:srgbClr val="FFFFFF"/>
                </a:solidFill>
                <a:latin typeface="黑体" panose="02010609060101010101" pitchFamily="49" charset="-122"/>
                <a:ea typeface="黑体" panose="02010609060101010101" pitchFamily="49" charset="-122"/>
              </a:rPr>
              <a:t>4</a:t>
            </a:r>
            <a:endParaRPr lang="en-US" altLang="zh-CN" sz="2800" dirty="0">
              <a:solidFill>
                <a:srgbClr val="FFFFFF"/>
              </a:solidFill>
              <a:latin typeface="黑体" panose="02010609060101010101" pitchFamily="49" charset="-122"/>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p:tgtEl>
                                          <p:spTgt spid="100"/>
                                        </p:tgtEl>
                                        <p:attrNameLst>
                                          <p:attrName>ppt_y</p:attrName>
                                        </p:attrNameLst>
                                      </p:cBhvr>
                                      <p:tavLst>
                                        <p:tav tm="0">
                                          <p:val>
                                            <p:strVal val="#ppt_y+#ppt_h*1.125000"/>
                                          </p:val>
                                        </p:tav>
                                        <p:tav tm="100000">
                                          <p:val>
                                            <p:strVal val="#ppt_y"/>
                                          </p:val>
                                        </p:tav>
                                      </p:tavLst>
                                    </p:anim>
                                    <p:animEffect transition="in" filter="wipe(up)">
                                      <p:cBhvr>
                                        <p:cTn id="8" dur="500"/>
                                        <p:tgtEl>
                                          <p:spTgt spid="100"/>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p:tgtEl>
                                          <p:spTgt spid="9"/>
                                        </p:tgtEl>
                                        <p:attrNameLst>
                                          <p:attrName>ppt_y</p:attrName>
                                        </p:attrNameLst>
                                      </p:cBhvr>
                                      <p:tavLst>
                                        <p:tav tm="0">
                                          <p:val>
                                            <p:strVal val="#ppt_y+#ppt_h*1.125000"/>
                                          </p:val>
                                        </p:tav>
                                        <p:tav tm="100000">
                                          <p:val>
                                            <p:strVal val="#ppt_y"/>
                                          </p:val>
                                        </p:tav>
                                      </p:tavLst>
                                    </p:anim>
                                    <p:animEffect transition="in" filter="wipe(up)">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 name="Group 7"/>
          <p:cNvGrpSpPr/>
          <p:nvPr/>
        </p:nvGrpSpPr>
        <p:grpSpPr>
          <a:xfrm>
            <a:off x="610950" y="1860068"/>
            <a:ext cx="4572000" cy="240496"/>
            <a:chOff x="850" y="3097"/>
            <a:chExt cx="2751" cy="374"/>
          </a:xfrm>
        </p:grpSpPr>
        <p:sp>
          <p:nvSpPr>
            <p:cNvPr id="5" name="Rectangle 8"/>
            <p:cNvSpPr/>
            <p:nvPr/>
          </p:nvSpPr>
          <p:spPr>
            <a:xfrm>
              <a:off x="850" y="3097"/>
              <a:ext cx="2751" cy="374"/>
            </a:xfrm>
            <a:prstGeom prst="rect">
              <a:avLst/>
            </a:prstGeom>
            <a:gradFill rotWithShape="0">
              <a:gsLst>
                <a:gs pos="0">
                  <a:srgbClr val="EFD006"/>
                </a:gs>
                <a:gs pos="100000">
                  <a:srgbClr val="FCE980"/>
                </a:gs>
              </a:gsLst>
              <a:lin ang="10800000" scaled="1"/>
              <a:tileRect/>
            </a:gradFill>
            <a:ln w="36000" cap="flat" cmpd="sng">
              <a:solidFill>
                <a:srgbClr val="EFD006"/>
              </a:solidFill>
              <a:prstDash val="solid"/>
              <a:round/>
              <a:headEnd type="none" w="med" len="med"/>
              <a:tailEnd type="none" w="med" len="med"/>
            </a:ln>
          </p:spPr>
          <p:txBody>
            <a:bodyPr lIns="1818000" tIns="74340" rIns="378000" bIns="63000" anchor="ctr"/>
            <a:p>
              <a:pPr lvl="0" defTabSz="0" hangingPunct="0">
                <a:lnSpc>
                  <a:spcPct val="95000"/>
                </a:lnSpc>
                <a:spcAft>
                  <a:spcPct val="0"/>
                </a:spcAft>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ltLang="zh-CN" sz="2800" b="0" dirty="0">
                <a:solidFill>
                  <a:srgbClr val="FFFFFF"/>
                </a:solidFill>
                <a:latin typeface="黑体" panose="02010609060101010101" pitchFamily="49" charset="-122"/>
                <a:ea typeface="黑体" panose="02010609060101010101" pitchFamily="49" charset="-122"/>
              </a:endParaRPr>
            </a:p>
          </p:txBody>
        </p:sp>
        <p:sp>
          <p:nvSpPr>
            <p:cNvPr id="8" name="Oval 11"/>
            <p:cNvSpPr/>
            <p:nvPr/>
          </p:nvSpPr>
          <p:spPr>
            <a:xfrm>
              <a:off x="1112" y="3251"/>
              <a:ext cx="383" cy="69"/>
            </a:xfrm>
            <a:prstGeom prst="ellipse">
              <a:avLst/>
            </a:prstGeom>
            <a:solidFill>
              <a:srgbClr val="989898">
                <a:alpha val="50195"/>
              </a:srgbClr>
            </a:solidFill>
            <a:ln w="9525">
              <a:noFill/>
            </a:ln>
          </p:spPr>
          <p:txBody>
            <a:bodyPr wrap="none" anchor="ctr"/>
            <a:p>
              <a:pPr lvl="0" hangingPunct="0">
                <a:lnSpc>
                  <a:spcPct val="93000"/>
                </a:lnSpc>
                <a:spcAft>
                  <a:spcPct val="0"/>
                </a:spcAft>
                <a:buFont typeface="Times New Roman" panose="02020603050405020304" pitchFamily="18" charset="0"/>
                <a:buNone/>
              </a:pPr>
              <a:endParaRPr lang="zh-CN" altLang="en-US" sz="2800" b="0" dirty="0">
                <a:solidFill>
                  <a:schemeClr val="tx1"/>
                </a:solidFill>
                <a:latin typeface="黑体" panose="02010609060101010101" pitchFamily="49" charset="-122"/>
                <a:ea typeface="黑体" panose="02010609060101010101" pitchFamily="49" charset="-122"/>
              </a:endParaRPr>
            </a:p>
          </p:txBody>
        </p:sp>
      </p:grpSp>
      <p:sp>
        <p:nvSpPr>
          <p:cNvPr id="100" name="文本框 99"/>
          <p:cNvSpPr txBox="1"/>
          <p:nvPr/>
        </p:nvSpPr>
        <p:spPr>
          <a:xfrm>
            <a:off x="1113790" y="2100580"/>
            <a:ext cx="6261735" cy="731520"/>
          </a:xfrm>
          <a:prstGeom prst="rect">
            <a:avLst/>
          </a:prstGeom>
          <a:noFill/>
          <a:ln w="9525">
            <a:noFill/>
          </a:ln>
        </p:spPr>
        <p:txBody>
          <a:bodyPr wrap="square">
            <a:spAutoFit/>
            <a:scene3d>
              <a:camera prst="orthographicFront"/>
              <a:lightRig rig="threePt" dir="t"/>
            </a:scene3d>
          </a:bodyPr>
          <a:p>
            <a:pPr marL="0" algn="l">
              <a:buNone/>
            </a:pPr>
            <a:r>
              <a:rPr lang="zh-CN" altLang="en-US" sz="2800" b="0" u="none">
                <a:ln w="22225">
                  <a:solidFill>
                    <a:schemeClr val="accent2"/>
                  </a:solidFill>
                  <a:prstDash val="solid"/>
                </a:ln>
                <a:solidFill>
                  <a:schemeClr val="accent2">
                    <a:lumMod val="40000"/>
                    <a:lumOff val="60000"/>
                  </a:schemeClr>
                </a:solidFill>
                <a:effectLst/>
                <a:latin typeface="方正小标宋简体" charset="0"/>
                <a:ea typeface="方正小标宋简体" charset="0"/>
                <a:cs typeface="方正小标宋简体" charset="0"/>
              </a:rPr>
              <a:t>二、预备党员的教育和考察 </a:t>
            </a:r>
            <a:endParaRPr lang="zh-CN" altLang="en-US" sz="2800" b="0" u="none">
              <a:ln w="22225">
                <a:solidFill>
                  <a:schemeClr val="accent2"/>
                </a:solidFill>
                <a:prstDash val="solid"/>
              </a:ln>
              <a:solidFill>
                <a:schemeClr val="accent2">
                  <a:lumMod val="40000"/>
                  <a:lumOff val="60000"/>
                </a:schemeClr>
              </a:solidFill>
              <a:effectLst/>
              <a:latin typeface="方正小标宋简体" charset="0"/>
              <a:ea typeface="方正小标宋简体" charset="0"/>
              <a:cs typeface="方正小标宋简体" charset="0"/>
            </a:endParaRPr>
          </a:p>
        </p:txBody>
      </p:sp>
      <p:sp>
        <p:nvSpPr>
          <p:cNvPr id="2" name="文本框 1"/>
          <p:cNvSpPr txBox="1"/>
          <p:nvPr/>
        </p:nvSpPr>
        <p:spPr>
          <a:xfrm>
            <a:off x="1046480" y="1128395"/>
            <a:ext cx="4896485" cy="731520"/>
          </a:xfrm>
          <a:prstGeom prst="rect">
            <a:avLst/>
          </a:prstGeom>
          <a:noFill/>
        </p:spPr>
        <p:txBody>
          <a:bodyPr wrap="square" rtlCol="0" anchor="t">
            <a:spAutoFit/>
          </a:bodyPr>
          <a:p>
            <a:pPr>
              <a:buNone/>
            </a:pPr>
            <a:r>
              <a:rPr lang="zh-CN" altLang="en-US" sz="2800">
                <a:latin typeface="宋体" panose="02010600030101010101" pitchFamily="2" charset="-122"/>
                <a:cs typeface="方正小标宋简体" charset="0"/>
                <a:sym typeface="+mn-ea"/>
              </a:rPr>
              <a:t>预备党员的教育考察和转正</a:t>
            </a:r>
            <a:endParaRPr lang="zh-CN" altLang="en-US" sz="2800">
              <a:latin typeface="宋体" panose="02010600030101010101" pitchFamily="2" charset="-122"/>
              <a:cs typeface="方正小标宋简体" charset="0"/>
              <a:sym typeface="+mn-ea"/>
            </a:endParaRPr>
          </a:p>
        </p:txBody>
      </p:sp>
      <p:sp>
        <p:nvSpPr>
          <p:cNvPr id="9" name="文本框 8"/>
          <p:cNvSpPr txBox="1"/>
          <p:nvPr/>
        </p:nvSpPr>
        <p:spPr>
          <a:xfrm>
            <a:off x="763905" y="3111500"/>
            <a:ext cx="8859520" cy="2819400"/>
          </a:xfrm>
          <a:prstGeom prst="rect">
            <a:avLst/>
          </a:prstGeom>
          <a:noFill/>
          <a:ln w="9525">
            <a:noFill/>
          </a:ln>
        </p:spPr>
        <p:txBody>
          <a:bodyPr wrap="square">
            <a:spAutoFit/>
          </a:bodyPr>
          <a:p>
            <a:pPr marL="0" algn="l">
              <a:buNone/>
            </a:pPr>
            <a:r>
              <a:rPr lang="zh-CN" altLang="en-US" u="none">
                <a:solidFill>
                  <a:schemeClr val="accent1"/>
                </a:solidFill>
                <a:effectLst>
                  <a:outerShdw blurRad="38100" dist="25400" dir="5400000" algn="ctr" rotWithShape="0">
                    <a:srgbClr val="6E747A">
                      <a:alpha val="43000"/>
                    </a:srgbClr>
                  </a:outerShdw>
                </a:effectLst>
                <a:latin typeface="华文新魏" panose="02010800040101010101" pitchFamily="2" charset="-122"/>
                <a:ea typeface="华文新魏" panose="02010800040101010101" pitchFamily="2" charset="-122"/>
                <a:cs typeface="黑体" panose="02010609060101010101" pitchFamily="49" charset="-122"/>
              </a:rPr>
              <a:t>（一）编入党小组参加组织生活 （二）与预备党员谈话</a:t>
            </a:r>
            <a:endParaRPr lang="zh-CN" altLang="en-US" u="none">
              <a:solidFill>
                <a:schemeClr val="accent1"/>
              </a:solidFill>
              <a:effectLst>
                <a:outerShdw blurRad="38100" dist="25400" dir="5400000" algn="ctr" rotWithShape="0">
                  <a:srgbClr val="6E747A">
                    <a:alpha val="43000"/>
                  </a:srgbClr>
                </a:outerShdw>
              </a:effectLst>
              <a:latin typeface="华文新魏" panose="02010800040101010101" pitchFamily="2" charset="-122"/>
              <a:ea typeface="华文新魏" panose="02010800040101010101" pitchFamily="2" charset="-122"/>
              <a:cs typeface="黑体" panose="02010609060101010101" pitchFamily="49" charset="-122"/>
            </a:endParaRPr>
          </a:p>
          <a:p>
            <a:pPr marL="0" algn="l">
              <a:buNone/>
            </a:pPr>
            <a:r>
              <a:rPr lang="zh-CN" altLang="en-US" u="none">
                <a:solidFill>
                  <a:schemeClr val="accent1"/>
                </a:solidFill>
                <a:effectLst>
                  <a:outerShdw blurRad="38100" dist="25400" dir="5400000" algn="ctr" rotWithShape="0">
                    <a:srgbClr val="6E747A">
                      <a:alpha val="43000"/>
                    </a:srgbClr>
                  </a:outerShdw>
                </a:effectLst>
                <a:latin typeface="华文新魏" panose="02010800040101010101" pitchFamily="2" charset="-122"/>
                <a:ea typeface="华文新魏" panose="02010800040101010101" pitchFamily="2" charset="-122"/>
                <a:cs typeface="黑体" panose="02010609060101010101" pitchFamily="49" charset="-122"/>
              </a:rPr>
              <a:t>（三）制定预备期培养措施         （四）确定预备期的培养联系人</a:t>
            </a:r>
            <a:endParaRPr lang="zh-CN" altLang="en-US" u="none">
              <a:solidFill>
                <a:schemeClr val="accent1"/>
              </a:solidFill>
              <a:effectLst>
                <a:outerShdw blurRad="38100" dist="25400" dir="5400000" algn="ctr" rotWithShape="0">
                  <a:srgbClr val="6E747A">
                    <a:alpha val="43000"/>
                  </a:srgbClr>
                </a:outerShdw>
              </a:effectLst>
              <a:latin typeface="华文新魏" panose="02010800040101010101" pitchFamily="2" charset="-122"/>
              <a:ea typeface="华文新魏" panose="02010800040101010101" pitchFamily="2" charset="-122"/>
              <a:cs typeface="黑体" panose="02010609060101010101" pitchFamily="49" charset="-122"/>
            </a:endParaRPr>
          </a:p>
          <a:p>
            <a:pPr marL="0" algn="l">
              <a:buNone/>
            </a:pPr>
            <a:r>
              <a:rPr lang="zh-CN" altLang="en-US" u="none">
                <a:solidFill>
                  <a:schemeClr val="accent1"/>
                </a:solidFill>
                <a:effectLst>
                  <a:outerShdw blurRad="38100" dist="25400" dir="5400000" algn="ctr" rotWithShape="0">
                    <a:srgbClr val="6E747A">
                      <a:alpha val="43000"/>
                    </a:srgbClr>
                  </a:outerShdw>
                </a:effectLst>
                <a:latin typeface="华文新魏" panose="02010800040101010101" pitchFamily="2" charset="-122"/>
                <a:ea typeface="华文新魏" panose="02010800040101010101" pitchFamily="2" charset="-122"/>
                <a:cs typeface="黑体" panose="02010609060101010101" pitchFamily="49" charset="-122"/>
              </a:rPr>
              <a:t>（五）定期考察并做出鉴定        </a:t>
            </a:r>
            <a:r>
              <a:rPr lang="zh-CN" u="none">
                <a:solidFill>
                  <a:schemeClr val="accent1"/>
                </a:solidFill>
                <a:effectLst>
                  <a:outerShdw blurRad="38100" dist="25400" dir="5400000" algn="ctr" rotWithShape="0">
                    <a:srgbClr val="6E747A">
                      <a:alpha val="43000"/>
                    </a:srgbClr>
                  </a:outerShdw>
                </a:effectLst>
                <a:latin typeface="华文新魏" panose="02010800040101010101" pitchFamily="2" charset="-122"/>
                <a:ea typeface="华文新魏" panose="02010800040101010101" pitchFamily="2" charset="-122"/>
                <a:cs typeface="黑体" panose="02010609060101010101" pitchFamily="49" charset="-122"/>
              </a:rPr>
              <a:t>（六）</a:t>
            </a:r>
            <a:r>
              <a:rPr lang="zh-CN" altLang="en-US" u="none">
                <a:solidFill>
                  <a:schemeClr val="accent1"/>
                </a:solidFill>
                <a:effectLst>
                  <a:outerShdw blurRad="38100" dist="25400" dir="5400000" algn="ctr" rotWithShape="0">
                    <a:srgbClr val="6E747A">
                      <a:alpha val="43000"/>
                    </a:srgbClr>
                  </a:outerShdw>
                </a:effectLst>
                <a:latin typeface="华文新魏" panose="02010800040101010101" pitchFamily="2" charset="-122"/>
                <a:ea typeface="华文新魏" panose="02010800040101010101" pitchFamily="2" charset="-122"/>
                <a:cs typeface="黑体" panose="02010609060101010101" pitchFamily="49" charset="-122"/>
              </a:rPr>
              <a:t>定期进行思想汇报</a:t>
            </a:r>
            <a:endParaRPr lang="zh-CN" altLang="en-US" u="none">
              <a:solidFill>
                <a:schemeClr val="accent1"/>
              </a:solidFill>
              <a:effectLst>
                <a:outerShdw blurRad="38100" dist="25400" dir="5400000" algn="ctr" rotWithShape="0">
                  <a:srgbClr val="6E747A">
                    <a:alpha val="43000"/>
                  </a:srgbClr>
                </a:outerShdw>
              </a:effectLst>
              <a:latin typeface="华文新魏" panose="02010800040101010101" pitchFamily="2" charset="-122"/>
              <a:ea typeface="华文新魏" panose="02010800040101010101" pitchFamily="2" charset="-122"/>
              <a:cs typeface="黑体" panose="02010609060101010101" pitchFamily="49" charset="-122"/>
            </a:endParaRPr>
          </a:p>
          <a:p>
            <a:pPr marL="0" algn="l">
              <a:buNone/>
            </a:pPr>
            <a:r>
              <a:rPr lang="zh-CN" altLang="en-US" u="none">
                <a:solidFill>
                  <a:schemeClr val="accent1"/>
                </a:solidFill>
                <a:effectLst>
                  <a:outerShdw blurRad="38100" dist="25400" dir="5400000" algn="ctr" rotWithShape="0">
                    <a:srgbClr val="6E747A">
                      <a:alpha val="43000"/>
                    </a:srgbClr>
                  </a:outerShdw>
                </a:effectLst>
                <a:latin typeface="华文新魏" panose="02010800040101010101" pitchFamily="2" charset="-122"/>
                <a:ea typeface="华文新魏" panose="02010800040101010101" pitchFamily="2" charset="-122"/>
                <a:cs typeface="黑体" panose="02010609060101010101" pitchFamily="49" charset="-122"/>
              </a:rPr>
              <a:t>（七）对预备党员进行系统教育</a:t>
            </a:r>
            <a:endParaRPr lang="zh-CN" altLang="en-US" u="none">
              <a:solidFill>
                <a:schemeClr val="accent1"/>
              </a:solidFill>
              <a:effectLst>
                <a:outerShdw blurRad="38100" dist="25400" dir="5400000" algn="ctr" rotWithShape="0">
                  <a:srgbClr val="6E747A">
                    <a:alpha val="43000"/>
                  </a:srgbClr>
                </a:outerShdw>
              </a:effectLst>
              <a:latin typeface="华文新魏" panose="02010800040101010101" pitchFamily="2" charset="-122"/>
              <a:ea typeface="华文新魏" panose="02010800040101010101" pitchFamily="2" charset="-122"/>
              <a:cs typeface="黑体" panose="02010609060101010101" pitchFamily="49" charset="-122"/>
            </a:endParaRPr>
          </a:p>
        </p:txBody>
      </p:sp>
      <p:sp>
        <p:nvSpPr>
          <p:cNvPr id="7" name="Oval 9"/>
          <p:cNvSpPr/>
          <p:nvPr/>
        </p:nvSpPr>
        <p:spPr>
          <a:xfrm>
            <a:off x="364479" y="1315535"/>
            <a:ext cx="749535" cy="484851"/>
          </a:xfrm>
          <a:prstGeom prst="ellipse">
            <a:avLst/>
          </a:prstGeom>
          <a:gradFill rotWithShape="0">
            <a:gsLst>
              <a:gs pos="0">
                <a:srgbClr val="A80404"/>
              </a:gs>
              <a:gs pos="100000">
                <a:srgbClr val="D26163"/>
              </a:gs>
            </a:gsLst>
            <a:lin ang="16200000" scaled="1"/>
            <a:tileRect/>
          </a:gradFill>
          <a:ln w="36000" cap="flat" cmpd="sng">
            <a:solidFill>
              <a:srgbClr val="A80404"/>
            </a:solidFill>
            <a:prstDash val="solid"/>
            <a:round/>
            <a:headEnd type="none" w="med" len="med"/>
            <a:tailEnd type="none" w="med" len="med"/>
          </a:ln>
        </p:spPr>
        <p:txBody>
          <a:bodyPr lIns="108000" tIns="98280" rIns="108000" bIns="63000" anchor="ctr"/>
          <a:p>
            <a:pPr lvl="0" algn="ctr" defTabSz="0" hangingPunct="0">
              <a:lnSpc>
                <a:spcPct val="93000"/>
              </a:lnSpc>
              <a:spcAft>
                <a:spcPct val="0"/>
              </a:spcAft>
              <a:buFont typeface="Times New Roman" panose="02020603050405020304" pitchFamily="18" charset="0"/>
              <a:buNone/>
              <a:tabLst>
                <a:tab pos="723900" algn="l"/>
              </a:tabLst>
            </a:pPr>
            <a:r>
              <a:rPr lang="en-US" altLang="zh-CN" sz="2800" dirty="0">
                <a:solidFill>
                  <a:srgbClr val="FFFFFF"/>
                </a:solidFill>
                <a:latin typeface="黑体" panose="02010609060101010101" pitchFamily="49" charset="-122"/>
                <a:ea typeface="黑体" panose="02010609060101010101" pitchFamily="49" charset="-122"/>
              </a:rPr>
              <a:t>4</a:t>
            </a:r>
            <a:endParaRPr lang="en-US" altLang="zh-CN" sz="2800" dirty="0">
              <a:solidFill>
                <a:srgbClr val="FFFFFF"/>
              </a:solidFill>
              <a:latin typeface="黑体" panose="02010609060101010101" pitchFamily="49" charset="-122"/>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p:tgtEl>
                                          <p:spTgt spid="100"/>
                                        </p:tgtEl>
                                        <p:attrNameLst>
                                          <p:attrName>ppt_y</p:attrName>
                                        </p:attrNameLst>
                                      </p:cBhvr>
                                      <p:tavLst>
                                        <p:tav tm="0">
                                          <p:val>
                                            <p:strVal val="#ppt_y+#ppt_h*1.125000"/>
                                          </p:val>
                                        </p:tav>
                                        <p:tav tm="100000">
                                          <p:val>
                                            <p:strVal val="#ppt_y"/>
                                          </p:val>
                                        </p:tav>
                                      </p:tavLst>
                                    </p:anim>
                                    <p:animEffect transition="in" filter="wipe(up)">
                                      <p:cBhvr>
                                        <p:cTn id="8" dur="500"/>
                                        <p:tgtEl>
                                          <p:spTgt spid="100"/>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p:tgtEl>
                                          <p:spTgt spid="9"/>
                                        </p:tgtEl>
                                        <p:attrNameLst>
                                          <p:attrName>ppt_y</p:attrName>
                                        </p:attrNameLst>
                                      </p:cBhvr>
                                      <p:tavLst>
                                        <p:tav tm="0">
                                          <p:val>
                                            <p:strVal val="#ppt_y+#ppt_h*1.125000"/>
                                          </p:val>
                                        </p:tav>
                                        <p:tav tm="100000">
                                          <p:val>
                                            <p:strVal val="#ppt_y"/>
                                          </p:val>
                                        </p:tav>
                                      </p:tavLst>
                                    </p:anim>
                                    <p:animEffect transition="in" filter="wipe(up)">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 name="Group 7"/>
          <p:cNvGrpSpPr/>
          <p:nvPr/>
        </p:nvGrpSpPr>
        <p:grpSpPr>
          <a:xfrm>
            <a:off x="364490" y="1859915"/>
            <a:ext cx="5447665" cy="240665"/>
            <a:chOff x="850" y="3097"/>
            <a:chExt cx="2751" cy="374"/>
          </a:xfrm>
        </p:grpSpPr>
        <p:sp>
          <p:nvSpPr>
            <p:cNvPr id="5" name="Rectangle 8"/>
            <p:cNvSpPr/>
            <p:nvPr/>
          </p:nvSpPr>
          <p:spPr>
            <a:xfrm>
              <a:off x="850" y="3097"/>
              <a:ext cx="2751" cy="374"/>
            </a:xfrm>
            <a:prstGeom prst="rect">
              <a:avLst/>
            </a:prstGeom>
            <a:gradFill rotWithShape="0">
              <a:gsLst>
                <a:gs pos="0">
                  <a:srgbClr val="EFD006"/>
                </a:gs>
                <a:gs pos="100000">
                  <a:srgbClr val="FCE980"/>
                </a:gs>
              </a:gsLst>
              <a:lin ang="10800000" scaled="1"/>
              <a:tileRect/>
            </a:gradFill>
            <a:ln w="36000" cap="flat" cmpd="sng">
              <a:solidFill>
                <a:srgbClr val="EFD006"/>
              </a:solidFill>
              <a:prstDash val="solid"/>
              <a:round/>
              <a:headEnd type="none" w="med" len="med"/>
              <a:tailEnd type="none" w="med" len="med"/>
            </a:ln>
          </p:spPr>
          <p:txBody>
            <a:bodyPr lIns="1818000" tIns="74340" rIns="378000" bIns="63000" anchor="ctr"/>
            <a:p>
              <a:pPr lvl="0" defTabSz="0" hangingPunct="0">
                <a:lnSpc>
                  <a:spcPct val="95000"/>
                </a:lnSpc>
                <a:spcAft>
                  <a:spcPct val="0"/>
                </a:spcAft>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ltLang="zh-CN" sz="2800" b="0" dirty="0">
                <a:solidFill>
                  <a:srgbClr val="FFFFFF"/>
                </a:solidFill>
                <a:latin typeface="黑体" panose="02010609060101010101" pitchFamily="49" charset="-122"/>
                <a:ea typeface="黑体" panose="02010609060101010101" pitchFamily="49" charset="-122"/>
              </a:endParaRPr>
            </a:p>
          </p:txBody>
        </p:sp>
        <p:sp>
          <p:nvSpPr>
            <p:cNvPr id="8" name="Oval 11"/>
            <p:cNvSpPr/>
            <p:nvPr/>
          </p:nvSpPr>
          <p:spPr>
            <a:xfrm>
              <a:off x="1112" y="3251"/>
              <a:ext cx="383" cy="69"/>
            </a:xfrm>
            <a:prstGeom prst="ellipse">
              <a:avLst/>
            </a:prstGeom>
            <a:solidFill>
              <a:srgbClr val="989898">
                <a:alpha val="50195"/>
              </a:srgbClr>
            </a:solidFill>
            <a:ln w="9525">
              <a:noFill/>
            </a:ln>
          </p:spPr>
          <p:txBody>
            <a:bodyPr wrap="none" anchor="ctr"/>
            <a:p>
              <a:pPr lvl="0" hangingPunct="0">
                <a:lnSpc>
                  <a:spcPct val="93000"/>
                </a:lnSpc>
                <a:spcAft>
                  <a:spcPct val="0"/>
                </a:spcAft>
                <a:buFont typeface="Times New Roman" panose="02020603050405020304" pitchFamily="18" charset="0"/>
                <a:buNone/>
              </a:pPr>
              <a:endParaRPr lang="zh-CN" altLang="en-US" sz="2800" b="0" dirty="0">
                <a:solidFill>
                  <a:schemeClr val="tx1"/>
                </a:solidFill>
                <a:latin typeface="黑体" panose="02010609060101010101" pitchFamily="49" charset="-122"/>
                <a:ea typeface="黑体" panose="02010609060101010101" pitchFamily="49" charset="-122"/>
              </a:endParaRPr>
            </a:p>
          </p:txBody>
        </p:sp>
      </p:grpSp>
      <p:sp>
        <p:nvSpPr>
          <p:cNvPr id="100" name="文本框 99"/>
          <p:cNvSpPr txBox="1"/>
          <p:nvPr/>
        </p:nvSpPr>
        <p:spPr>
          <a:xfrm>
            <a:off x="1113790" y="2100580"/>
            <a:ext cx="6261735" cy="731520"/>
          </a:xfrm>
          <a:prstGeom prst="rect">
            <a:avLst/>
          </a:prstGeom>
          <a:noFill/>
          <a:ln w="9525">
            <a:noFill/>
          </a:ln>
        </p:spPr>
        <p:txBody>
          <a:bodyPr wrap="square">
            <a:spAutoFit/>
            <a:scene3d>
              <a:camera prst="orthographicFront"/>
              <a:lightRig rig="threePt" dir="t"/>
            </a:scene3d>
          </a:bodyPr>
          <a:p>
            <a:pPr marL="0" algn="l">
              <a:buNone/>
            </a:pPr>
            <a:r>
              <a:rPr lang="zh-CN" altLang="en-US" sz="2800" b="0" u="none">
                <a:ln w="22225">
                  <a:solidFill>
                    <a:schemeClr val="accent2"/>
                  </a:solidFill>
                  <a:prstDash val="solid"/>
                </a:ln>
                <a:solidFill>
                  <a:schemeClr val="accent2">
                    <a:lumMod val="40000"/>
                    <a:lumOff val="60000"/>
                  </a:schemeClr>
                </a:solidFill>
                <a:effectLst/>
                <a:latin typeface="方正小标宋简体" charset="0"/>
                <a:ea typeface="方正小标宋简体" charset="0"/>
                <a:cs typeface="方正小标宋简体" charset="0"/>
              </a:rPr>
              <a:t>三、预备党员转正</a:t>
            </a:r>
            <a:endParaRPr lang="zh-CN" altLang="en-US" sz="2800" b="0" u="none">
              <a:ln w="22225">
                <a:solidFill>
                  <a:schemeClr val="accent2"/>
                </a:solidFill>
                <a:prstDash val="solid"/>
              </a:ln>
              <a:solidFill>
                <a:schemeClr val="accent2">
                  <a:lumMod val="40000"/>
                  <a:lumOff val="60000"/>
                </a:schemeClr>
              </a:solidFill>
              <a:effectLst/>
              <a:latin typeface="方正小标宋简体" charset="0"/>
              <a:ea typeface="方正小标宋简体" charset="0"/>
              <a:cs typeface="方正小标宋简体" charset="0"/>
            </a:endParaRPr>
          </a:p>
        </p:txBody>
      </p:sp>
      <p:sp>
        <p:nvSpPr>
          <p:cNvPr id="2" name="文本框 1"/>
          <p:cNvSpPr txBox="1"/>
          <p:nvPr/>
        </p:nvSpPr>
        <p:spPr>
          <a:xfrm>
            <a:off x="1206500" y="1128395"/>
            <a:ext cx="4699635" cy="731520"/>
          </a:xfrm>
          <a:prstGeom prst="rect">
            <a:avLst/>
          </a:prstGeom>
          <a:noFill/>
        </p:spPr>
        <p:txBody>
          <a:bodyPr wrap="square" rtlCol="0" anchor="t">
            <a:spAutoFit/>
          </a:bodyPr>
          <a:p>
            <a:pPr>
              <a:buNone/>
            </a:pPr>
            <a:r>
              <a:rPr lang="zh-CN" altLang="en-US" sz="2800">
                <a:latin typeface="宋体" panose="02010600030101010101" pitchFamily="2" charset="-122"/>
                <a:cs typeface="方正小标宋简体" charset="0"/>
                <a:sym typeface="+mn-ea"/>
              </a:rPr>
              <a:t>预备党员的教育考察和转正</a:t>
            </a:r>
            <a:endParaRPr lang="zh-CN" altLang="en-US" sz="2800">
              <a:latin typeface="宋体" panose="02010600030101010101" pitchFamily="2" charset="-122"/>
              <a:cs typeface="方正小标宋简体" charset="0"/>
              <a:sym typeface="+mn-ea"/>
            </a:endParaRPr>
          </a:p>
        </p:txBody>
      </p:sp>
      <p:sp>
        <p:nvSpPr>
          <p:cNvPr id="9" name="文本框 8"/>
          <p:cNvSpPr txBox="1"/>
          <p:nvPr/>
        </p:nvSpPr>
        <p:spPr>
          <a:xfrm>
            <a:off x="734695" y="2896235"/>
            <a:ext cx="8859520" cy="1366520"/>
          </a:xfrm>
          <a:prstGeom prst="rect">
            <a:avLst/>
          </a:prstGeom>
          <a:noFill/>
          <a:ln w="9525">
            <a:noFill/>
          </a:ln>
        </p:spPr>
        <p:txBody>
          <a:bodyPr wrap="square">
            <a:spAutoFit/>
          </a:bodyPr>
          <a:p>
            <a:pPr marL="0" algn="l">
              <a:buNone/>
            </a:pPr>
            <a:r>
              <a:rPr lang="zh-CN" altLang="en-US" u="none">
                <a:solidFill>
                  <a:schemeClr val="accent1"/>
                </a:solidFill>
                <a:effectLst>
                  <a:outerShdw blurRad="38100" dist="25400" dir="5400000" algn="ctr" rotWithShape="0">
                    <a:srgbClr val="6E747A">
                      <a:alpha val="43000"/>
                    </a:srgbClr>
                  </a:outerShdw>
                </a:effectLst>
                <a:latin typeface="华文新魏" panose="02010800040101010101" pitchFamily="2" charset="-122"/>
                <a:ea typeface="华文新魏" panose="02010800040101010101" pitchFamily="2" charset="-122"/>
                <a:cs typeface="黑体" panose="02010609060101010101" pitchFamily="49" charset="-122"/>
              </a:rPr>
              <a:t>（一）预备党员的预备期</a:t>
            </a:r>
            <a:endParaRPr lang="zh-CN" altLang="en-US" u="none">
              <a:solidFill>
                <a:schemeClr val="accent1"/>
              </a:solidFill>
              <a:effectLst>
                <a:outerShdw blurRad="38100" dist="25400" dir="5400000" algn="ctr" rotWithShape="0">
                  <a:srgbClr val="6E747A">
                    <a:alpha val="43000"/>
                  </a:srgbClr>
                </a:outerShdw>
              </a:effectLst>
              <a:latin typeface="华文新魏" panose="02010800040101010101" pitchFamily="2" charset="-122"/>
              <a:ea typeface="华文新魏" panose="02010800040101010101" pitchFamily="2" charset="-122"/>
              <a:cs typeface="黑体" panose="02010609060101010101" pitchFamily="49" charset="-122"/>
            </a:endParaRPr>
          </a:p>
          <a:p>
            <a:pPr marL="0" algn="l">
              <a:buNone/>
            </a:pPr>
            <a:r>
              <a:rPr lang="zh-CN" altLang="en-US" u="none">
                <a:solidFill>
                  <a:schemeClr val="accent1"/>
                </a:solidFill>
                <a:effectLst>
                  <a:outerShdw blurRad="38100" dist="25400" dir="5400000" algn="ctr" rotWithShape="0">
                    <a:srgbClr val="6E747A">
                      <a:alpha val="43000"/>
                    </a:srgbClr>
                  </a:outerShdw>
                </a:effectLst>
                <a:latin typeface="华文新魏" panose="02010800040101010101" pitchFamily="2" charset="-122"/>
                <a:ea typeface="华文新魏" panose="02010800040101010101" pitchFamily="2" charset="-122"/>
                <a:cs typeface="黑体" panose="02010609060101010101" pitchFamily="49" charset="-122"/>
              </a:rPr>
              <a:t> （二）预备党员转正程序</a:t>
            </a:r>
            <a:endParaRPr lang="zh-CN" altLang="en-US" u="none">
              <a:solidFill>
                <a:schemeClr val="accent1"/>
              </a:solidFill>
              <a:effectLst>
                <a:outerShdw blurRad="38100" dist="25400" dir="5400000" algn="ctr" rotWithShape="0">
                  <a:srgbClr val="6E747A">
                    <a:alpha val="43000"/>
                  </a:srgbClr>
                </a:outerShdw>
              </a:effectLst>
              <a:latin typeface="华文新魏" panose="02010800040101010101" pitchFamily="2" charset="-122"/>
              <a:ea typeface="华文新魏" panose="02010800040101010101" pitchFamily="2" charset="-122"/>
              <a:cs typeface="黑体" panose="02010609060101010101" pitchFamily="49" charset="-122"/>
            </a:endParaRPr>
          </a:p>
        </p:txBody>
      </p:sp>
      <p:sp>
        <p:nvSpPr>
          <p:cNvPr id="4" name="文本框 3"/>
          <p:cNvSpPr txBox="1"/>
          <p:nvPr/>
        </p:nvSpPr>
        <p:spPr>
          <a:xfrm>
            <a:off x="1046480" y="4198620"/>
            <a:ext cx="8108950" cy="2834640"/>
          </a:xfrm>
          <a:prstGeom prst="rect">
            <a:avLst/>
          </a:prstGeom>
          <a:noFill/>
        </p:spPr>
        <p:txBody>
          <a:bodyPr wrap="square" rtlCol="0">
            <a:spAutoFit/>
          </a:bodyPr>
          <a:p>
            <a:r>
              <a:rPr lang="zh-CN" altLang="en-US"/>
              <a:t>（1）</a:t>
            </a:r>
            <a:r>
              <a:rPr lang="zh-CN" altLang="en-US">
                <a:solidFill>
                  <a:srgbClr val="FF6600"/>
                </a:solidFill>
              </a:rPr>
              <a:t>本人向党支部提出书面转正申请</a:t>
            </a:r>
            <a:r>
              <a:rPr lang="zh-CN" altLang="en-US"/>
              <a:t>→</a:t>
            </a:r>
            <a:r>
              <a:rPr lang="zh-CN" altLang="en-US">
                <a:solidFill>
                  <a:srgbClr val="00B050"/>
                </a:solidFill>
              </a:rPr>
              <a:t>（2）党小组提出意见→（</a:t>
            </a:r>
            <a:r>
              <a:rPr lang="zh-CN" altLang="en-US"/>
              <a:t>3）</a:t>
            </a:r>
            <a:r>
              <a:rPr lang="zh-CN" altLang="en-US">
                <a:solidFill>
                  <a:srgbClr val="7030A0"/>
                </a:solidFill>
              </a:rPr>
              <a:t>党支部征求党员和群众的意见</a:t>
            </a:r>
            <a:r>
              <a:rPr lang="zh-CN" altLang="en-US"/>
              <a:t>→（</a:t>
            </a:r>
            <a:r>
              <a:rPr lang="zh-CN" altLang="en-US">
                <a:solidFill>
                  <a:srgbClr val="FF0000"/>
                </a:solidFill>
              </a:rPr>
              <a:t>4）支部委员会审查→</a:t>
            </a:r>
            <a:r>
              <a:rPr lang="zh-CN" altLang="en-US"/>
              <a:t>（</a:t>
            </a:r>
            <a:r>
              <a:rPr lang="zh-CN" altLang="en-US">
                <a:solidFill>
                  <a:schemeClr val="accent1"/>
                </a:solidFill>
              </a:rPr>
              <a:t>5）支部大会讨论、表决通过</a:t>
            </a:r>
            <a:r>
              <a:rPr lang="zh-CN" altLang="en-US"/>
              <a:t>→</a:t>
            </a:r>
            <a:r>
              <a:rPr lang="zh-CN" altLang="en-US">
                <a:solidFill>
                  <a:srgbClr val="00B0F0"/>
                </a:solidFill>
              </a:rPr>
              <a:t>（6）总支审查→</a:t>
            </a:r>
            <a:r>
              <a:rPr lang="zh-CN" altLang="en-US"/>
              <a:t>（7）</a:t>
            </a:r>
            <a:r>
              <a:rPr lang="zh-CN" altLang="en-US">
                <a:solidFill>
                  <a:srgbClr val="FF6600"/>
                </a:solidFill>
              </a:rPr>
              <a:t>教工委审批</a:t>
            </a:r>
            <a:r>
              <a:rPr lang="zh-CN" altLang="en-US"/>
              <a:t>→（</a:t>
            </a:r>
            <a:r>
              <a:rPr lang="zh-CN" altLang="en-US">
                <a:solidFill>
                  <a:srgbClr val="CC00FF"/>
                </a:solidFill>
              </a:rPr>
              <a:t>8）通知所在支部</a:t>
            </a:r>
            <a:r>
              <a:rPr lang="zh-CN" altLang="en-US"/>
              <a:t>→（</a:t>
            </a:r>
            <a:r>
              <a:rPr lang="zh-CN" altLang="en-US">
                <a:solidFill>
                  <a:schemeClr val="accent1"/>
                </a:solidFill>
              </a:rPr>
              <a:t>9）支部大会公布→</a:t>
            </a:r>
            <a:r>
              <a:rPr lang="zh-CN" altLang="en-US"/>
              <a:t>（10）材料归档。</a:t>
            </a:r>
            <a:endParaRPr lang="zh-CN" altLang="en-US"/>
          </a:p>
        </p:txBody>
      </p:sp>
      <p:sp>
        <p:nvSpPr>
          <p:cNvPr id="7" name="Oval 9"/>
          <p:cNvSpPr/>
          <p:nvPr/>
        </p:nvSpPr>
        <p:spPr>
          <a:xfrm>
            <a:off x="364479" y="1315535"/>
            <a:ext cx="749535" cy="484851"/>
          </a:xfrm>
          <a:prstGeom prst="ellipse">
            <a:avLst/>
          </a:prstGeom>
          <a:gradFill rotWithShape="0">
            <a:gsLst>
              <a:gs pos="0">
                <a:srgbClr val="A80404"/>
              </a:gs>
              <a:gs pos="100000">
                <a:srgbClr val="D26163"/>
              </a:gs>
            </a:gsLst>
            <a:lin ang="16200000" scaled="1"/>
            <a:tileRect/>
          </a:gradFill>
          <a:ln w="36000" cap="flat" cmpd="sng">
            <a:solidFill>
              <a:srgbClr val="A80404"/>
            </a:solidFill>
            <a:prstDash val="solid"/>
            <a:round/>
            <a:headEnd type="none" w="med" len="med"/>
            <a:tailEnd type="none" w="med" len="med"/>
          </a:ln>
        </p:spPr>
        <p:txBody>
          <a:bodyPr lIns="108000" tIns="98280" rIns="108000" bIns="63000" anchor="ctr"/>
          <a:p>
            <a:pPr lvl="0" algn="ctr" defTabSz="0" hangingPunct="0">
              <a:lnSpc>
                <a:spcPct val="93000"/>
              </a:lnSpc>
              <a:spcAft>
                <a:spcPct val="0"/>
              </a:spcAft>
              <a:buFont typeface="Times New Roman" panose="02020603050405020304" pitchFamily="18" charset="0"/>
              <a:buNone/>
              <a:tabLst>
                <a:tab pos="723900" algn="l"/>
              </a:tabLst>
            </a:pPr>
            <a:r>
              <a:rPr lang="en-US" altLang="zh-CN" sz="2800" dirty="0">
                <a:solidFill>
                  <a:srgbClr val="FFFFFF"/>
                </a:solidFill>
                <a:latin typeface="黑体" panose="02010609060101010101" pitchFamily="49" charset="-122"/>
                <a:ea typeface="黑体" panose="02010609060101010101" pitchFamily="49" charset="-122"/>
              </a:rPr>
              <a:t>4</a:t>
            </a:r>
            <a:endParaRPr lang="en-US" altLang="zh-CN" sz="2800" dirty="0">
              <a:solidFill>
                <a:srgbClr val="FFFFFF"/>
              </a:solidFill>
              <a:latin typeface="黑体" panose="02010609060101010101" pitchFamily="49" charset="-122"/>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p:tgtEl>
                                          <p:spTgt spid="100"/>
                                        </p:tgtEl>
                                        <p:attrNameLst>
                                          <p:attrName>ppt_y</p:attrName>
                                        </p:attrNameLst>
                                      </p:cBhvr>
                                      <p:tavLst>
                                        <p:tav tm="0">
                                          <p:val>
                                            <p:strVal val="#ppt_y+#ppt_h*1.125000"/>
                                          </p:val>
                                        </p:tav>
                                        <p:tav tm="100000">
                                          <p:val>
                                            <p:strVal val="#ppt_y"/>
                                          </p:val>
                                        </p:tav>
                                      </p:tavLst>
                                    </p:anim>
                                    <p:animEffect transition="in" filter="wipe(up)">
                                      <p:cBhvr>
                                        <p:cTn id="8" dur="500"/>
                                        <p:tgtEl>
                                          <p:spTgt spid="100"/>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p:tgtEl>
                                          <p:spTgt spid="9"/>
                                        </p:tgtEl>
                                        <p:attrNameLst>
                                          <p:attrName>ppt_y</p:attrName>
                                        </p:attrNameLst>
                                      </p:cBhvr>
                                      <p:tavLst>
                                        <p:tav tm="0">
                                          <p:val>
                                            <p:strVal val="#ppt_y+#ppt_h*1.125000"/>
                                          </p:val>
                                        </p:tav>
                                        <p:tav tm="100000">
                                          <p:val>
                                            <p:strVal val="#ppt_y"/>
                                          </p:val>
                                        </p:tav>
                                      </p:tavLst>
                                    </p:anim>
                                    <p:animEffect transition="in" filter="wipe(up)">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p:tgtEl>
                                          <p:spTgt spid="4"/>
                                        </p:tgtEl>
                                        <p:attrNameLst>
                                          <p:attrName>ppt_y</p:attrName>
                                        </p:attrNameLst>
                                      </p:cBhvr>
                                      <p:tavLst>
                                        <p:tav tm="0">
                                          <p:val>
                                            <p:strVal val="#ppt_y+#ppt_h*1.125000"/>
                                          </p:val>
                                        </p:tav>
                                        <p:tav tm="100000">
                                          <p:val>
                                            <p:strVal val="#ppt_y"/>
                                          </p:val>
                                        </p:tav>
                                      </p:tavLst>
                                    </p:anim>
                                    <p:animEffect transition="in" filter="wipe(up)">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9" grpId="0"/>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 name="Group 7"/>
          <p:cNvGrpSpPr/>
          <p:nvPr/>
        </p:nvGrpSpPr>
        <p:grpSpPr>
          <a:xfrm>
            <a:off x="365125" y="1859915"/>
            <a:ext cx="5081270" cy="240665"/>
            <a:chOff x="850" y="3097"/>
            <a:chExt cx="2751" cy="374"/>
          </a:xfrm>
        </p:grpSpPr>
        <p:sp>
          <p:nvSpPr>
            <p:cNvPr id="5" name="Rectangle 8"/>
            <p:cNvSpPr/>
            <p:nvPr/>
          </p:nvSpPr>
          <p:spPr>
            <a:xfrm>
              <a:off x="850" y="3097"/>
              <a:ext cx="2751" cy="374"/>
            </a:xfrm>
            <a:prstGeom prst="rect">
              <a:avLst/>
            </a:prstGeom>
            <a:gradFill rotWithShape="0">
              <a:gsLst>
                <a:gs pos="0">
                  <a:srgbClr val="EFD006"/>
                </a:gs>
                <a:gs pos="100000">
                  <a:srgbClr val="FCE980"/>
                </a:gs>
              </a:gsLst>
              <a:lin ang="10800000" scaled="1"/>
              <a:tileRect/>
            </a:gradFill>
            <a:ln w="36000" cap="flat" cmpd="sng">
              <a:solidFill>
                <a:srgbClr val="EFD006"/>
              </a:solidFill>
              <a:prstDash val="solid"/>
              <a:round/>
              <a:headEnd type="none" w="med" len="med"/>
              <a:tailEnd type="none" w="med" len="med"/>
            </a:ln>
          </p:spPr>
          <p:txBody>
            <a:bodyPr lIns="1818000" tIns="74340" rIns="378000" bIns="63000" anchor="ctr"/>
            <a:p>
              <a:pPr lvl="0" defTabSz="0" hangingPunct="0">
                <a:lnSpc>
                  <a:spcPct val="95000"/>
                </a:lnSpc>
                <a:spcAft>
                  <a:spcPct val="0"/>
                </a:spcAft>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ltLang="zh-CN" sz="2800" b="0" dirty="0">
                <a:solidFill>
                  <a:srgbClr val="FFFFFF"/>
                </a:solidFill>
                <a:latin typeface="黑体" panose="02010609060101010101" pitchFamily="49" charset="-122"/>
                <a:ea typeface="黑体" panose="02010609060101010101" pitchFamily="49" charset="-122"/>
              </a:endParaRPr>
            </a:p>
          </p:txBody>
        </p:sp>
        <p:sp>
          <p:nvSpPr>
            <p:cNvPr id="8" name="Oval 11"/>
            <p:cNvSpPr/>
            <p:nvPr/>
          </p:nvSpPr>
          <p:spPr>
            <a:xfrm>
              <a:off x="1112" y="3251"/>
              <a:ext cx="383" cy="69"/>
            </a:xfrm>
            <a:prstGeom prst="ellipse">
              <a:avLst/>
            </a:prstGeom>
            <a:solidFill>
              <a:srgbClr val="989898">
                <a:alpha val="50195"/>
              </a:srgbClr>
            </a:solidFill>
            <a:ln w="9525">
              <a:noFill/>
            </a:ln>
          </p:spPr>
          <p:txBody>
            <a:bodyPr wrap="none" anchor="ctr"/>
            <a:p>
              <a:pPr lvl="0" hangingPunct="0">
                <a:lnSpc>
                  <a:spcPct val="93000"/>
                </a:lnSpc>
                <a:spcAft>
                  <a:spcPct val="0"/>
                </a:spcAft>
                <a:buFont typeface="Times New Roman" panose="02020603050405020304" pitchFamily="18" charset="0"/>
                <a:buNone/>
              </a:pPr>
              <a:endParaRPr lang="zh-CN" altLang="en-US" sz="2800" b="0" dirty="0">
                <a:solidFill>
                  <a:schemeClr val="tx1"/>
                </a:solidFill>
                <a:latin typeface="黑体" panose="02010609060101010101" pitchFamily="49" charset="-122"/>
                <a:ea typeface="黑体" panose="02010609060101010101" pitchFamily="49" charset="-122"/>
              </a:endParaRPr>
            </a:p>
          </p:txBody>
        </p:sp>
      </p:grpSp>
      <p:sp>
        <p:nvSpPr>
          <p:cNvPr id="100" name="文本框 99"/>
          <p:cNvSpPr txBox="1"/>
          <p:nvPr/>
        </p:nvSpPr>
        <p:spPr>
          <a:xfrm>
            <a:off x="1113790" y="2100580"/>
            <a:ext cx="6261735" cy="731520"/>
          </a:xfrm>
          <a:prstGeom prst="rect">
            <a:avLst/>
          </a:prstGeom>
          <a:noFill/>
          <a:ln w="9525">
            <a:noFill/>
          </a:ln>
        </p:spPr>
        <p:txBody>
          <a:bodyPr wrap="square">
            <a:spAutoFit/>
            <a:scene3d>
              <a:camera prst="orthographicFront"/>
              <a:lightRig rig="threePt" dir="t"/>
            </a:scene3d>
          </a:bodyPr>
          <a:p>
            <a:pPr marL="0" algn="l">
              <a:buNone/>
            </a:pPr>
            <a:r>
              <a:rPr lang="zh-CN" altLang="en-US" sz="2800" b="0" u="none">
                <a:ln w="22225">
                  <a:solidFill>
                    <a:schemeClr val="accent2"/>
                  </a:solidFill>
                  <a:prstDash val="solid"/>
                </a:ln>
                <a:solidFill>
                  <a:schemeClr val="accent2">
                    <a:lumMod val="40000"/>
                    <a:lumOff val="60000"/>
                  </a:schemeClr>
                </a:solidFill>
                <a:effectLst/>
                <a:latin typeface="方正小标宋简体" charset="0"/>
                <a:ea typeface="方正小标宋简体" charset="0"/>
                <a:cs typeface="方正小标宋简体" charset="0"/>
              </a:rPr>
              <a:t>三、预备党员转正</a:t>
            </a:r>
            <a:endParaRPr lang="zh-CN" altLang="en-US" sz="2800" b="0" u="none">
              <a:ln w="22225">
                <a:solidFill>
                  <a:schemeClr val="accent2"/>
                </a:solidFill>
                <a:prstDash val="solid"/>
              </a:ln>
              <a:solidFill>
                <a:schemeClr val="accent2">
                  <a:lumMod val="40000"/>
                  <a:lumOff val="60000"/>
                </a:schemeClr>
              </a:solidFill>
              <a:effectLst/>
              <a:latin typeface="方正小标宋简体" charset="0"/>
              <a:ea typeface="方正小标宋简体" charset="0"/>
              <a:cs typeface="方正小标宋简体" charset="0"/>
            </a:endParaRPr>
          </a:p>
        </p:txBody>
      </p:sp>
      <p:sp>
        <p:nvSpPr>
          <p:cNvPr id="2" name="文本框 1"/>
          <p:cNvSpPr txBox="1"/>
          <p:nvPr/>
        </p:nvSpPr>
        <p:spPr>
          <a:xfrm>
            <a:off x="1045845" y="1128395"/>
            <a:ext cx="4643755" cy="731520"/>
          </a:xfrm>
          <a:prstGeom prst="rect">
            <a:avLst/>
          </a:prstGeom>
          <a:noFill/>
        </p:spPr>
        <p:txBody>
          <a:bodyPr wrap="square" rtlCol="0" anchor="t">
            <a:spAutoFit/>
          </a:bodyPr>
          <a:p>
            <a:pPr>
              <a:buNone/>
            </a:pPr>
            <a:r>
              <a:rPr lang="zh-CN" altLang="en-US" sz="2800">
                <a:latin typeface="宋体" panose="02010600030101010101" pitchFamily="2" charset="-122"/>
                <a:cs typeface="方正小标宋简体" charset="0"/>
                <a:sym typeface="+mn-ea"/>
              </a:rPr>
              <a:t>预备党员的教育考察和转正</a:t>
            </a:r>
            <a:endParaRPr lang="zh-CN" altLang="en-US" sz="2800">
              <a:latin typeface="宋体" panose="02010600030101010101" pitchFamily="2" charset="-122"/>
              <a:cs typeface="方正小标宋简体" charset="0"/>
              <a:sym typeface="+mn-ea"/>
            </a:endParaRPr>
          </a:p>
        </p:txBody>
      </p:sp>
      <p:sp>
        <p:nvSpPr>
          <p:cNvPr id="9" name="文本框 8"/>
          <p:cNvSpPr txBox="1"/>
          <p:nvPr/>
        </p:nvSpPr>
        <p:spPr>
          <a:xfrm>
            <a:off x="848995" y="2896235"/>
            <a:ext cx="8859520" cy="889000"/>
          </a:xfrm>
          <a:prstGeom prst="rect">
            <a:avLst/>
          </a:prstGeom>
          <a:noFill/>
          <a:ln w="9525">
            <a:noFill/>
          </a:ln>
        </p:spPr>
        <p:txBody>
          <a:bodyPr wrap="square">
            <a:spAutoFit/>
          </a:bodyPr>
          <a:p>
            <a:pPr marL="0" algn="l">
              <a:lnSpc>
                <a:spcPts val="2280"/>
              </a:lnSpc>
              <a:buNone/>
            </a:pPr>
            <a:r>
              <a:rPr lang="en-US" altLang="zh-CN" b="0" u="none">
                <a:solidFill>
                  <a:schemeClr val="accent1"/>
                </a:solidFill>
                <a:effectLst>
                  <a:outerShdw blurRad="38100" dist="25400" dir="5400000" algn="ctr" rotWithShape="0">
                    <a:srgbClr val="6E747A">
                      <a:alpha val="43000"/>
                    </a:srgbClr>
                  </a:outerShdw>
                </a:effectLst>
                <a:latin typeface="华文新魏" panose="02010800040101010101" pitchFamily="2" charset="-122"/>
                <a:ea typeface="华文新魏" panose="02010800040101010101" pitchFamily="2" charset="-122"/>
                <a:cs typeface="黑体" panose="02010609060101010101" pitchFamily="49" charset="-122"/>
              </a:rPr>
              <a:t> </a:t>
            </a:r>
            <a:r>
              <a:rPr lang="zh-CN" altLang="en-US" b="0" u="none">
                <a:solidFill>
                  <a:schemeClr val="accent1"/>
                </a:solidFill>
                <a:effectLst>
                  <a:outerShdw blurRad="38100" dist="25400" dir="5400000" algn="ctr" rotWithShape="0">
                    <a:srgbClr val="6E747A">
                      <a:alpha val="43000"/>
                    </a:srgbClr>
                  </a:outerShdw>
                </a:effectLst>
                <a:latin typeface="华文新魏" panose="02010800040101010101" pitchFamily="2" charset="-122"/>
                <a:ea typeface="华文新魏" panose="02010800040101010101" pitchFamily="2" charset="-122"/>
                <a:cs typeface="黑体" panose="02010609060101010101" pitchFamily="49" charset="-122"/>
              </a:rPr>
              <a:t>（一）预备党员的预备期</a:t>
            </a:r>
            <a:endParaRPr lang="zh-CN" altLang="en-US" b="0" u="none">
              <a:solidFill>
                <a:schemeClr val="accent1"/>
              </a:solidFill>
              <a:effectLst>
                <a:outerShdw blurRad="38100" dist="25400" dir="5400000" algn="ctr" rotWithShape="0">
                  <a:srgbClr val="6E747A">
                    <a:alpha val="43000"/>
                  </a:srgbClr>
                </a:outerShdw>
              </a:effectLst>
              <a:latin typeface="华文新魏" panose="02010800040101010101" pitchFamily="2" charset="-122"/>
              <a:ea typeface="华文新魏" panose="02010800040101010101" pitchFamily="2" charset="-122"/>
              <a:cs typeface="黑体" panose="02010609060101010101" pitchFamily="49" charset="-122"/>
            </a:endParaRPr>
          </a:p>
          <a:p>
            <a:pPr marL="0" algn="l">
              <a:lnSpc>
                <a:spcPts val="2280"/>
              </a:lnSpc>
              <a:buNone/>
            </a:pPr>
            <a:r>
              <a:rPr lang="zh-CN" altLang="en-US" b="0" u="none">
                <a:solidFill>
                  <a:schemeClr val="accent1"/>
                </a:solidFill>
                <a:effectLst>
                  <a:outerShdw blurRad="38100" dist="25400" dir="5400000" algn="ctr" rotWithShape="0">
                    <a:srgbClr val="6E747A">
                      <a:alpha val="43000"/>
                    </a:srgbClr>
                  </a:outerShdw>
                </a:effectLst>
                <a:latin typeface="华文新魏" panose="02010800040101010101" pitchFamily="2" charset="-122"/>
                <a:ea typeface="华文新魏" panose="02010800040101010101" pitchFamily="2" charset="-122"/>
                <a:cs typeface="黑体" panose="02010609060101010101" pitchFamily="49" charset="-122"/>
              </a:rPr>
              <a:t> （二）预备党员转正程序</a:t>
            </a:r>
            <a:endParaRPr lang="zh-CN" altLang="en-US" b="0" u="none">
              <a:solidFill>
                <a:schemeClr val="accent1"/>
              </a:solidFill>
              <a:effectLst>
                <a:outerShdw blurRad="38100" dist="25400" dir="5400000" algn="ctr" rotWithShape="0">
                  <a:srgbClr val="6E747A">
                    <a:alpha val="43000"/>
                  </a:srgbClr>
                </a:outerShdw>
              </a:effectLst>
              <a:latin typeface="华文新魏" panose="02010800040101010101" pitchFamily="2" charset="-122"/>
              <a:ea typeface="华文新魏" panose="02010800040101010101" pitchFamily="2" charset="-122"/>
              <a:cs typeface="黑体" panose="02010609060101010101" pitchFamily="49" charset="-122"/>
            </a:endParaRPr>
          </a:p>
        </p:txBody>
      </p:sp>
      <p:sp>
        <p:nvSpPr>
          <p:cNvPr id="4" name="文本框 3"/>
          <p:cNvSpPr txBox="1"/>
          <p:nvPr/>
        </p:nvSpPr>
        <p:spPr>
          <a:xfrm>
            <a:off x="1046480" y="3641725"/>
            <a:ext cx="8108950" cy="2834640"/>
          </a:xfrm>
          <a:prstGeom prst="rect">
            <a:avLst/>
          </a:prstGeom>
          <a:noFill/>
        </p:spPr>
        <p:txBody>
          <a:bodyPr wrap="square" rtlCol="0">
            <a:spAutoFit/>
          </a:bodyPr>
          <a:p>
            <a:r>
              <a:rPr lang="zh-CN" altLang="en-US"/>
              <a:t>（1）</a:t>
            </a:r>
            <a:r>
              <a:rPr lang="zh-CN" altLang="en-US">
                <a:solidFill>
                  <a:srgbClr val="FF6600"/>
                </a:solidFill>
              </a:rPr>
              <a:t>本人向党支部提出书面转正申请</a:t>
            </a:r>
            <a:r>
              <a:rPr lang="zh-CN" altLang="en-US"/>
              <a:t>→</a:t>
            </a:r>
            <a:r>
              <a:rPr lang="zh-CN" altLang="en-US">
                <a:solidFill>
                  <a:srgbClr val="00B050"/>
                </a:solidFill>
              </a:rPr>
              <a:t>（2）党小组提出意见→（</a:t>
            </a:r>
            <a:r>
              <a:rPr lang="zh-CN" altLang="en-US"/>
              <a:t>3）</a:t>
            </a:r>
            <a:r>
              <a:rPr lang="zh-CN" altLang="en-US">
                <a:solidFill>
                  <a:srgbClr val="7030A0"/>
                </a:solidFill>
              </a:rPr>
              <a:t>党支部征求党员和群众的意见</a:t>
            </a:r>
            <a:r>
              <a:rPr lang="zh-CN" altLang="en-US"/>
              <a:t>→（</a:t>
            </a:r>
            <a:r>
              <a:rPr lang="zh-CN" altLang="en-US">
                <a:solidFill>
                  <a:srgbClr val="FF0000"/>
                </a:solidFill>
              </a:rPr>
              <a:t>4）支部委员会审查→</a:t>
            </a:r>
            <a:r>
              <a:rPr lang="zh-CN" altLang="en-US"/>
              <a:t>（</a:t>
            </a:r>
            <a:r>
              <a:rPr lang="zh-CN" altLang="en-US">
                <a:solidFill>
                  <a:schemeClr val="accent1"/>
                </a:solidFill>
              </a:rPr>
              <a:t>5）支部大会讨论、表决通过</a:t>
            </a:r>
            <a:r>
              <a:rPr lang="zh-CN" altLang="en-US"/>
              <a:t>→</a:t>
            </a:r>
            <a:r>
              <a:rPr lang="zh-CN" altLang="en-US">
                <a:solidFill>
                  <a:srgbClr val="00B0F0"/>
                </a:solidFill>
              </a:rPr>
              <a:t>（6）总支审查→</a:t>
            </a:r>
            <a:r>
              <a:rPr lang="zh-CN" altLang="en-US"/>
              <a:t>（7）</a:t>
            </a:r>
            <a:r>
              <a:rPr lang="zh-CN" altLang="en-US">
                <a:solidFill>
                  <a:srgbClr val="FF6600"/>
                </a:solidFill>
              </a:rPr>
              <a:t>教工委审批</a:t>
            </a:r>
            <a:r>
              <a:rPr lang="zh-CN" altLang="en-US"/>
              <a:t>→（</a:t>
            </a:r>
            <a:r>
              <a:rPr lang="zh-CN" altLang="en-US">
                <a:solidFill>
                  <a:srgbClr val="CC00FF"/>
                </a:solidFill>
              </a:rPr>
              <a:t>8）通知所在支部</a:t>
            </a:r>
            <a:r>
              <a:rPr lang="zh-CN" altLang="en-US"/>
              <a:t>→（</a:t>
            </a:r>
            <a:r>
              <a:rPr lang="zh-CN" altLang="en-US">
                <a:solidFill>
                  <a:schemeClr val="accent1"/>
                </a:solidFill>
              </a:rPr>
              <a:t>9）支部大会公布→</a:t>
            </a:r>
            <a:r>
              <a:rPr lang="zh-CN" altLang="en-US"/>
              <a:t>（10）材料归档。</a:t>
            </a:r>
            <a:endParaRPr lang="zh-CN" altLang="en-US"/>
          </a:p>
        </p:txBody>
      </p:sp>
      <p:sp>
        <p:nvSpPr>
          <p:cNvPr id="6" name="文本框 5"/>
          <p:cNvSpPr txBox="1"/>
          <p:nvPr/>
        </p:nvSpPr>
        <p:spPr>
          <a:xfrm>
            <a:off x="1046480" y="6476365"/>
            <a:ext cx="4816475" cy="640080"/>
          </a:xfrm>
          <a:prstGeom prst="rect">
            <a:avLst/>
          </a:prstGeom>
          <a:noFill/>
        </p:spPr>
        <p:txBody>
          <a:bodyPr wrap="square" rtlCol="0">
            <a:spAutoFit/>
          </a:bodyPr>
          <a:p>
            <a:pPr>
              <a:buNone/>
            </a:pPr>
            <a:r>
              <a:rPr lang="zh-CN" altLang="en-US" b="0">
                <a:solidFill>
                  <a:schemeClr val="accent1"/>
                </a:solidFill>
                <a:effectLst>
                  <a:outerShdw blurRad="38100" dist="25400" dir="5400000" algn="ctr" rotWithShape="0">
                    <a:srgbClr val="6E747A">
                      <a:alpha val="43000"/>
                    </a:srgbClr>
                  </a:outerShdw>
                </a:effectLst>
                <a:latin typeface="华文新魏" panose="02010800040101010101" pitchFamily="2" charset="-122"/>
                <a:ea typeface="华文新魏" panose="02010800040101010101" pitchFamily="2" charset="-122"/>
                <a:cs typeface="黑体" panose="02010609060101010101" pitchFamily="49" charset="-122"/>
                <a:sym typeface="+mn-ea"/>
              </a:rPr>
              <a:t>（三）预备党员转正应注意的问题</a:t>
            </a:r>
            <a:endParaRPr lang="zh-CN" altLang="en-US"/>
          </a:p>
        </p:txBody>
      </p:sp>
      <p:sp>
        <p:nvSpPr>
          <p:cNvPr id="7" name="Oval 9"/>
          <p:cNvSpPr/>
          <p:nvPr/>
        </p:nvSpPr>
        <p:spPr>
          <a:xfrm>
            <a:off x="364479" y="1315535"/>
            <a:ext cx="749535" cy="484851"/>
          </a:xfrm>
          <a:prstGeom prst="ellipse">
            <a:avLst/>
          </a:prstGeom>
          <a:gradFill rotWithShape="0">
            <a:gsLst>
              <a:gs pos="0">
                <a:srgbClr val="A80404"/>
              </a:gs>
              <a:gs pos="100000">
                <a:srgbClr val="D26163"/>
              </a:gs>
            </a:gsLst>
            <a:lin ang="16200000" scaled="1"/>
            <a:tileRect/>
          </a:gradFill>
          <a:ln w="36000" cap="flat" cmpd="sng">
            <a:solidFill>
              <a:srgbClr val="A80404"/>
            </a:solidFill>
            <a:prstDash val="solid"/>
            <a:round/>
            <a:headEnd type="none" w="med" len="med"/>
            <a:tailEnd type="none" w="med" len="med"/>
          </a:ln>
        </p:spPr>
        <p:txBody>
          <a:bodyPr lIns="108000" tIns="98280" rIns="108000" bIns="63000" anchor="ctr"/>
          <a:p>
            <a:pPr lvl="0" algn="ctr" defTabSz="0" hangingPunct="0">
              <a:lnSpc>
                <a:spcPct val="93000"/>
              </a:lnSpc>
              <a:spcAft>
                <a:spcPct val="0"/>
              </a:spcAft>
              <a:buFont typeface="Times New Roman" panose="02020603050405020304" pitchFamily="18" charset="0"/>
              <a:buNone/>
              <a:tabLst>
                <a:tab pos="723900" algn="l"/>
              </a:tabLst>
            </a:pPr>
            <a:r>
              <a:rPr lang="en-US" altLang="zh-CN" sz="2800" dirty="0">
                <a:solidFill>
                  <a:srgbClr val="FFFFFF"/>
                </a:solidFill>
                <a:latin typeface="黑体" panose="02010609060101010101" pitchFamily="49" charset="-122"/>
                <a:ea typeface="黑体" panose="02010609060101010101" pitchFamily="49" charset="-122"/>
              </a:rPr>
              <a:t>4</a:t>
            </a:r>
            <a:endParaRPr lang="en-US" altLang="zh-CN" sz="2800" dirty="0">
              <a:solidFill>
                <a:srgbClr val="FFFFFF"/>
              </a:solidFill>
              <a:latin typeface="黑体" panose="02010609060101010101" pitchFamily="49" charset="-122"/>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up)">
                                      <p:cBhvr>
                                        <p:cTn id="8" dur="500"/>
                                        <p:tgtEl>
                                          <p:spTgt spid="9"/>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灯片编号占位符 3"/>
          <p:cNvSpPr txBox="1">
            <a:spLocks noGrp="1"/>
          </p:cNvSpPr>
          <p:nvPr/>
        </p:nvSpPr>
        <p:spPr>
          <a:xfrm>
            <a:off x="7224713" y="6884988"/>
            <a:ext cx="2352675" cy="523875"/>
          </a:xfrm>
          <a:prstGeom prst="rect">
            <a:avLst/>
          </a:prstGeom>
          <a:noFill/>
          <a:ln w="9525">
            <a:noFill/>
          </a:ln>
        </p:spPr>
        <p:txBody>
          <a:bodyPr lIns="100794" tIns="50397" rIns="100794" bIns="50397" anchor="t"/>
          <a:p>
            <a:pPr lvl="0" algn="r" defTabSz="1008380" eaLnBrk="0" hangingPunct="0">
              <a:lnSpc>
                <a:spcPct val="100000"/>
              </a:lnSpc>
              <a:spcAft>
                <a:spcPct val="0"/>
              </a:spcAft>
              <a:buNone/>
            </a:pPr>
            <a:fld id="{9A0DB2DC-4C9A-4742-B13C-FB6460FD3503}" type="slidenum">
              <a:rPr lang="zh-CN" altLang="en-US" sz="1500" b="0" dirty="0">
                <a:solidFill>
                  <a:schemeClr val="tx1"/>
                </a:solidFill>
                <a:latin typeface="Arial" panose="020B0604020202020204" pitchFamily="34" charset="0"/>
                <a:ea typeface="宋体" panose="02010600030101010101" pitchFamily="2" charset="-122"/>
              </a:rPr>
            </a:fld>
            <a:endParaRPr lang="zh-CN" altLang="en-US" sz="1500" b="0" dirty="0">
              <a:solidFill>
                <a:schemeClr val="tx1"/>
              </a:solidFill>
              <a:latin typeface="Arial" panose="020B0604020202020204" pitchFamily="34" charset="0"/>
              <a:ea typeface="宋体" panose="02010600030101010101" pitchFamily="2" charset="-122"/>
            </a:endParaRPr>
          </a:p>
        </p:txBody>
      </p:sp>
      <p:grpSp>
        <p:nvGrpSpPr>
          <p:cNvPr id="4" name="Group 7"/>
          <p:cNvGrpSpPr/>
          <p:nvPr/>
        </p:nvGrpSpPr>
        <p:grpSpPr>
          <a:xfrm>
            <a:off x="565840" y="1276165"/>
            <a:ext cx="4572000" cy="725347"/>
            <a:chOff x="662" y="2344"/>
            <a:chExt cx="2751" cy="1128"/>
          </a:xfrm>
        </p:grpSpPr>
        <p:sp>
          <p:nvSpPr>
            <p:cNvPr id="5" name="Rectangle 8"/>
            <p:cNvSpPr/>
            <p:nvPr/>
          </p:nvSpPr>
          <p:spPr>
            <a:xfrm>
              <a:off x="662" y="3098"/>
              <a:ext cx="2751" cy="374"/>
            </a:xfrm>
            <a:prstGeom prst="rect">
              <a:avLst/>
            </a:prstGeom>
            <a:gradFill rotWithShape="0">
              <a:gsLst>
                <a:gs pos="0">
                  <a:srgbClr val="EFD006"/>
                </a:gs>
                <a:gs pos="100000">
                  <a:srgbClr val="FCE980"/>
                </a:gs>
              </a:gsLst>
              <a:lin ang="10800000" scaled="1"/>
              <a:tileRect/>
            </a:gradFill>
            <a:ln w="36000" cap="flat" cmpd="sng">
              <a:solidFill>
                <a:srgbClr val="EFD006"/>
              </a:solidFill>
              <a:prstDash val="solid"/>
              <a:round/>
              <a:headEnd type="none" w="med" len="med"/>
              <a:tailEnd type="none" w="med" len="med"/>
            </a:ln>
          </p:spPr>
          <p:txBody>
            <a:bodyPr lIns="1818000" tIns="74340" rIns="378000" bIns="63000" anchor="ctr"/>
            <a:p>
              <a:pPr lvl="0" defTabSz="0" hangingPunct="0">
                <a:lnSpc>
                  <a:spcPct val="95000"/>
                </a:lnSpc>
                <a:spcAft>
                  <a:spcPct val="0"/>
                </a:spcAft>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ltLang="zh-CN" sz="2800" b="0" dirty="0">
                <a:solidFill>
                  <a:srgbClr val="FFFFFF"/>
                </a:solidFill>
                <a:latin typeface="黑体" panose="02010609060101010101" pitchFamily="49" charset="-122"/>
                <a:ea typeface="黑体" panose="02010609060101010101" pitchFamily="49" charset="-122"/>
              </a:endParaRPr>
            </a:p>
          </p:txBody>
        </p:sp>
        <p:sp>
          <p:nvSpPr>
            <p:cNvPr id="6" name="Oval 9"/>
            <p:cNvSpPr/>
            <p:nvPr/>
          </p:nvSpPr>
          <p:spPr>
            <a:xfrm>
              <a:off x="981" y="2344"/>
              <a:ext cx="451" cy="754"/>
            </a:xfrm>
            <a:prstGeom prst="ellipse">
              <a:avLst/>
            </a:prstGeom>
            <a:gradFill rotWithShape="0">
              <a:gsLst>
                <a:gs pos="0">
                  <a:srgbClr val="A80404"/>
                </a:gs>
                <a:gs pos="100000">
                  <a:srgbClr val="D26163"/>
                </a:gs>
              </a:gsLst>
              <a:lin ang="16200000" scaled="1"/>
              <a:tileRect/>
            </a:gradFill>
            <a:ln w="36000" cap="flat" cmpd="sng">
              <a:solidFill>
                <a:srgbClr val="A80404"/>
              </a:solidFill>
              <a:prstDash val="solid"/>
              <a:round/>
              <a:headEnd type="none" w="med" len="med"/>
              <a:tailEnd type="none" w="med" len="med"/>
            </a:ln>
          </p:spPr>
          <p:txBody>
            <a:bodyPr lIns="108000" tIns="98280" rIns="108000" bIns="63000" anchor="ctr"/>
            <a:p>
              <a:pPr lvl="0" algn="ctr" defTabSz="0" hangingPunct="0">
                <a:lnSpc>
                  <a:spcPct val="93000"/>
                </a:lnSpc>
                <a:spcAft>
                  <a:spcPct val="0"/>
                </a:spcAft>
                <a:buFont typeface="Times New Roman" panose="02020603050405020304" pitchFamily="18" charset="0"/>
                <a:buNone/>
                <a:tabLst>
                  <a:tab pos="723900" algn="l"/>
                </a:tabLst>
              </a:pPr>
              <a:r>
                <a:rPr lang="en-US" altLang="zh-CN" sz="2800" dirty="0">
                  <a:solidFill>
                    <a:srgbClr val="FFFFFF"/>
                  </a:solidFill>
                  <a:latin typeface="黑体" panose="02010609060101010101" pitchFamily="49" charset="-122"/>
                  <a:ea typeface="黑体" panose="02010609060101010101" pitchFamily="49" charset="-122"/>
                </a:rPr>
                <a:t>5</a:t>
              </a:r>
              <a:endParaRPr lang="en-US" altLang="zh-CN" sz="2800" dirty="0">
                <a:solidFill>
                  <a:srgbClr val="FFFFFF"/>
                </a:solidFill>
                <a:latin typeface="黑体" panose="02010609060101010101" pitchFamily="49" charset="-122"/>
                <a:ea typeface="黑体" panose="02010609060101010101" pitchFamily="49" charset="-122"/>
              </a:endParaRPr>
            </a:p>
          </p:txBody>
        </p:sp>
        <p:pic>
          <p:nvPicPr>
            <p:cNvPr id="7" name="Picture 10"/>
            <p:cNvPicPr>
              <a:picLocks noChangeAspect="1"/>
            </p:cNvPicPr>
            <p:nvPr/>
          </p:nvPicPr>
          <p:blipFill>
            <a:blip r:embed="rId1"/>
            <a:stretch>
              <a:fillRect/>
            </a:stretch>
          </p:blipFill>
          <p:spPr>
            <a:xfrm flipV="1">
              <a:off x="1016" y="2957"/>
              <a:ext cx="307" cy="140"/>
            </a:xfrm>
            <a:prstGeom prst="rect">
              <a:avLst/>
            </a:prstGeom>
            <a:noFill/>
            <a:ln w="9525">
              <a:noFill/>
            </a:ln>
          </p:spPr>
        </p:pic>
        <p:sp>
          <p:nvSpPr>
            <p:cNvPr id="8" name="Oval 11"/>
            <p:cNvSpPr/>
            <p:nvPr/>
          </p:nvSpPr>
          <p:spPr>
            <a:xfrm>
              <a:off x="1084" y="3312"/>
              <a:ext cx="383" cy="69"/>
            </a:xfrm>
            <a:prstGeom prst="ellipse">
              <a:avLst/>
            </a:prstGeom>
            <a:solidFill>
              <a:srgbClr val="989898">
                <a:alpha val="50195"/>
              </a:srgbClr>
            </a:solidFill>
            <a:ln w="9525">
              <a:noFill/>
            </a:ln>
          </p:spPr>
          <p:txBody>
            <a:bodyPr wrap="none" anchor="ctr"/>
            <a:p>
              <a:pPr lvl="0" hangingPunct="0">
                <a:lnSpc>
                  <a:spcPct val="93000"/>
                </a:lnSpc>
                <a:spcAft>
                  <a:spcPct val="0"/>
                </a:spcAft>
                <a:buFont typeface="Times New Roman" panose="02020603050405020304" pitchFamily="18" charset="0"/>
                <a:buNone/>
              </a:pPr>
              <a:endParaRPr lang="zh-CN" altLang="en-US" sz="2800" b="0" dirty="0">
                <a:solidFill>
                  <a:schemeClr val="tx1"/>
                </a:solidFill>
                <a:latin typeface="黑体" panose="02010609060101010101" pitchFamily="49" charset="-122"/>
                <a:ea typeface="黑体" panose="02010609060101010101" pitchFamily="49" charset="-122"/>
              </a:endParaRPr>
            </a:p>
          </p:txBody>
        </p:sp>
      </p:grpSp>
      <p:sp>
        <p:nvSpPr>
          <p:cNvPr id="100" name="文本框 99"/>
          <p:cNvSpPr txBox="1"/>
          <p:nvPr/>
        </p:nvSpPr>
        <p:spPr>
          <a:xfrm>
            <a:off x="1845945" y="1120775"/>
            <a:ext cx="3096260" cy="731520"/>
          </a:xfrm>
          <a:prstGeom prst="rect">
            <a:avLst/>
          </a:prstGeom>
          <a:noFill/>
          <a:ln w="9525">
            <a:noFill/>
          </a:ln>
        </p:spPr>
        <p:txBody>
          <a:bodyPr wrap="square">
            <a:spAutoFit/>
          </a:bodyPr>
          <a:p>
            <a:pPr marL="0" algn="l">
              <a:buNone/>
            </a:pPr>
            <a:r>
              <a:rPr lang="zh-CN" altLang="en-US" sz="2800" u="none">
                <a:latin typeface="宋体" panose="02010600030101010101" pitchFamily="2" charset="-122"/>
                <a:cs typeface="方正小标宋简体" charset="0"/>
              </a:rPr>
              <a:t>工作领导和纪律</a:t>
            </a:r>
            <a:endParaRPr lang="zh-CN" altLang="en-US" sz="2800" u="none">
              <a:latin typeface="宋体" panose="02010600030101010101" pitchFamily="2" charset="-122"/>
              <a:cs typeface="方正小标宋简体" charset="0"/>
            </a:endParaRPr>
          </a:p>
        </p:txBody>
      </p:sp>
      <p:sp>
        <p:nvSpPr>
          <p:cNvPr id="2" name="文本框 1"/>
          <p:cNvSpPr txBox="1"/>
          <p:nvPr/>
        </p:nvSpPr>
        <p:spPr>
          <a:xfrm>
            <a:off x="1096645" y="2111375"/>
            <a:ext cx="4828540" cy="640080"/>
          </a:xfrm>
          <a:prstGeom prst="rect">
            <a:avLst/>
          </a:prstGeom>
          <a:noFill/>
          <a:ln w="9525">
            <a:noFill/>
          </a:ln>
        </p:spPr>
        <p:txBody>
          <a:bodyPr wrap="square">
            <a:spAutoFit/>
          </a:bodyPr>
          <a:p>
            <a:pPr marL="0" algn="l">
              <a:buNone/>
            </a:pPr>
            <a:r>
              <a:rPr lang="en-US" altLang="zh-CN" b="0" u="none">
                <a:ln w="22225">
                  <a:solidFill>
                    <a:schemeClr val="accent2"/>
                  </a:solidFill>
                  <a:prstDash val="solid"/>
                </a:ln>
                <a:solidFill>
                  <a:schemeClr val="accent2">
                    <a:lumMod val="40000"/>
                    <a:lumOff val="60000"/>
                  </a:schemeClr>
                </a:solidFill>
                <a:effectLst/>
                <a:latin typeface="宋体" panose="02010600030101010101" pitchFamily="2" charset="-122"/>
                <a:cs typeface="黑体" panose="02010609060101010101" pitchFamily="49" charset="-122"/>
              </a:rPr>
              <a:t>1</a:t>
            </a:r>
            <a:r>
              <a:rPr lang="zh-CN" altLang="en-US" b="0" u="none">
                <a:ln w="22225">
                  <a:solidFill>
                    <a:schemeClr val="accent2"/>
                  </a:solidFill>
                  <a:prstDash val="solid"/>
                </a:ln>
                <a:solidFill>
                  <a:schemeClr val="accent2">
                    <a:lumMod val="40000"/>
                    <a:lumOff val="60000"/>
                  </a:schemeClr>
                </a:solidFill>
                <a:effectLst/>
                <a:latin typeface="宋体" panose="02010600030101010101" pitchFamily="2" charset="-122"/>
                <a:cs typeface="黑体" panose="02010609060101010101" pitchFamily="49" charset="-122"/>
              </a:rPr>
              <a:t>、发展党员工作纪律的主要内容</a:t>
            </a:r>
            <a:endParaRPr lang="zh-CN" altLang="en-US" b="0" u="none">
              <a:ln w="22225">
                <a:solidFill>
                  <a:schemeClr val="accent2"/>
                </a:solidFill>
                <a:prstDash val="solid"/>
              </a:ln>
              <a:solidFill>
                <a:schemeClr val="accent2">
                  <a:lumMod val="40000"/>
                  <a:lumOff val="60000"/>
                </a:schemeClr>
              </a:solidFill>
              <a:effectLst/>
              <a:latin typeface="宋体" panose="02010600030101010101" pitchFamily="2" charset="-122"/>
              <a:cs typeface="黑体" panose="02010609060101010101" pitchFamily="49" charset="-122"/>
            </a:endParaRPr>
          </a:p>
        </p:txBody>
      </p:sp>
      <p:sp>
        <p:nvSpPr>
          <p:cNvPr id="3" name="文本框 2"/>
          <p:cNvSpPr txBox="1"/>
          <p:nvPr/>
        </p:nvSpPr>
        <p:spPr>
          <a:xfrm>
            <a:off x="1213168" y="5410518"/>
            <a:ext cx="5080000" cy="640080"/>
          </a:xfrm>
          <a:prstGeom prst="rect">
            <a:avLst/>
          </a:prstGeom>
          <a:noFill/>
          <a:ln w="9525">
            <a:noFill/>
          </a:ln>
        </p:spPr>
        <p:txBody>
          <a:bodyPr>
            <a:spAutoFit/>
          </a:bodyPr>
          <a:p>
            <a:pPr marL="0" algn="l">
              <a:buNone/>
            </a:pPr>
            <a:r>
              <a:rPr lang="en-US" altLang="zh-CN" b="0" u="none">
                <a:ln w="22225">
                  <a:solidFill>
                    <a:schemeClr val="accent2"/>
                  </a:solidFill>
                  <a:prstDash val="solid"/>
                </a:ln>
                <a:solidFill>
                  <a:schemeClr val="accent2">
                    <a:lumMod val="40000"/>
                    <a:lumOff val="60000"/>
                  </a:schemeClr>
                </a:solidFill>
                <a:effectLst/>
                <a:latin typeface="宋体" panose="02010600030101010101" pitchFamily="2" charset="-122"/>
                <a:cs typeface="黑体" panose="02010609060101010101" pitchFamily="49" charset="-122"/>
              </a:rPr>
              <a:t>2</a:t>
            </a:r>
            <a:r>
              <a:rPr lang="zh-CN" altLang="en-US" b="0" u="none">
                <a:ln w="22225">
                  <a:solidFill>
                    <a:schemeClr val="accent2"/>
                  </a:solidFill>
                  <a:prstDash val="solid"/>
                </a:ln>
                <a:solidFill>
                  <a:schemeClr val="accent2">
                    <a:lumMod val="40000"/>
                    <a:lumOff val="60000"/>
                  </a:schemeClr>
                </a:solidFill>
                <a:effectLst/>
                <a:latin typeface="宋体" panose="02010600030101010101" pitchFamily="2" charset="-122"/>
                <a:cs typeface="黑体" panose="02010609060101010101" pitchFamily="49" charset="-122"/>
              </a:rPr>
              <a:t>、对违反发展党员工作纪律的查处</a:t>
            </a:r>
            <a:endParaRPr lang="zh-CN" altLang="en-US" b="0" u="none">
              <a:ln w="22225">
                <a:solidFill>
                  <a:schemeClr val="accent2"/>
                </a:solidFill>
                <a:prstDash val="solid"/>
              </a:ln>
              <a:solidFill>
                <a:schemeClr val="accent2">
                  <a:lumMod val="40000"/>
                  <a:lumOff val="60000"/>
                </a:schemeClr>
              </a:solidFill>
              <a:effectLst/>
              <a:latin typeface="宋体" panose="02010600030101010101" pitchFamily="2" charset="-122"/>
              <a:cs typeface="黑体" panose="02010609060101010101" pitchFamily="49" charset="-122"/>
            </a:endParaRPr>
          </a:p>
        </p:txBody>
      </p:sp>
      <p:sp>
        <p:nvSpPr>
          <p:cNvPr id="9" name="文本框 8"/>
          <p:cNvSpPr txBox="1"/>
          <p:nvPr/>
        </p:nvSpPr>
        <p:spPr>
          <a:xfrm>
            <a:off x="1329690" y="2751455"/>
            <a:ext cx="4180840" cy="457200"/>
          </a:xfrm>
          <a:prstGeom prst="rect">
            <a:avLst/>
          </a:prstGeom>
          <a:noFill/>
          <a:ln w="9525">
            <a:noFill/>
          </a:ln>
        </p:spPr>
        <p:txBody>
          <a:bodyPr wrap="square">
            <a:spAutoFit/>
          </a:bodyPr>
          <a:p>
            <a:pPr marL="0" indent="0" algn="l"/>
            <a:r>
              <a:rPr lang="zh-CN" altLang="en-US" sz="1600" u="none">
                <a:solidFill>
                  <a:srgbClr val="FF6600"/>
                </a:solidFill>
                <a:latin typeface="仿宋_GB2312" panose="02010609030101010101" charset="-122"/>
                <a:ea typeface="仿宋_GB2312" panose="02010609030101010101" charset="-122"/>
                <a:cs typeface="仿宋_GB2312" panose="02010609030101010101" charset="-122"/>
              </a:rPr>
              <a:t>禁止突击发展党员，反对“关门主义”。</a:t>
            </a:r>
            <a:endParaRPr lang="zh-CN" altLang="en-US" sz="1600" u="none">
              <a:solidFill>
                <a:srgbClr val="FF6600"/>
              </a:solidFill>
              <a:latin typeface="仿宋_GB2312" panose="02010609030101010101" charset="-122"/>
              <a:ea typeface="仿宋_GB2312" panose="02010609030101010101" charset="-122"/>
              <a:cs typeface="仿宋_GB2312" panose="02010609030101010101" charset="-122"/>
            </a:endParaRPr>
          </a:p>
        </p:txBody>
      </p:sp>
      <p:sp>
        <p:nvSpPr>
          <p:cNvPr id="11" name="文本框 10"/>
          <p:cNvSpPr txBox="1"/>
          <p:nvPr/>
        </p:nvSpPr>
        <p:spPr>
          <a:xfrm>
            <a:off x="1334135" y="3551555"/>
            <a:ext cx="6365875" cy="457200"/>
          </a:xfrm>
          <a:prstGeom prst="rect">
            <a:avLst/>
          </a:prstGeom>
          <a:noFill/>
          <a:ln w="9525">
            <a:noFill/>
          </a:ln>
        </p:spPr>
        <p:txBody>
          <a:bodyPr wrap="square">
            <a:spAutoFit/>
          </a:bodyPr>
          <a:p>
            <a:pPr marL="0" indent="0" algn="l"/>
            <a:r>
              <a:rPr lang="zh-CN" altLang="en-US" sz="1600" u="none">
                <a:solidFill>
                  <a:srgbClr val="FF6600"/>
                </a:solidFill>
                <a:latin typeface="仿宋_GB2312" panose="02010609030101010101" charset="-122"/>
                <a:ea typeface="仿宋_GB2312" panose="02010609030101010101" charset="-122"/>
                <a:cs typeface="仿宋_GB2312" panose="02010609030101010101" charset="-122"/>
              </a:rPr>
              <a:t>发展对象未经政治审查或政治审查不合格的，不能发展入党。</a:t>
            </a:r>
            <a:endParaRPr lang="zh-CN" altLang="en-US" sz="1600" u="none">
              <a:solidFill>
                <a:srgbClr val="FF6600"/>
              </a:solidFill>
              <a:latin typeface="仿宋_GB2312" panose="02010609030101010101" charset="-122"/>
              <a:ea typeface="仿宋_GB2312" panose="02010609030101010101" charset="-122"/>
              <a:cs typeface="仿宋_GB2312" panose="02010609030101010101" charset="-122"/>
            </a:endParaRPr>
          </a:p>
        </p:txBody>
      </p:sp>
      <p:sp>
        <p:nvSpPr>
          <p:cNvPr id="12" name="文本框 11"/>
          <p:cNvSpPr txBox="1"/>
          <p:nvPr/>
        </p:nvSpPr>
        <p:spPr>
          <a:xfrm>
            <a:off x="1367790" y="4008755"/>
            <a:ext cx="6298565" cy="457200"/>
          </a:xfrm>
          <a:prstGeom prst="rect">
            <a:avLst/>
          </a:prstGeom>
          <a:noFill/>
          <a:ln w="9525">
            <a:noFill/>
          </a:ln>
        </p:spPr>
        <p:txBody>
          <a:bodyPr wrap="square">
            <a:spAutoFit/>
          </a:bodyPr>
          <a:p>
            <a:pPr marL="0" indent="0" algn="l"/>
            <a:r>
              <a:rPr lang="zh-CN" altLang="en-US" sz="1600" u="none">
                <a:solidFill>
                  <a:srgbClr val="FF6600"/>
                </a:solidFill>
                <a:latin typeface="仿宋_GB2312" panose="02010609030101010101" charset="-122"/>
                <a:ea typeface="仿宋_GB2312" panose="02010609030101010101" charset="-122"/>
                <a:cs typeface="仿宋_GB2312" panose="02010609030101010101" charset="-122"/>
              </a:rPr>
              <a:t>发展对象入党前未经培训的，除个别特殊情况外，不能发展入党。</a:t>
            </a:r>
            <a:endParaRPr lang="zh-CN" altLang="en-US" sz="1600" u="none">
              <a:solidFill>
                <a:srgbClr val="FF6600"/>
              </a:solidFill>
              <a:latin typeface="仿宋_GB2312" panose="02010609030101010101" charset="-122"/>
              <a:ea typeface="仿宋_GB2312" panose="02010609030101010101" charset="-122"/>
              <a:cs typeface="仿宋_GB2312" panose="02010609030101010101" charset="-122"/>
            </a:endParaRPr>
          </a:p>
        </p:txBody>
      </p:sp>
      <p:sp>
        <p:nvSpPr>
          <p:cNvPr id="13" name="文本框 12"/>
          <p:cNvSpPr txBox="1"/>
          <p:nvPr/>
        </p:nvSpPr>
        <p:spPr>
          <a:xfrm>
            <a:off x="1367790" y="4465955"/>
            <a:ext cx="7621270" cy="457200"/>
          </a:xfrm>
          <a:prstGeom prst="rect">
            <a:avLst/>
          </a:prstGeom>
          <a:noFill/>
          <a:ln w="9525">
            <a:noFill/>
          </a:ln>
        </p:spPr>
        <p:txBody>
          <a:bodyPr wrap="square">
            <a:spAutoFit/>
          </a:bodyPr>
          <a:p>
            <a:pPr marL="0" indent="0" algn="l"/>
            <a:r>
              <a:rPr lang="zh-CN" altLang="en-US" sz="1600" u="none">
                <a:solidFill>
                  <a:srgbClr val="FF6600"/>
                </a:solidFill>
                <a:latin typeface="仿宋_GB2312" panose="02010609030101010101" charset="-122"/>
                <a:ea typeface="仿宋_GB2312" panose="02010609030101010101" charset="-122"/>
                <a:cs typeface="仿宋_GB2312" panose="02010609030101010101" charset="-122"/>
              </a:rPr>
              <a:t>党支部接收预备党员，预备党员转正必须经支部大会讨论通过，不能个人说了算。</a:t>
            </a:r>
            <a:endParaRPr lang="zh-CN" altLang="en-US" sz="1600" u="none">
              <a:solidFill>
                <a:srgbClr val="FF6600"/>
              </a:solidFill>
              <a:latin typeface="仿宋_GB2312" panose="02010609030101010101" charset="-122"/>
              <a:ea typeface="仿宋_GB2312" panose="02010609030101010101" charset="-122"/>
              <a:cs typeface="仿宋_GB2312" panose="02010609030101010101" charset="-122"/>
            </a:endParaRPr>
          </a:p>
        </p:txBody>
      </p:sp>
      <p:sp>
        <p:nvSpPr>
          <p:cNvPr id="14" name="文本框 13"/>
          <p:cNvSpPr txBox="1"/>
          <p:nvPr/>
        </p:nvSpPr>
        <p:spPr>
          <a:xfrm>
            <a:off x="1367473" y="4861878"/>
            <a:ext cx="5080000" cy="457200"/>
          </a:xfrm>
          <a:prstGeom prst="rect">
            <a:avLst/>
          </a:prstGeom>
          <a:noFill/>
          <a:ln w="9525">
            <a:noFill/>
          </a:ln>
        </p:spPr>
        <p:txBody>
          <a:bodyPr>
            <a:spAutoFit/>
          </a:bodyPr>
          <a:p>
            <a:pPr marL="0" indent="0" algn="l"/>
            <a:r>
              <a:rPr lang="zh-CN" altLang="en-US" sz="1600" u="none">
                <a:solidFill>
                  <a:srgbClr val="FF6600"/>
                </a:solidFill>
                <a:latin typeface="仿宋_GB2312" panose="02010609030101010101" charset="-122"/>
                <a:ea typeface="仿宋_GB2312" panose="02010609030101010101" charset="-122"/>
                <a:cs typeface="仿宋_GB2312" panose="02010609030101010101" charset="-122"/>
              </a:rPr>
              <a:t>必须履行入党手续。</a:t>
            </a:r>
            <a:endParaRPr lang="zh-CN" altLang="en-US" sz="1600" u="none">
              <a:solidFill>
                <a:srgbClr val="FF6600"/>
              </a:solidFill>
              <a:latin typeface="仿宋_GB2312" panose="02010609030101010101" charset="-122"/>
              <a:ea typeface="仿宋_GB2312" panose="02010609030101010101" charset="-122"/>
              <a:cs typeface="仿宋_GB2312" panose="02010609030101010101" charset="-122"/>
            </a:endParaRPr>
          </a:p>
        </p:txBody>
      </p:sp>
      <p:sp>
        <p:nvSpPr>
          <p:cNvPr id="16" name="文本框 15"/>
          <p:cNvSpPr txBox="1"/>
          <p:nvPr/>
        </p:nvSpPr>
        <p:spPr>
          <a:xfrm>
            <a:off x="1334135" y="3151505"/>
            <a:ext cx="5252085" cy="457200"/>
          </a:xfrm>
          <a:prstGeom prst="rect">
            <a:avLst/>
          </a:prstGeom>
          <a:noFill/>
        </p:spPr>
        <p:txBody>
          <a:bodyPr wrap="none" rtlCol="0" anchor="t">
            <a:spAutoFit/>
          </a:bodyPr>
          <a:p>
            <a:r>
              <a:rPr lang="zh-CN" altLang="en-US" sz="1600">
                <a:solidFill>
                  <a:srgbClr val="FF6600"/>
                </a:solidFill>
                <a:latin typeface="仿宋_GB2312" panose="02010609030101010101" charset="-122"/>
                <a:ea typeface="仿宋_GB2312" panose="02010609030101010101" charset="-122"/>
                <a:cs typeface="仿宋_GB2312" panose="02010609030101010101" charset="-122"/>
                <a:sym typeface="+mn-ea"/>
              </a:rPr>
              <a:t>不允许用不正当手段把不符合党员条件的人拉入党内。</a:t>
            </a:r>
            <a:endParaRPr lang="zh-CN" altLang="en-US" sz="1600">
              <a:solidFill>
                <a:srgbClr val="FF6600"/>
              </a:solidFill>
              <a:latin typeface="仿宋_GB2312" panose="02010609030101010101" charset="-122"/>
              <a:ea typeface="仿宋_GB2312" panose="02010609030101010101" charset="-122"/>
              <a:cs typeface="仿宋_GB2312" panose="02010609030101010101"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0-#ppt_w/2"/>
                                          </p:val>
                                        </p:tav>
                                        <p:tav tm="100000">
                                          <p:val>
                                            <p:strVal val="#ppt_x"/>
                                          </p:val>
                                        </p:tav>
                                      </p:tavLst>
                                    </p:anim>
                                    <p:anim calcmode="lin" valueType="num">
                                      <p:cBhvr additive="base">
                                        <p:cTn id="50"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6" grpId="0"/>
      <p:bldP spid="11" grpId="0"/>
      <p:bldP spid="12" grpId="0"/>
      <p:bldP spid="13" grpId="0"/>
      <p:bldP spid="14" grpId="0"/>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62466" name="Text Box 1"/>
          <p:cNvSpPr txBox="1"/>
          <p:nvPr/>
        </p:nvSpPr>
        <p:spPr>
          <a:xfrm>
            <a:off x="754063" y="3208338"/>
            <a:ext cx="8650287" cy="1196975"/>
          </a:xfrm>
          <a:prstGeom prst="rect">
            <a:avLst/>
          </a:prstGeom>
          <a:noFill/>
          <a:ln w="9525">
            <a:noFill/>
          </a:ln>
        </p:spPr>
        <p:txBody>
          <a:bodyPr lIns="0" tIns="27720" rIns="0" bIns="0" anchor="ctr">
            <a:spAutoFit/>
          </a:bodyPr>
          <a:p>
            <a:pPr lvl="0" algn="ctr" defTabSz="0" hangingPunct="0">
              <a:lnSpc>
                <a:spcPct val="95000"/>
              </a:lnSpc>
              <a:spcAft>
                <a:spcPct val="0"/>
              </a:spcAft>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x-none" sz="8000" dirty="0">
                <a:solidFill>
                  <a:srgbClr val="FFFF66"/>
                </a:solidFill>
                <a:latin typeface="华文新魏" panose="02010800040101010101" pitchFamily="2" charset="-122"/>
                <a:ea typeface="华文新魏" panose="02010800040101010101" pitchFamily="2" charset="-122"/>
              </a:rPr>
              <a:t>谢谢</a:t>
            </a:r>
            <a:r>
              <a:rPr lang="zh-CN" altLang="en-US" sz="8000" dirty="0">
                <a:solidFill>
                  <a:srgbClr val="FFFF66"/>
                </a:solidFill>
                <a:latin typeface="华文新魏" panose="02010800040101010101" pitchFamily="2" charset="-122"/>
                <a:ea typeface="华文新魏" panose="02010800040101010101" pitchFamily="2" charset="-122"/>
              </a:rPr>
              <a:t>大家</a:t>
            </a:r>
            <a:r>
              <a:rPr lang="en-US" altLang="x-none" sz="8000" dirty="0">
                <a:solidFill>
                  <a:srgbClr val="FFFF66"/>
                </a:solidFill>
                <a:latin typeface="华文新魏" panose="02010800040101010101" pitchFamily="2" charset="-122"/>
                <a:ea typeface="华文新魏" panose="02010800040101010101" pitchFamily="2" charset="-122"/>
              </a:rPr>
              <a:t> </a:t>
            </a:r>
            <a:r>
              <a:rPr lang="en-US" altLang="zh-CN" sz="8000" dirty="0">
                <a:solidFill>
                  <a:srgbClr val="FFFF66"/>
                </a:solidFill>
                <a:latin typeface="华文新魏" panose="02010800040101010101" pitchFamily="2" charset="-122"/>
                <a:ea typeface="华文新魏" panose="02010800040101010101" pitchFamily="2" charset="-122"/>
              </a:rPr>
              <a:t>!</a:t>
            </a:r>
            <a:endParaRPr lang="en-US" altLang="zh-CN" sz="8000" dirty="0">
              <a:solidFill>
                <a:srgbClr val="FFFF66"/>
              </a:solidFill>
              <a:latin typeface="华文新魏" panose="02010800040101010101" pitchFamily="2" charset="-122"/>
              <a:ea typeface="华文新魏" panose="02010800040101010101" pitchFamily="2"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900430" y="2952750"/>
            <a:ext cx="4129405" cy="2468880"/>
          </a:xfrm>
          <a:prstGeom prst="rect">
            <a:avLst/>
          </a:prstGeom>
          <a:noFill/>
          <a:ln w="9525">
            <a:noFill/>
          </a:ln>
        </p:spPr>
        <p:txBody>
          <a:bodyPr wrap="square">
            <a:spAutoFit/>
          </a:bodyPr>
          <a:p>
            <a:pPr marL="0" indent="0" algn="l"/>
            <a:r>
              <a:rPr lang="en-US" altLang="zh-CN" sz="1600" u="none">
                <a:latin typeface="仿宋_GB2312" panose="02010609030101010101" charset="-122"/>
                <a:ea typeface="仿宋_GB2312" panose="02010609030101010101" charset="-122"/>
                <a:cs typeface="仿宋_GB2312" panose="02010609030101010101" charset="-122"/>
              </a:rPr>
              <a:t>   </a:t>
            </a:r>
            <a:r>
              <a:rPr lang="zh-CN" altLang="en-US" sz="3200" u="none">
                <a:solidFill>
                  <a:schemeClr val="accent1"/>
                </a:solidFill>
                <a:effectLst>
                  <a:outerShdw blurRad="38100" dist="25400" dir="5400000" algn="ctr" rotWithShape="0">
                    <a:srgbClr val="6E747A">
                      <a:alpha val="43000"/>
                    </a:srgbClr>
                  </a:outerShdw>
                </a:effectLst>
                <a:latin typeface="华文隶书" panose="02010800040101010101" charset="-122"/>
                <a:ea typeface="华文隶书" panose="02010800040101010101" charset="-122"/>
                <a:cs typeface="仿宋_GB2312" panose="02010609030101010101" charset="-122"/>
              </a:rPr>
              <a:t>优化结构</a:t>
            </a:r>
            <a:r>
              <a:rPr lang="zh-CN" altLang="en-US" sz="2000" u="none">
                <a:solidFill>
                  <a:srgbClr val="FF0000"/>
                </a:solidFill>
                <a:latin typeface="仿宋_GB2312" panose="02010609030101010101" charset="-122"/>
                <a:ea typeface="仿宋_GB2312" panose="02010609030101010101" charset="-122"/>
                <a:cs typeface="仿宋_GB2312" panose="02010609030101010101" charset="-122"/>
              </a:rPr>
              <a:t>：</a:t>
            </a:r>
            <a:r>
              <a:rPr lang="zh-CN" altLang="en-US" u="none">
                <a:solidFill>
                  <a:srgbClr val="FF0000"/>
                </a:solidFill>
                <a:latin typeface="仿宋_GB2312" panose="02010609030101010101" charset="-122"/>
                <a:ea typeface="仿宋_GB2312" panose="02010609030101010101" charset="-122"/>
                <a:cs typeface="仿宋_GB2312" panose="02010609030101010101" charset="-122"/>
              </a:rPr>
              <a:t>是指根据不同岗位、专业、职级特点，确定发展党员的重点，不断优化党员队伍结构。</a:t>
            </a:r>
            <a:endParaRPr lang="zh-CN" altLang="en-US" u="none">
              <a:solidFill>
                <a:srgbClr val="FF0000"/>
              </a:solidFill>
              <a:latin typeface="仿宋_GB2312" panose="02010609030101010101" charset="-122"/>
              <a:ea typeface="仿宋_GB2312" panose="02010609030101010101" charset="-122"/>
              <a:cs typeface="仿宋_GB2312" panose="02010609030101010101" charset="-122"/>
            </a:endParaRPr>
          </a:p>
        </p:txBody>
      </p:sp>
      <p:grpSp>
        <p:nvGrpSpPr>
          <p:cNvPr id="4" name="Group 13"/>
          <p:cNvGrpSpPr/>
          <p:nvPr/>
        </p:nvGrpSpPr>
        <p:grpSpPr>
          <a:xfrm>
            <a:off x="679450" y="1850556"/>
            <a:ext cx="4572000" cy="838669"/>
            <a:chOff x="657" y="1588"/>
            <a:chExt cx="2751" cy="1023"/>
          </a:xfrm>
        </p:grpSpPr>
        <p:sp>
          <p:nvSpPr>
            <p:cNvPr id="5" name="Rectangle 14"/>
            <p:cNvSpPr/>
            <p:nvPr/>
          </p:nvSpPr>
          <p:spPr>
            <a:xfrm>
              <a:off x="657" y="2237"/>
              <a:ext cx="2751" cy="374"/>
            </a:xfrm>
            <a:prstGeom prst="rect">
              <a:avLst/>
            </a:prstGeom>
            <a:gradFill rotWithShape="0">
              <a:gsLst>
                <a:gs pos="0">
                  <a:srgbClr val="EFD006"/>
                </a:gs>
                <a:gs pos="100000">
                  <a:srgbClr val="FCE980"/>
                </a:gs>
              </a:gsLst>
              <a:lin ang="10800000" scaled="1"/>
              <a:tileRect/>
            </a:gradFill>
            <a:ln w="36000" cap="flat" cmpd="sng">
              <a:solidFill>
                <a:srgbClr val="EFD006"/>
              </a:solidFill>
              <a:prstDash val="solid"/>
              <a:round/>
              <a:headEnd type="none" w="med" len="med"/>
              <a:tailEnd type="none" w="med" len="med"/>
            </a:ln>
          </p:spPr>
          <p:txBody>
            <a:bodyPr lIns="1818000" tIns="74340" rIns="378000" bIns="63000" anchor="ctr"/>
            <a:p>
              <a:pPr lvl="0" defTabSz="0" hangingPunct="0">
                <a:lnSpc>
                  <a:spcPct val="95000"/>
                </a:lnSpc>
                <a:spcAft>
                  <a:spcPct val="0"/>
                </a:spcAft>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ltLang="zh-CN" sz="2800" b="0" dirty="0">
                <a:solidFill>
                  <a:srgbClr val="FFFFFF"/>
                </a:solidFill>
                <a:latin typeface="黑体" panose="02010609060101010101" pitchFamily="49" charset="-122"/>
                <a:ea typeface="黑体" panose="02010609060101010101" pitchFamily="49" charset="-122"/>
              </a:endParaRPr>
            </a:p>
          </p:txBody>
        </p:sp>
        <p:sp>
          <p:nvSpPr>
            <p:cNvPr id="6" name="Oval 15"/>
            <p:cNvSpPr/>
            <p:nvPr/>
          </p:nvSpPr>
          <p:spPr>
            <a:xfrm>
              <a:off x="891" y="1588"/>
              <a:ext cx="448" cy="648"/>
            </a:xfrm>
            <a:prstGeom prst="ellipse">
              <a:avLst/>
            </a:prstGeom>
            <a:gradFill rotWithShape="0">
              <a:gsLst>
                <a:gs pos="0">
                  <a:srgbClr val="A80404"/>
                </a:gs>
                <a:gs pos="100000">
                  <a:srgbClr val="D26163"/>
                </a:gs>
              </a:gsLst>
              <a:lin ang="16200000" scaled="1"/>
              <a:tileRect/>
            </a:gradFill>
            <a:ln w="36000" cap="flat" cmpd="sng">
              <a:solidFill>
                <a:srgbClr val="A80404"/>
              </a:solidFill>
              <a:prstDash val="solid"/>
              <a:round/>
              <a:headEnd type="none" w="med" len="med"/>
              <a:tailEnd type="none" w="med" len="med"/>
            </a:ln>
          </p:spPr>
          <p:txBody>
            <a:bodyPr lIns="108000" tIns="98280" rIns="108000" bIns="63000" anchor="ctr"/>
            <a:p>
              <a:pPr lvl="0" algn="ctr" defTabSz="0" hangingPunct="0">
                <a:lnSpc>
                  <a:spcPct val="93000"/>
                </a:lnSpc>
                <a:spcAft>
                  <a:spcPct val="0"/>
                </a:spcAft>
                <a:buFont typeface="Times New Roman" panose="02020603050405020304" pitchFamily="18" charset="0"/>
                <a:buNone/>
                <a:tabLst>
                  <a:tab pos="723900" algn="l"/>
                </a:tabLst>
              </a:pPr>
              <a:r>
                <a:rPr lang="en-US" altLang="zh-CN" sz="2800" dirty="0">
                  <a:solidFill>
                    <a:srgbClr val="FFFFFF"/>
                  </a:solidFill>
                  <a:latin typeface="黑体" panose="02010609060101010101" pitchFamily="49" charset="-122"/>
                  <a:ea typeface="黑体" panose="02010609060101010101" pitchFamily="49" charset="-122"/>
                </a:rPr>
                <a:t>1</a:t>
              </a:r>
              <a:endParaRPr lang="en-US" altLang="zh-CN" sz="2800" dirty="0">
                <a:solidFill>
                  <a:srgbClr val="FFFFFF"/>
                </a:solidFill>
                <a:latin typeface="黑体" panose="02010609060101010101" pitchFamily="49" charset="-122"/>
                <a:ea typeface="黑体" panose="02010609060101010101" pitchFamily="49" charset="-122"/>
              </a:endParaRPr>
            </a:p>
          </p:txBody>
        </p:sp>
        <p:pic>
          <p:nvPicPr>
            <p:cNvPr id="7" name="Picture 16"/>
            <p:cNvPicPr>
              <a:picLocks noChangeAspect="1"/>
            </p:cNvPicPr>
            <p:nvPr/>
          </p:nvPicPr>
          <p:blipFill>
            <a:blip r:embed="rId1"/>
            <a:stretch>
              <a:fillRect/>
            </a:stretch>
          </p:blipFill>
          <p:spPr>
            <a:xfrm>
              <a:off x="1006" y="1904"/>
              <a:ext cx="540" cy="203"/>
            </a:xfrm>
            <a:prstGeom prst="rect">
              <a:avLst/>
            </a:prstGeom>
            <a:noFill/>
            <a:ln w="9525">
              <a:noFill/>
            </a:ln>
          </p:spPr>
        </p:pic>
        <p:sp>
          <p:nvSpPr>
            <p:cNvPr id="8" name="Oval 17"/>
            <p:cNvSpPr/>
            <p:nvPr/>
          </p:nvSpPr>
          <p:spPr>
            <a:xfrm>
              <a:off x="1084" y="2451"/>
              <a:ext cx="383" cy="69"/>
            </a:xfrm>
            <a:prstGeom prst="ellipse">
              <a:avLst/>
            </a:prstGeom>
            <a:solidFill>
              <a:srgbClr val="989898">
                <a:alpha val="50195"/>
              </a:srgbClr>
            </a:solidFill>
            <a:ln w="9525">
              <a:noFill/>
            </a:ln>
          </p:spPr>
          <p:txBody>
            <a:bodyPr wrap="none" anchor="ctr"/>
            <a:p>
              <a:pPr lvl="0" hangingPunct="0">
                <a:lnSpc>
                  <a:spcPct val="93000"/>
                </a:lnSpc>
                <a:spcAft>
                  <a:spcPct val="0"/>
                </a:spcAft>
                <a:buFont typeface="Times New Roman" panose="02020603050405020304" pitchFamily="18" charset="0"/>
                <a:buNone/>
              </a:pPr>
              <a:endParaRPr lang="zh-CN" altLang="en-US" sz="2800" b="0" dirty="0">
                <a:solidFill>
                  <a:schemeClr val="tx1"/>
                </a:solidFill>
                <a:latin typeface="黑体" panose="02010609060101010101" pitchFamily="49" charset="-122"/>
                <a:ea typeface="黑体" panose="02010609060101010101" pitchFamily="49" charset="-122"/>
              </a:endParaRPr>
            </a:p>
          </p:txBody>
        </p:sp>
      </p:grpSp>
      <p:sp>
        <p:nvSpPr>
          <p:cNvPr id="9" name="文本框 8"/>
          <p:cNvSpPr txBox="1"/>
          <p:nvPr/>
        </p:nvSpPr>
        <p:spPr>
          <a:xfrm>
            <a:off x="1812925" y="1750695"/>
            <a:ext cx="3757930" cy="731520"/>
          </a:xfrm>
          <a:prstGeom prst="rect">
            <a:avLst/>
          </a:prstGeom>
          <a:noFill/>
        </p:spPr>
        <p:txBody>
          <a:bodyPr wrap="none" rtlCol="0" anchor="t">
            <a:spAutoFit/>
          </a:bodyPr>
          <a:p>
            <a:pPr>
              <a:buNone/>
            </a:pPr>
            <a:r>
              <a:rPr lang="zh-CN" altLang="en-US" sz="2800">
                <a:latin typeface="宋体" panose="02010600030101010101" pitchFamily="2" charset="-122"/>
                <a:cs typeface="方正小标宋简体" charset="0"/>
                <a:sym typeface="+mn-ea"/>
              </a:rPr>
              <a:t>发展党员工作的总要求</a:t>
            </a:r>
            <a:endParaRPr lang="zh-CN" altLang="en-US" sz="2800">
              <a:latin typeface="宋体" panose="02010600030101010101" pitchFamily="2" charset="-122"/>
              <a:cs typeface="方正小标宋简体" charset="0"/>
              <a:sym typeface="+mn-ea"/>
            </a:endParaRPr>
          </a:p>
        </p:txBody>
      </p:sp>
      <p:pic>
        <p:nvPicPr>
          <p:cNvPr id="11" name="图片 10" descr="QQ截图20161013083033"/>
          <p:cNvPicPr>
            <a:picLocks noChangeAspect="1"/>
          </p:cNvPicPr>
          <p:nvPr/>
        </p:nvPicPr>
        <p:blipFill>
          <a:blip r:embed="rId2"/>
          <a:stretch>
            <a:fillRect/>
          </a:stretch>
        </p:blipFill>
        <p:spPr>
          <a:xfrm>
            <a:off x="6033770" y="2109470"/>
            <a:ext cx="3677920" cy="526859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900430" y="2952750"/>
            <a:ext cx="4129405" cy="3566160"/>
          </a:xfrm>
          <a:prstGeom prst="rect">
            <a:avLst/>
          </a:prstGeom>
          <a:noFill/>
          <a:ln w="9525">
            <a:noFill/>
          </a:ln>
        </p:spPr>
        <p:txBody>
          <a:bodyPr wrap="square">
            <a:spAutoFit/>
          </a:bodyPr>
          <a:p>
            <a:pPr marL="0" indent="0" algn="l"/>
            <a:r>
              <a:rPr lang="zh-CN" altLang="en-US" sz="3200" u="none">
                <a:solidFill>
                  <a:schemeClr val="accent1"/>
                </a:solidFill>
                <a:effectLst>
                  <a:outerShdw blurRad="38100" dist="25400" dir="5400000" algn="ctr" rotWithShape="0">
                    <a:srgbClr val="6E747A">
                      <a:alpha val="43000"/>
                    </a:srgbClr>
                  </a:outerShdw>
                </a:effectLst>
                <a:latin typeface="华文隶书" panose="02010800040101010101" charset="-122"/>
                <a:ea typeface="华文隶书" panose="02010800040101010101" charset="-122"/>
                <a:cs typeface="仿宋_GB2312" panose="02010609030101010101" charset="-122"/>
              </a:rPr>
              <a:t>   提高质量</a:t>
            </a:r>
            <a:r>
              <a:rPr lang="zh-CN" altLang="en-US" sz="2000" u="none">
                <a:solidFill>
                  <a:srgbClr val="FF0000"/>
                </a:solidFill>
                <a:latin typeface="仿宋_GB2312" panose="02010609030101010101" charset="-122"/>
                <a:ea typeface="仿宋_GB2312" panose="02010609030101010101" charset="-122"/>
                <a:cs typeface="仿宋_GB2312" panose="02010609030101010101" charset="-122"/>
              </a:rPr>
              <a:t>：是指坚持党员标准、加强培养教育、严格日常管理、严肃纪律要求，着力提高党员队伍整体素质。要严格按照党章和发展党员工作有关规定，在培养、考察、政审、审批等每一个环节上严格要求、严格把关。</a:t>
            </a:r>
            <a:endParaRPr lang="zh-CN" altLang="en-US" sz="2000" u="none">
              <a:solidFill>
                <a:srgbClr val="FF0000"/>
              </a:solidFill>
              <a:latin typeface="仿宋_GB2312" panose="02010609030101010101" charset="-122"/>
              <a:ea typeface="仿宋_GB2312" panose="02010609030101010101" charset="-122"/>
              <a:cs typeface="仿宋_GB2312" panose="02010609030101010101" charset="-122"/>
            </a:endParaRPr>
          </a:p>
        </p:txBody>
      </p:sp>
      <p:grpSp>
        <p:nvGrpSpPr>
          <p:cNvPr id="4" name="Group 13"/>
          <p:cNvGrpSpPr/>
          <p:nvPr/>
        </p:nvGrpSpPr>
        <p:grpSpPr>
          <a:xfrm>
            <a:off x="679450" y="1850556"/>
            <a:ext cx="4572000" cy="838669"/>
            <a:chOff x="657" y="1588"/>
            <a:chExt cx="2751" cy="1023"/>
          </a:xfrm>
        </p:grpSpPr>
        <p:sp>
          <p:nvSpPr>
            <p:cNvPr id="5" name="Rectangle 14"/>
            <p:cNvSpPr/>
            <p:nvPr/>
          </p:nvSpPr>
          <p:spPr>
            <a:xfrm>
              <a:off x="657" y="2237"/>
              <a:ext cx="2751" cy="374"/>
            </a:xfrm>
            <a:prstGeom prst="rect">
              <a:avLst/>
            </a:prstGeom>
            <a:gradFill rotWithShape="0">
              <a:gsLst>
                <a:gs pos="0">
                  <a:srgbClr val="EFD006"/>
                </a:gs>
                <a:gs pos="100000">
                  <a:srgbClr val="FCE980"/>
                </a:gs>
              </a:gsLst>
              <a:lin ang="10800000" scaled="1"/>
              <a:tileRect/>
            </a:gradFill>
            <a:ln w="36000" cap="flat" cmpd="sng">
              <a:solidFill>
                <a:srgbClr val="EFD006"/>
              </a:solidFill>
              <a:prstDash val="solid"/>
              <a:round/>
              <a:headEnd type="none" w="med" len="med"/>
              <a:tailEnd type="none" w="med" len="med"/>
            </a:ln>
          </p:spPr>
          <p:txBody>
            <a:bodyPr lIns="1818000" tIns="74340" rIns="378000" bIns="63000" anchor="ctr"/>
            <a:p>
              <a:pPr lvl="0" defTabSz="0" hangingPunct="0">
                <a:lnSpc>
                  <a:spcPct val="95000"/>
                </a:lnSpc>
                <a:spcAft>
                  <a:spcPct val="0"/>
                </a:spcAft>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ltLang="zh-CN" sz="2800" b="0" dirty="0">
                <a:solidFill>
                  <a:srgbClr val="FFFFFF"/>
                </a:solidFill>
                <a:latin typeface="黑体" panose="02010609060101010101" pitchFamily="49" charset="-122"/>
                <a:ea typeface="黑体" panose="02010609060101010101" pitchFamily="49" charset="-122"/>
              </a:endParaRPr>
            </a:p>
          </p:txBody>
        </p:sp>
        <p:sp>
          <p:nvSpPr>
            <p:cNvPr id="6" name="Oval 15"/>
            <p:cNvSpPr/>
            <p:nvPr/>
          </p:nvSpPr>
          <p:spPr>
            <a:xfrm>
              <a:off x="891" y="1588"/>
              <a:ext cx="448" cy="648"/>
            </a:xfrm>
            <a:prstGeom prst="ellipse">
              <a:avLst/>
            </a:prstGeom>
            <a:gradFill rotWithShape="0">
              <a:gsLst>
                <a:gs pos="0">
                  <a:srgbClr val="A80404"/>
                </a:gs>
                <a:gs pos="100000">
                  <a:srgbClr val="D26163"/>
                </a:gs>
              </a:gsLst>
              <a:lin ang="16200000" scaled="1"/>
              <a:tileRect/>
            </a:gradFill>
            <a:ln w="36000" cap="flat" cmpd="sng">
              <a:solidFill>
                <a:srgbClr val="A80404"/>
              </a:solidFill>
              <a:prstDash val="solid"/>
              <a:round/>
              <a:headEnd type="none" w="med" len="med"/>
              <a:tailEnd type="none" w="med" len="med"/>
            </a:ln>
          </p:spPr>
          <p:txBody>
            <a:bodyPr lIns="108000" tIns="98280" rIns="108000" bIns="63000" anchor="ctr"/>
            <a:p>
              <a:pPr lvl="0" algn="ctr" defTabSz="0" hangingPunct="0">
                <a:lnSpc>
                  <a:spcPct val="93000"/>
                </a:lnSpc>
                <a:spcAft>
                  <a:spcPct val="0"/>
                </a:spcAft>
                <a:buFont typeface="Times New Roman" panose="02020603050405020304" pitchFamily="18" charset="0"/>
                <a:buNone/>
                <a:tabLst>
                  <a:tab pos="723900" algn="l"/>
                </a:tabLst>
              </a:pPr>
              <a:r>
                <a:rPr lang="en-US" altLang="zh-CN" sz="2800" dirty="0">
                  <a:solidFill>
                    <a:srgbClr val="FFFFFF"/>
                  </a:solidFill>
                  <a:latin typeface="黑体" panose="02010609060101010101" pitchFamily="49" charset="-122"/>
                  <a:ea typeface="黑体" panose="02010609060101010101" pitchFamily="49" charset="-122"/>
                </a:rPr>
                <a:t>1</a:t>
              </a:r>
              <a:endParaRPr lang="en-US" altLang="zh-CN" sz="2800" dirty="0">
                <a:solidFill>
                  <a:srgbClr val="FFFFFF"/>
                </a:solidFill>
                <a:latin typeface="黑体" panose="02010609060101010101" pitchFamily="49" charset="-122"/>
                <a:ea typeface="黑体" panose="02010609060101010101" pitchFamily="49" charset="-122"/>
              </a:endParaRPr>
            </a:p>
          </p:txBody>
        </p:sp>
        <p:pic>
          <p:nvPicPr>
            <p:cNvPr id="7" name="Picture 16"/>
            <p:cNvPicPr>
              <a:picLocks noChangeAspect="1"/>
            </p:cNvPicPr>
            <p:nvPr/>
          </p:nvPicPr>
          <p:blipFill>
            <a:blip r:embed="rId1"/>
            <a:stretch>
              <a:fillRect/>
            </a:stretch>
          </p:blipFill>
          <p:spPr>
            <a:xfrm>
              <a:off x="1006" y="1904"/>
              <a:ext cx="540" cy="203"/>
            </a:xfrm>
            <a:prstGeom prst="rect">
              <a:avLst/>
            </a:prstGeom>
            <a:noFill/>
            <a:ln w="9525">
              <a:noFill/>
            </a:ln>
          </p:spPr>
        </p:pic>
        <p:sp>
          <p:nvSpPr>
            <p:cNvPr id="8" name="Oval 17"/>
            <p:cNvSpPr/>
            <p:nvPr/>
          </p:nvSpPr>
          <p:spPr>
            <a:xfrm>
              <a:off x="1084" y="2451"/>
              <a:ext cx="383" cy="69"/>
            </a:xfrm>
            <a:prstGeom prst="ellipse">
              <a:avLst/>
            </a:prstGeom>
            <a:solidFill>
              <a:srgbClr val="989898">
                <a:alpha val="50195"/>
              </a:srgbClr>
            </a:solidFill>
            <a:ln w="9525">
              <a:noFill/>
            </a:ln>
          </p:spPr>
          <p:txBody>
            <a:bodyPr wrap="none" anchor="ctr"/>
            <a:p>
              <a:pPr lvl="0" hangingPunct="0">
                <a:lnSpc>
                  <a:spcPct val="93000"/>
                </a:lnSpc>
                <a:spcAft>
                  <a:spcPct val="0"/>
                </a:spcAft>
                <a:buFont typeface="Times New Roman" panose="02020603050405020304" pitchFamily="18" charset="0"/>
                <a:buNone/>
              </a:pPr>
              <a:endParaRPr lang="zh-CN" altLang="en-US" sz="2800" b="0" dirty="0">
                <a:solidFill>
                  <a:schemeClr val="tx1"/>
                </a:solidFill>
                <a:latin typeface="黑体" panose="02010609060101010101" pitchFamily="49" charset="-122"/>
                <a:ea typeface="黑体" panose="02010609060101010101" pitchFamily="49" charset="-122"/>
              </a:endParaRPr>
            </a:p>
          </p:txBody>
        </p:sp>
      </p:grpSp>
      <p:sp>
        <p:nvSpPr>
          <p:cNvPr id="9" name="文本框 8"/>
          <p:cNvSpPr txBox="1"/>
          <p:nvPr/>
        </p:nvSpPr>
        <p:spPr>
          <a:xfrm>
            <a:off x="1812925" y="1750695"/>
            <a:ext cx="3757930" cy="731520"/>
          </a:xfrm>
          <a:prstGeom prst="rect">
            <a:avLst/>
          </a:prstGeom>
          <a:noFill/>
        </p:spPr>
        <p:txBody>
          <a:bodyPr wrap="none" rtlCol="0" anchor="t">
            <a:spAutoFit/>
          </a:bodyPr>
          <a:p>
            <a:pPr>
              <a:buNone/>
            </a:pPr>
            <a:r>
              <a:rPr lang="zh-CN" altLang="en-US" sz="2800">
                <a:latin typeface="宋体" panose="02010600030101010101" pitchFamily="2" charset="-122"/>
                <a:cs typeface="方正小标宋简体" charset="0"/>
                <a:sym typeface="+mn-ea"/>
              </a:rPr>
              <a:t>发展党员工作的总要求</a:t>
            </a:r>
            <a:endParaRPr lang="zh-CN" altLang="en-US" sz="2800">
              <a:latin typeface="宋体" panose="02010600030101010101" pitchFamily="2" charset="-122"/>
              <a:cs typeface="方正小标宋简体" charset="0"/>
              <a:sym typeface="+mn-ea"/>
            </a:endParaRPr>
          </a:p>
        </p:txBody>
      </p:sp>
      <p:pic>
        <p:nvPicPr>
          <p:cNvPr id="11" name="图片 10" descr="QQ截图20161013083033"/>
          <p:cNvPicPr>
            <a:picLocks noChangeAspect="1"/>
          </p:cNvPicPr>
          <p:nvPr/>
        </p:nvPicPr>
        <p:blipFill>
          <a:blip r:embed="rId2"/>
          <a:stretch>
            <a:fillRect/>
          </a:stretch>
        </p:blipFill>
        <p:spPr>
          <a:xfrm>
            <a:off x="6135370" y="2109470"/>
            <a:ext cx="3586480" cy="523748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900430" y="2952750"/>
            <a:ext cx="4129405" cy="3566160"/>
          </a:xfrm>
          <a:prstGeom prst="rect">
            <a:avLst/>
          </a:prstGeom>
          <a:noFill/>
          <a:ln w="9525">
            <a:noFill/>
          </a:ln>
        </p:spPr>
        <p:txBody>
          <a:bodyPr wrap="square">
            <a:spAutoFit/>
          </a:bodyPr>
          <a:p>
            <a:pPr marL="0" indent="0" algn="l"/>
            <a:r>
              <a:rPr lang="zh-CN" altLang="en-US" sz="3200" u="none">
                <a:solidFill>
                  <a:schemeClr val="accent1"/>
                </a:solidFill>
                <a:effectLst>
                  <a:outerShdw blurRad="38100" dist="25400" dir="5400000" algn="ctr" rotWithShape="0">
                    <a:srgbClr val="6E747A">
                      <a:alpha val="43000"/>
                    </a:srgbClr>
                  </a:outerShdw>
                </a:effectLst>
                <a:latin typeface="华文隶书" panose="02010800040101010101" charset="-122"/>
                <a:ea typeface="华文隶书" panose="02010800040101010101" charset="-122"/>
                <a:cs typeface="仿宋_GB2312" panose="02010609030101010101" charset="-122"/>
              </a:rPr>
              <a:t>   发挥作用</a:t>
            </a:r>
            <a:r>
              <a:rPr lang="zh-CN" altLang="en-US" sz="2000" u="none">
                <a:solidFill>
                  <a:srgbClr val="FF0000"/>
                </a:solidFill>
                <a:latin typeface="仿宋_GB2312" panose="02010609030101010101" charset="-122"/>
                <a:ea typeface="仿宋_GB2312" panose="02010609030101010101" charset="-122"/>
                <a:cs typeface="仿宋_GB2312" panose="02010609030101010101" charset="-122"/>
              </a:rPr>
              <a:t>：是指要引导党员牢记宗旨、心系师生，立足本职、干事创业，充分发挥先锋模范作用。入党积极分子是先进分子的骨干，是党的新鲜血液和未来，应充分发挥入党积极分子的先锋模范作用。</a:t>
            </a:r>
            <a:endParaRPr lang="zh-CN" altLang="en-US" sz="2000" u="none">
              <a:solidFill>
                <a:srgbClr val="FF0000"/>
              </a:solidFill>
              <a:latin typeface="仿宋_GB2312" panose="02010609030101010101" charset="-122"/>
              <a:ea typeface="仿宋_GB2312" panose="02010609030101010101" charset="-122"/>
              <a:cs typeface="仿宋_GB2312" panose="02010609030101010101" charset="-122"/>
            </a:endParaRPr>
          </a:p>
        </p:txBody>
      </p:sp>
      <p:grpSp>
        <p:nvGrpSpPr>
          <p:cNvPr id="4" name="Group 13"/>
          <p:cNvGrpSpPr/>
          <p:nvPr/>
        </p:nvGrpSpPr>
        <p:grpSpPr>
          <a:xfrm>
            <a:off x="679450" y="1850556"/>
            <a:ext cx="4572000" cy="838669"/>
            <a:chOff x="657" y="1588"/>
            <a:chExt cx="2751" cy="1023"/>
          </a:xfrm>
        </p:grpSpPr>
        <p:sp>
          <p:nvSpPr>
            <p:cNvPr id="5" name="Rectangle 14"/>
            <p:cNvSpPr/>
            <p:nvPr/>
          </p:nvSpPr>
          <p:spPr>
            <a:xfrm>
              <a:off x="657" y="2237"/>
              <a:ext cx="2751" cy="374"/>
            </a:xfrm>
            <a:prstGeom prst="rect">
              <a:avLst/>
            </a:prstGeom>
            <a:gradFill rotWithShape="0">
              <a:gsLst>
                <a:gs pos="0">
                  <a:srgbClr val="EFD006"/>
                </a:gs>
                <a:gs pos="100000">
                  <a:srgbClr val="FCE980"/>
                </a:gs>
              </a:gsLst>
              <a:lin ang="10800000" scaled="1"/>
              <a:tileRect/>
            </a:gradFill>
            <a:ln w="36000" cap="flat" cmpd="sng">
              <a:solidFill>
                <a:srgbClr val="EFD006"/>
              </a:solidFill>
              <a:prstDash val="solid"/>
              <a:round/>
              <a:headEnd type="none" w="med" len="med"/>
              <a:tailEnd type="none" w="med" len="med"/>
            </a:ln>
          </p:spPr>
          <p:txBody>
            <a:bodyPr lIns="1818000" tIns="74340" rIns="378000" bIns="63000" anchor="ctr"/>
            <a:p>
              <a:pPr lvl="0" defTabSz="0" hangingPunct="0">
                <a:lnSpc>
                  <a:spcPct val="95000"/>
                </a:lnSpc>
                <a:spcAft>
                  <a:spcPct val="0"/>
                </a:spcAft>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ltLang="zh-CN" sz="2800" b="0" dirty="0">
                <a:solidFill>
                  <a:srgbClr val="FFFFFF"/>
                </a:solidFill>
                <a:latin typeface="黑体" panose="02010609060101010101" pitchFamily="49" charset="-122"/>
                <a:ea typeface="黑体" panose="02010609060101010101" pitchFamily="49" charset="-122"/>
              </a:endParaRPr>
            </a:p>
          </p:txBody>
        </p:sp>
        <p:sp>
          <p:nvSpPr>
            <p:cNvPr id="6" name="Oval 15"/>
            <p:cNvSpPr/>
            <p:nvPr/>
          </p:nvSpPr>
          <p:spPr>
            <a:xfrm>
              <a:off x="891" y="1588"/>
              <a:ext cx="448" cy="648"/>
            </a:xfrm>
            <a:prstGeom prst="ellipse">
              <a:avLst/>
            </a:prstGeom>
            <a:gradFill rotWithShape="0">
              <a:gsLst>
                <a:gs pos="0">
                  <a:srgbClr val="A80404"/>
                </a:gs>
                <a:gs pos="100000">
                  <a:srgbClr val="D26163"/>
                </a:gs>
              </a:gsLst>
              <a:lin ang="16200000" scaled="1"/>
              <a:tileRect/>
            </a:gradFill>
            <a:ln w="36000" cap="flat" cmpd="sng">
              <a:solidFill>
                <a:srgbClr val="A80404"/>
              </a:solidFill>
              <a:prstDash val="solid"/>
              <a:round/>
              <a:headEnd type="none" w="med" len="med"/>
              <a:tailEnd type="none" w="med" len="med"/>
            </a:ln>
          </p:spPr>
          <p:txBody>
            <a:bodyPr lIns="108000" tIns="98280" rIns="108000" bIns="63000" anchor="ctr"/>
            <a:p>
              <a:pPr lvl="0" algn="ctr" defTabSz="0" hangingPunct="0">
                <a:lnSpc>
                  <a:spcPct val="93000"/>
                </a:lnSpc>
                <a:spcAft>
                  <a:spcPct val="0"/>
                </a:spcAft>
                <a:buFont typeface="Times New Roman" panose="02020603050405020304" pitchFamily="18" charset="0"/>
                <a:buNone/>
                <a:tabLst>
                  <a:tab pos="723900" algn="l"/>
                </a:tabLst>
              </a:pPr>
              <a:r>
                <a:rPr lang="en-US" altLang="zh-CN" sz="2800" dirty="0">
                  <a:solidFill>
                    <a:srgbClr val="FFFFFF"/>
                  </a:solidFill>
                  <a:latin typeface="黑体" panose="02010609060101010101" pitchFamily="49" charset="-122"/>
                  <a:ea typeface="黑体" panose="02010609060101010101" pitchFamily="49" charset="-122"/>
                </a:rPr>
                <a:t>1</a:t>
              </a:r>
              <a:endParaRPr lang="en-US" altLang="zh-CN" sz="2800" dirty="0">
                <a:solidFill>
                  <a:srgbClr val="FFFFFF"/>
                </a:solidFill>
                <a:latin typeface="黑体" panose="02010609060101010101" pitchFamily="49" charset="-122"/>
                <a:ea typeface="黑体" panose="02010609060101010101" pitchFamily="49" charset="-122"/>
              </a:endParaRPr>
            </a:p>
          </p:txBody>
        </p:sp>
        <p:pic>
          <p:nvPicPr>
            <p:cNvPr id="7" name="Picture 16"/>
            <p:cNvPicPr>
              <a:picLocks noChangeAspect="1"/>
            </p:cNvPicPr>
            <p:nvPr/>
          </p:nvPicPr>
          <p:blipFill>
            <a:blip r:embed="rId1"/>
            <a:stretch>
              <a:fillRect/>
            </a:stretch>
          </p:blipFill>
          <p:spPr>
            <a:xfrm>
              <a:off x="1006" y="1904"/>
              <a:ext cx="540" cy="203"/>
            </a:xfrm>
            <a:prstGeom prst="rect">
              <a:avLst/>
            </a:prstGeom>
            <a:noFill/>
            <a:ln w="9525">
              <a:noFill/>
            </a:ln>
          </p:spPr>
        </p:pic>
        <p:sp>
          <p:nvSpPr>
            <p:cNvPr id="8" name="Oval 17"/>
            <p:cNvSpPr/>
            <p:nvPr/>
          </p:nvSpPr>
          <p:spPr>
            <a:xfrm>
              <a:off x="1084" y="2451"/>
              <a:ext cx="383" cy="69"/>
            </a:xfrm>
            <a:prstGeom prst="ellipse">
              <a:avLst/>
            </a:prstGeom>
            <a:solidFill>
              <a:srgbClr val="989898">
                <a:alpha val="50195"/>
              </a:srgbClr>
            </a:solidFill>
            <a:ln w="9525">
              <a:noFill/>
            </a:ln>
          </p:spPr>
          <p:txBody>
            <a:bodyPr wrap="none" anchor="ctr"/>
            <a:p>
              <a:pPr lvl="0" hangingPunct="0">
                <a:lnSpc>
                  <a:spcPct val="93000"/>
                </a:lnSpc>
                <a:spcAft>
                  <a:spcPct val="0"/>
                </a:spcAft>
                <a:buFont typeface="Times New Roman" panose="02020603050405020304" pitchFamily="18" charset="0"/>
                <a:buNone/>
              </a:pPr>
              <a:endParaRPr lang="zh-CN" altLang="en-US" sz="2800" b="0" dirty="0">
                <a:solidFill>
                  <a:schemeClr val="tx1"/>
                </a:solidFill>
                <a:latin typeface="黑体" panose="02010609060101010101" pitchFamily="49" charset="-122"/>
                <a:ea typeface="黑体" panose="02010609060101010101" pitchFamily="49" charset="-122"/>
              </a:endParaRPr>
            </a:p>
          </p:txBody>
        </p:sp>
      </p:grpSp>
      <p:sp>
        <p:nvSpPr>
          <p:cNvPr id="9" name="文本框 8"/>
          <p:cNvSpPr txBox="1"/>
          <p:nvPr/>
        </p:nvSpPr>
        <p:spPr>
          <a:xfrm>
            <a:off x="1812925" y="1750695"/>
            <a:ext cx="3757930" cy="731520"/>
          </a:xfrm>
          <a:prstGeom prst="rect">
            <a:avLst/>
          </a:prstGeom>
          <a:noFill/>
        </p:spPr>
        <p:txBody>
          <a:bodyPr wrap="none" rtlCol="0" anchor="t">
            <a:spAutoFit/>
          </a:bodyPr>
          <a:p>
            <a:pPr>
              <a:buNone/>
            </a:pPr>
            <a:r>
              <a:rPr lang="zh-CN" altLang="en-US" sz="2800">
                <a:latin typeface="宋体" panose="02010600030101010101" pitchFamily="2" charset="-122"/>
                <a:cs typeface="方正小标宋简体" charset="0"/>
                <a:sym typeface="+mn-ea"/>
              </a:rPr>
              <a:t>发展党员工作的总要求</a:t>
            </a:r>
            <a:endParaRPr lang="zh-CN" altLang="en-US" sz="2800">
              <a:latin typeface="宋体" panose="02010600030101010101" pitchFamily="2" charset="-122"/>
              <a:cs typeface="方正小标宋简体" charset="0"/>
              <a:sym typeface="+mn-ea"/>
            </a:endParaRPr>
          </a:p>
        </p:txBody>
      </p:sp>
      <p:pic>
        <p:nvPicPr>
          <p:cNvPr id="11" name="图片 10" descr="QQ截图20161013083033"/>
          <p:cNvPicPr>
            <a:picLocks noChangeAspect="1"/>
          </p:cNvPicPr>
          <p:nvPr/>
        </p:nvPicPr>
        <p:blipFill>
          <a:blip r:embed="rId2"/>
          <a:stretch>
            <a:fillRect/>
          </a:stretch>
        </p:blipFill>
        <p:spPr>
          <a:xfrm>
            <a:off x="6165215" y="2109470"/>
            <a:ext cx="3688080" cy="521843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179" name="Group 13"/>
          <p:cNvGrpSpPr/>
          <p:nvPr/>
        </p:nvGrpSpPr>
        <p:grpSpPr>
          <a:xfrm>
            <a:off x="383540" y="1545018"/>
            <a:ext cx="4572000" cy="784797"/>
            <a:chOff x="657" y="1404"/>
            <a:chExt cx="2751" cy="1207"/>
          </a:xfrm>
        </p:grpSpPr>
        <p:sp>
          <p:nvSpPr>
            <p:cNvPr id="7180" name="Rectangle 14"/>
            <p:cNvSpPr/>
            <p:nvPr/>
          </p:nvSpPr>
          <p:spPr>
            <a:xfrm>
              <a:off x="657" y="2237"/>
              <a:ext cx="2751" cy="374"/>
            </a:xfrm>
            <a:prstGeom prst="rect">
              <a:avLst/>
            </a:prstGeom>
            <a:gradFill rotWithShape="0">
              <a:gsLst>
                <a:gs pos="0">
                  <a:srgbClr val="EFD006"/>
                </a:gs>
                <a:gs pos="100000">
                  <a:srgbClr val="FCE980"/>
                </a:gs>
              </a:gsLst>
              <a:lin ang="10800000" scaled="1"/>
              <a:tileRect/>
            </a:gradFill>
            <a:ln w="36000" cap="flat" cmpd="sng">
              <a:solidFill>
                <a:srgbClr val="EFD006"/>
              </a:solidFill>
              <a:prstDash val="solid"/>
              <a:round/>
              <a:headEnd type="none" w="med" len="med"/>
              <a:tailEnd type="none" w="med" len="med"/>
            </a:ln>
          </p:spPr>
          <p:txBody>
            <a:bodyPr lIns="1818000" tIns="74340" rIns="378000" bIns="63000" anchor="ctr"/>
            <a:p>
              <a:pPr lvl="0" defTabSz="0" hangingPunct="0">
                <a:lnSpc>
                  <a:spcPct val="95000"/>
                </a:lnSpc>
                <a:spcAft>
                  <a:spcPct val="0"/>
                </a:spcAft>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ltLang="zh-CN" sz="2800" b="0" dirty="0">
                <a:solidFill>
                  <a:srgbClr val="FFFFFF"/>
                </a:solidFill>
                <a:latin typeface="黑体" panose="02010609060101010101" pitchFamily="49" charset="-122"/>
                <a:ea typeface="黑体" panose="02010609060101010101" pitchFamily="49" charset="-122"/>
              </a:endParaRPr>
            </a:p>
          </p:txBody>
        </p:sp>
        <p:sp>
          <p:nvSpPr>
            <p:cNvPr id="7181" name="Oval 15"/>
            <p:cNvSpPr/>
            <p:nvPr/>
          </p:nvSpPr>
          <p:spPr>
            <a:xfrm>
              <a:off x="996" y="1404"/>
              <a:ext cx="472" cy="833"/>
            </a:xfrm>
            <a:prstGeom prst="ellipse">
              <a:avLst/>
            </a:prstGeom>
            <a:gradFill rotWithShape="0">
              <a:gsLst>
                <a:gs pos="0">
                  <a:srgbClr val="A80404"/>
                </a:gs>
                <a:gs pos="100000">
                  <a:srgbClr val="D26163"/>
                </a:gs>
              </a:gsLst>
              <a:lin ang="16200000" scaled="1"/>
              <a:tileRect/>
            </a:gradFill>
            <a:ln w="36000" cap="flat" cmpd="sng">
              <a:solidFill>
                <a:srgbClr val="A80404"/>
              </a:solidFill>
              <a:prstDash val="solid"/>
              <a:round/>
              <a:headEnd type="none" w="med" len="med"/>
              <a:tailEnd type="none" w="med" len="med"/>
            </a:ln>
          </p:spPr>
          <p:txBody>
            <a:bodyPr lIns="108000" tIns="98280" rIns="108000" bIns="63000" anchor="ctr"/>
            <a:p>
              <a:pPr lvl="0" algn="ctr" defTabSz="0" hangingPunct="0">
                <a:lnSpc>
                  <a:spcPct val="93000"/>
                </a:lnSpc>
                <a:spcAft>
                  <a:spcPct val="0"/>
                </a:spcAft>
                <a:buFont typeface="Times New Roman" panose="02020603050405020304" pitchFamily="18" charset="0"/>
                <a:buNone/>
                <a:tabLst>
                  <a:tab pos="723900" algn="l"/>
                </a:tabLst>
              </a:pPr>
              <a:r>
                <a:rPr lang="en-US" altLang="zh-CN" sz="2800" dirty="0">
                  <a:solidFill>
                    <a:srgbClr val="FFFFFF"/>
                  </a:solidFill>
                  <a:latin typeface="黑体" panose="02010609060101010101" pitchFamily="49" charset="-122"/>
                  <a:ea typeface="黑体" panose="02010609060101010101" pitchFamily="49" charset="-122"/>
                </a:rPr>
                <a:t>2</a:t>
              </a:r>
              <a:endParaRPr lang="en-US" altLang="zh-CN" sz="2800" dirty="0">
                <a:solidFill>
                  <a:srgbClr val="FFFFFF"/>
                </a:solidFill>
                <a:latin typeface="黑体" panose="02010609060101010101" pitchFamily="49" charset="-122"/>
                <a:ea typeface="黑体" panose="02010609060101010101" pitchFamily="49" charset="-122"/>
              </a:endParaRPr>
            </a:p>
          </p:txBody>
        </p:sp>
        <p:pic>
          <p:nvPicPr>
            <p:cNvPr id="7182" name="Picture 16"/>
            <p:cNvPicPr>
              <a:picLocks noChangeAspect="1"/>
            </p:cNvPicPr>
            <p:nvPr/>
          </p:nvPicPr>
          <p:blipFill>
            <a:blip r:embed="rId1"/>
            <a:stretch>
              <a:fillRect/>
            </a:stretch>
          </p:blipFill>
          <p:spPr>
            <a:xfrm>
              <a:off x="815" y="1663"/>
              <a:ext cx="729" cy="443"/>
            </a:xfrm>
            <a:prstGeom prst="rect">
              <a:avLst/>
            </a:prstGeom>
            <a:noFill/>
            <a:ln w="9525">
              <a:noFill/>
            </a:ln>
          </p:spPr>
        </p:pic>
        <p:sp>
          <p:nvSpPr>
            <p:cNvPr id="7183" name="Oval 17"/>
            <p:cNvSpPr/>
            <p:nvPr/>
          </p:nvSpPr>
          <p:spPr>
            <a:xfrm>
              <a:off x="1085" y="2389"/>
              <a:ext cx="383" cy="69"/>
            </a:xfrm>
            <a:prstGeom prst="ellipse">
              <a:avLst/>
            </a:prstGeom>
            <a:solidFill>
              <a:srgbClr val="989898">
                <a:alpha val="50195"/>
              </a:srgbClr>
            </a:solidFill>
            <a:ln w="9525">
              <a:noFill/>
            </a:ln>
          </p:spPr>
          <p:txBody>
            <a:bodyPr wrap="none" anchor="ctr"/>
            <a:p>
              <a:pPr lvl="0" hangingPunct="0">
                <a:lnSpc>
                  <a:spcPct val="93000"/>
                </a:lnSpc>
                <a:spcAft>
                  <a:spcPct val="0"/>
                </a:spcAft>
                <a:buFont typeface="Times New Roman" panose="02020603050405020304" pitchFamily="18" charset="0"/>
                <a:buNone/>
              </a:pPr>
              <a:endParaRPr lang="zh-CN" altLang="en-US" sz="2800" b="0" dirty="0">
                <a:solidFill>
                  <a:schemeClr val="tx1"/>
                </a:solidFill>
                <a:latin typeface="黑体" panose="02010609060101010101" pitchFamily="49" charset="-122"/>
                <a:ea typeface="黑体" panose="02010609060101010101" pitchFamily="49" charset="-122"/>
              </a:endParaRPr>
            </a:p>
          </p:txBody>
        </p:sp>
      </p:grpSp>
      <p:sp>
        <p:nvSpPr>
          <p:cNvPr id="2" name="文本框 1"/>
          <p:cNvSpPr txBox="1"/>
          <p:nvPr/>
        </p:nvSpPr>
        <p:spPr>
          <a:xfrm>
            <a:off x="1799590" y="1449705"/>
            <a:ext cx="3400425" cy="731520"/>
          </a:xfrm>
          <a:prstGeom prst="rect">
            <a:avLst/>
          </a:prstGeom>
          <a:noFill/>
        </p:spPr>
        <p:txBody>
          <a:bodyPr wrap="none" rtlCol="0" anchor="t">
            <a:spAutoFit/>
          </a:bodyPr>
          <a:p>
            <a:pPr>
              <a:buNone/>
            </a:pPr>
            <a:r>
              <a:rPr lang="zh-CN" altLang="en-US" sz="2800">
                <a:latin typeface="宋体" panose="02010600030101010101" pitchFamily="2" charset="-122"/>
                <a:cs typeface="方正小标宋简体" charset="0"/>
                <a:sym typeface="+mn-ea"/>
              </a:rPr>
              <a:t>发展工作的基本原则</a:t>
            </a:r>
            <a:endParaRPr lang="zh-CN" altLang="en-US" sz="2800">
              <a:latin typeface="宋体" panose="02010600030101010101" pitchFamily="2" charset="-122"/>
              <a:cs typeface="方正小标宋简体" charset="0"/>
              <a:sym typeface="+mn-ea"/>
            </a:endParaRPr>
          </a:p>
        </p:txBody>
      </p:sp>
      <p:sp>
        <p:nvSpPr>
          <p:cNvPr id="3" name="文本框 2"/>
          <p:cNvSpPr txBox="1"/>
          <p:nvPr/>
        </p:nvSpPr>
        <p:spPr>
          <a:xfrm>
            <a:off x="1197610" y="2566035"/>
            <a:ext cx="3672205" cy="2184400"/>
          </a:xfrm>
          <a:prstGeom prst="rect">
            <a:avLst/>
          </a:prstGeom>
          <a:noFill/>
          <a:ln w="9525">
            <a:noFill/>
          </a:ln>
        </p:spPr>
        <p:txBody>
          <a:bodyPr wrap="square">
            <a:spAutoFit/>
          </a:bodyPr>
          <a:p>
            <a:pPr marL="0" indent="0" algn="l"/>
            <a:r>
              <a:rPr lang="en-US" altLang="zh-CN" sz="2000" b="0" u="none">
                <a:latin typeface="楷体_GB2312" panose="02010609030101010101" charset="-122"/>
                <a:ea typeface="楷体_GB2312" panose="02010609030101010101" charset="-122"/>
                <a:cs typeface="楷体_GB2312" panose="02010609030101010101" charset="-122"/>
              </a:rPr>
              <a:t> </a:t>
            </a:r>
            <a:r>
              <a:rPr lang="en-US" altLang="zh-CN" sz="2800" u="none">
                <a:latin typeface="楷体_GB2312" panose="02010609030101010101" charset="-122"/>
                <a:ea typeface="楷体_GB2312" panose="02010609030101010101" charset="-122"/>
                <a:cs typeface="楷体_GB2312" panose="02010609030101010101" charset="-122"/>
              </a:rPr>
              <a:t> </a:t>
            </a:r>
            <a:r>
              <a:rPr lang="zh-CN" altLang="en-US" sz="2800" u="none">
                <a:solidFill>
                  <a:schemeClr val="accent6"/>
                </a:solidFill>
                <a:latin typeface="楷体_GB2312" panose="02010609030101010101" charset="-122"/>
                <a:ea typeface="楷体_GB2312" panose="02010609030101010101" charset="-122"/>
                <a:cs typeface="楷体_GB2312" panose="02010609030101010101" charset="-122"/>
              </a:rPr>
              <a:t>入党自愿原则</a:t>
            </a:r>
            <a:endParaRPr lang="zh-CN" altLang="en-US" sz="2800" u="none">
              <a:solidFill>
                <a:schemeClr val="accent6"/>
              </a:solidFill>
              <a:latin typeface="楷体_GB2312" panose="02010609030101010101" charset="-122"/>
              <a:ea typeface="楷体_GB2312" panose="02010609030101010101" charset="-122"/>
              <a:cs typeface="楷体_GB2312" panose="02010609030101010101" charset="-122"/>
            </a:endParaRPr>
          </a:p>
          <a:p>
            <a:pPr marL="0" algn="l">
              <a:buNone/>
            </a:pPr>
            <a:endParaRPr lang="zh-CN" altLang="en-US" sz="2800" u="none">
              <a:solidFill>
                <a:schemeClr val="accent6"/>
              </a:solidFill>
              <a:latin typeface="楷体_GB2312" panose="02010609030101010101" charset="-122"/>
              <a:ea typeface="楷体_GB2312" panose="02010609030101010101" charset="-122"/>
              <a:cs typeface="楷体_GB2312" panose="02010609030101010101" charset="-122"/>
            </a:endParaRPr>
          </a:p>
          <a:p>
            <a:pPr marL="0" indent="0" algn="l"/>
            <a:endParaRPr lang="zh-CN" altLang="en-US" sz="2000" u="none">
              <a:solidFill>
                <a:schemeClr val="accent6"/>
              </a:solidFill>
              <a:latin typeface="楷体_GB2312" panose="02010609030101010101" charset="-122"/>
              <a:ea typeface="楷体_GB2312" panose="02010609030101010101" charset="-122"/>
              <a:cs typeface="楷体_GB2312" panose="02010609030101010101" charset="-122"/>
            </a:endParaRPr>
          </a:p>
        </p:txBody>
      </p:sp>
      <p:sp>
        <p:nvSpPr>
          <p:cNvPr id="4" name="文本框 3"/>
          <p:cNvSpPr txBox="1"/>
          <p:nvPr/>
        </p:nvSpPr>
        <p:spPr>
          <a:xfrm>
            <a:off x="1197610" y="3201035"/>
            <a:ext cx="3070860" cy="731520"/>
          </a:xfrm>
          <a:prstGeom prst="rect">
            <a:avLst/>
          </a:prstGeom>
          <a:noFill/>
          <a:ln w="9525">
            <a:noFill/>
          </a:ln>
        </p:spPr>
        <p:txBody>
          <a:bodyPr wrap="square">
            <a:spAutoFit/>
          </a:bodyPr>
          <a:p>
            <a:pPr marL="0" indent="0" algn="l"/>
            <a:r>
              <a:rPr lang="en-US" altLang="zh-CN" sz="1600" b="0" u="none">
                <a:solidFill>
                  <a:schemeClr val="accent6"/>
                </a:solidFill>
                <a:latin typeface="楷体_GB2312" panose="02010609030101010101" charset="-122"/>
                <a:ea typeface="楷体_GB2312" panose="02010609030101010101" charset="-122"/>
                <a:cs typeface="楷体_GB2312" panose="02010609030101010101" charset="-122"/>
              </a:rPr>
              <a:t>  </a:t>
            </a:r>
            <a:r>
              <a:rPr lang="zh-CN" altLang="en-US" sz="2800" u="none">
                <a:solidFill>
                  <a:schemeClr val="accent6"/>
                </a:solidFill>
                <a:latin typeface="楷体_GB2312" panose="02010609030101010101" charset="-122"/>
                <a:ea typeface="楷体_GB2312" panose="02010609030101010101" charset="-122"/>
                <a:cs typeface="楷体_GB2312" panose="02010609030101010101" charset="-122"/>
              </a:rPr>
              <a:t>个别吸收原则</a:t>
            </a:r>
            <a:endParaRPr lang="zh-CN" altLang="en-US" sz="2800" u="none">
              <a:solidFill>
                <a:schemeClr val="accent6"/>
              </a:solidFill>
              <a:latin typeface="楷体_GB2312" panose="02010609030101010101" charset="-122"/>
              <a:ea typeface="楷体_GB2312" panose="02010609030101010101" charset="-122"/>
              <a:cs typeface="楷体_GB2312" panose="02010609030101010101" charset="-122"/>
            </a:endParaRPr>
          </a:p>
        </p:txBody>
      </p:sp>
      <p:sp>
        <p:nvSpPr>
          <p:cNvPr id="5" name="文本框 4"/>
          <p:cNvSpPr txBox="1"/>
          <p:nvPr/>
        </p:nvSpPr>
        <p:spPr>
          <a:xfrm>
            <a:off x="1197610" y="3896360"/>
            <a:ext cx="3873500" cy="731520"/>
          </a:xfrm>
          <a:prstGeom prst="rect">
            <a:avLst/>
          </a:prstGeom>
          <a:noFill/>
          <a:ln w="9525">
            <a:noFill/>
          </a:ln>
        </p:spPr>
        <p:txBody>
          <a:bodyPr wrap="square">
            <a:spAutoFit/>
          </a:bodyPr>
          <a:p>
            <a:pPr marL="0" indent="0" algn="l"/>
            <a:r>
              <a:rPr lang="en-US" altLang="zh-CN" sz="2000" b="0" u="none">
                <a:latin typeface="楷体_GB2312" panose="02010609030101010101" charset="-122"/>
                <a:ea typeface="楷体_GB2312" panose="02010609030101010101" charset="-122"/>
                <a:cs typeface="楷体_GB2312" panose="02010609030101010101" charset="-122"/>
              </a:rPr>
              <a:t> </a:t>
            </a:r>
            <a:r>
              <a:rPr lang="zh-CN" altLang="en-US" sz="2800" u="none">
                <a:solidFill>
                  <a:schemeClr val="accent6"/>
                </a:solidFill>
                <a:latin typeface="楷体_GB2312" panose="02010609030101010101" charset="-122"/>
                <a:ea typeface="楷体_GB2312" panose="02010609030101010101" charset="-122"/>
                <a:cs typeface="楷体_GB2312" panose="02010609030101010101" charset="-122"/>
              </a:rPr>
              <a:t>有计划发展的原则</a:t>
            </a:r>
            <a:endParaRPr lang="zh-CN" altLang="en-US" sz="2800" u="none">
              <a:solidFill>
                <a:schemeClr val="accent6"/>
              </a:solidFill>
              <a:latin typeface="楷体_GB2312" panose="02010609030101010101" charset="-122"/>
              <a:ea typeface="楷体_GB2312" panose="02010609030101010101" charset="-122"/>
              <a:cs typeface="楷体_GB2312" panose="02010609030101010101" charset="-122"/>
            </a:endParaRPr>
          </a:p>
        </p:txBody>
      </p:sp>
      <p:sp>
        <p:nvSpPr>
          <p:cNvPr id="6" name="文本框 5"/>
          <p:cNvSpPr txBox="1"/>
          <p:nvPr/>
        </p:nvSpPr>
        <p:spPr>
          <a:xfrm>
            <a:off x="1197610" y="4618355"/>
            <a:ext cx="4575175" cy="731520"/>
          </a:xfrm>
          <a:prstGeom prst="rect">
            <a:avLst/>
          </a:prstGeom>
          <a:noFill/>
          <a:ln w="9525">
            <a:noFill/>
          </a:ln>
        </p:spPr>
        <p:txBody>
          <a:bodyPr wrap="square">
            <a:spAutoFit/>
          </a:bodyPr>
          <a:p>
            <a:pPr marL="0" indent="0" algn="l"/>
            <a:r>
              <a:rPr lang="en-US" altLang="zh-CN" sz="1600" b="0" u="none">
                <a:latin typeface="楷体_GB2312" panose="02010609030101010101" charset="-122"/>
                <a:ea typeface="楷体_GB2312" panose="02010609030101010101" charset="-122"/>
                <a:cs typeface="楷体_GB2312" panose="02010609030101010101" charset="-122"/>
              </a:rPr>
              <a:t>  </a:t>
            </a:r>
            <a:r>
              <a:rPr lang="zh-CN" altLang="en-US" sz="2800" u="none">
                <a:solidFill>
                  <a:schemeClr val="accent6"/>
                </a:solidFill>
                <a:latin typeface="楷体_GB2312" panose="02010609030101010101" charset="-122"/>
                <a:ea typeface="楷体_GB2312" panose="02010609030101010101" charset="-122"/>
                <a:cs typeface="楷体_GB2312" panose="02010609030101010101" charset="-122"/>
              </a:rPr>
              <a:t>把质量放在第一位的原则</a:t>
            </a:r>
            <a:endParaRPr lang="zh-CN" altLang="en-US" sz="2800" u="none">
              <a:solidFill>
                <a:schemeClr val="accent6"/>
              </a:solidFill>
              <a:latin typeface="楷体_GB2312" panose="02010609030101010101" charset="-122"/>
              <a:ea typeface="楷体_GB2312" panose="02010609030101010101" charset="-122"/>
              <a:cs typeface="楷体_GB2312" panose="02010609030101010101" charset="-122"/>
            </a:endParaRPr>
          </a:p>
        </p:txBody>
      </p:sp>
      <p:pic>
        <p:nvPicPr>
          <p:cNvPr id="11" name="图片 10" descr="QQ截图20161013083033"/>
          <p:cNvPicPr>
            <a:picLocks noChangeAspect="1"/>
          </p:cNvPicPr>
          <p:nvPr/>
        </p:nvPicPr>
        <p:blipFill>
          <a:blip r:embed="rId2"/>
          <a:stretch>
            <a:fillRect/>
          </a:stretch>
        </p:blipFill>
        <p:spPr>
          <a:xfrm>
            <a:off x="6061710" y="2001520"/>
            <a:ext cx="3720465" cy="531431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2"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p:tgtEl>
                                          <p:spTgt spid="5"/>
                                        </p:tgtEl>
                                        <p:attrNameLst>
                                          <p:attrName>ppt_y</p:attrName>
                                        </p:attrNameLst>
                                      </p:cBhvr>
                                      <p:tavLst>
                                        <p:tav tm="0">
                                          <p:val>
                                            <p:strVal val="#ppt_y+#ppt_h*1.125000"/>
                                          </p:val>
                                        </p:tav>
                                        <p:tav tm="100000">
                                          <p:val>
                                            <p:strVal val="#ppt_y"/>
                                          </p:val>
                                        </p:tav>
                                      </p:tavLst>
                                    </p:anim>
                                    <p:animEffect transition="in" filter="wipe(up)">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p:tgtEl>
                                          <p:spTgt spid="6"/>
                                        </p:tgtEl>
                                        <p:attrNameLst>
                                          <p:attrName>ppt_y</p:attrName>
                                        </p:attrNameLst>
                                      </p:cBhvr>
                                      <p:tavLst>
                                        <p:tav tm="0">
                                          <p:val>
                                            <p:strVal val="#ppt_y+#ppt_h*1.125000"/>
                                          </p:val>
                                        </p:tav>
                                        <p:tav tm="100000">
                                          <p:val>
                                            <p:strVal val="#ppt_y"/>
                                          </p:val>
                                        </p:tav>
                                      </p:tavLst>
                                    </p:anim>
                                    <p:animEffect transition="in" filter="wipe(up)">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3" grpId="2"/>
      <p:bldP spid="4" grpId="0"/>
      <p:bldP spid="5" grpId="0"/>
      <p:bldP spid="6" grpId="0"/>
    </p:bldLst>
  </p:timing>
</p:sld>
</file>

<file path=ppt/theme/theme1.xml><?xml version="1.0" encoding="utf-8"?>
<a:theme xmlns:a="http://schemas.openxmlformats.org/drawingml/2006/main" name="Office 主题​​">
  <a:themeElements>
    <a:clrScheme name="Office 主题​​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主题​​">
      <a:majorFont>
        <a:latin typeface="Arial"/>
        <a:ea typeface="方正宋体"/>
        <a:cs typeface="方正宋体"/>
      </a:majorFont>
      <a:minorFont>
        <a:latin typeface="Arial"/>
        <a:ea typeface="方正宋体"/>
        <a:cs typeface="方正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48945"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defRPr kumimoji="0" lang="en-GB" sz="1800" b="0" i="0" u="none" strike="noStrike" cap="none" normalizeH="0" baseline="0" smtClean="0">
            <a:ln>
              <a:noFill/>
            </a:ln>
            <a:effectLst/>
            <a:latin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48945"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defRPr kumimoji="0" lang="en-GB" sz="1800" b="0" i="0" u="none" strike="noStrike" cap="none" normalizeH="0" baseline="0" smtClean="0">
            <a:ln>
              <a:noFill/>
            </a:ln>
            <a:effectLst/>
            <a:latin typeface="Arial" panose="020B0604020202020204" pitchFamily="34" charset="0"/>
          </a:defRPr>
        </a:defPPr>
      </a:lstStyle>
    </a:lnDef>
  </a:objectDefaults>
  <a:extraClrSchemeLst>
    <a:extraClrScheme>
      <a:clrScheme name="Office 主题​​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主题​​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主题​​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主题​​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主题​​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主题​​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主题​​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7019</Words>
  <Application>WPS 演示</Application>
  <PresentationFormat/>
  <Paragraphs>1294</Paragraphs>
  <Slides>55</Slides>
  <Notes>3</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55</vt:i4>
      </vt:variant>
    </vt:vector>
  </HeadingPairs>
  <TitlesOfParts>
    <vt:vector size="74" baseType="lpstr">
      <vt:lpstr>Arial</vt:lpstr>
      <vt:lpstr>宋体</vt:lpstr>
      <vt:lpstr>Wingdings</vt:lpstr>
      <vt:lpstr>Times New Roman</vt:lpstr>
      <vt:lpstr>方正宋体</vt:lpstr>
      <vt:lpstr>黑体</vt:lpstr>
      <vt:lpstr>华文新魏</vt:lpstr>
      <vt:lpstr>隶书</vt:lpstr>
      <vt:lpstr>方正小标宋简体</vt:lpstr>
      <vt:lpstr>仿宋_GB2312</vt:lpstr>
      <vt:lpstr>华文隶书</vt:lpstr>
      <vt:lpstr>楷体_GB2312</vt:lpstr>
      <vt:lpstr>方正隶二_GBK</vt:lpstr>
      <vt:lpstr>汉仪雁翎体简</vt:lpstr>
      <vt:lpstr>Calibri</vt:lpstr>
      <vt:lpstr>微软雅黑</vt:lpstr>
      <vt:lpstr>Arial Unicode MS</vt:lpstr>
      <vt:lpstr>方正宋体</vt:lpstr>
      <vt:lpstr>Office 主题​​</vt:lpstr>
      <vt:lpstr>2016年朝阳区教育系统 组工业务专题培训  组干科   冉师建 2016年10月26日</vt:lpstr>
      <vt:lpstr> ——发展党员工作培训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ppt.glzy8.com提供海量PPT模板免费下载！</dc:title>
  <dc:creator>wdplee</dc:creator>
  <cp:lastModifiedBy>朝阳教委</cp:lastModifiedBy>
  <cp:revision>256</cp:revision>
  <dcterms:created xsi:type="dcterms:W3CDTF">2010-08-21T12:56:00Z</dcterms:created>
  <dcterms:modified xsi:type="dcterms:W3CDTF">2016-10-25T05:40:55Z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2052-10.1.0.5973</vt:lpwstr>
  </property>
</Properties>
</file>